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pptx" ContentType="application/vnd.openxmlformats-officedocument.presentationml.presentation"/>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2" r:id="rId3"/>
    <p:sldMasterId id="2147483675" r:id="rId4"/>
    <p:sldMasterId id="2147483687" r:id="rId5"/>
  </p:sldMasterIdLst>
  <p:notesMasterIdLst>
    <p:notesMasterId r:id="rId165"/>
  </p:notesMasterIdLst>
  <p:sldIdLst>
    <p:sldId id="289" r:id="rId6"/>
    <p:sldId id="368" r:id="rId7"/>
    <p:sldId id="372" r:id="rId8"/>
    <p:sldId id="373" r:id="rId9"/>
    <p:sldId id="450" r:id="rId10"/>
    <p:sldId id="305" r:id="rId11"/>
    <p:sldId id="468" r:id="rId12"/>
    <p:sldId id="466" r:id="rId13"/>
    <p:sldId id="431" r:id="rId14"/>
    <p:sldId id="432" r:id="rId15"/>
    <p:sldId id="433" r:id="rId16"/>
    <p:sldId id="400" r:id="rId17"/>
    <p:sldId id="375" r:id="rId18"/>
    <p:sldId id="378" r:id="rId19"/>
    <p:sldId id="379" r:id="rId20"/>
    <p:sldId id="380" r:id="rId21"/>
    <p:sldId id="447" r:id="rId22"/>
    <p:sldId id="377" r:id="rId23"/>
    <p:sldId id="276" r:id="rId24"/>
    <p:sldId id="381" r:id="rId25"/>
    <p:sldId id="257" r:id="rId26"/>
    <p:sldId id="382" r:id="rId27"/>
    <p:sldId id="383" r:id="rId28"/>
    <p:sldId id="260" r:id="rId29"/>
    <p:sldId id="384" r:id="rId30"/>
    <p:sldId id="385" r:id="rId31"/>
    <p:sldId id="399" r:id="rId32"/>
    <p:sldId id="461" r:id="rId33"/>
    <p:sldId id="457" r:id="rId34"/>
    <p:sldId id="458" r:id="rId35"/>
    <p:sldId id="459" r:id="rId36"/>
    <p:sldId id="410" r:id="rId37"/>
    <p:sldId id="427" r:id="rId38"/>
    <p:sldId id="420" r:id="rId39"/>
    <p:sldId id="463" r:id="rId40"/>
    <p:sldId id="374" r:id="rId41"/>
    <p:sldId id="402" r:id="rId42"/>
    <p:sldId id="406" r:id="rId43"/>
    <p:sldId id="452" r:id="rId44"/>
    <p:sldId id="337" r:id="rId45"/>
    <p:sldId id="338" r:id="rId46"/>
    <p:sldId id="339" r:id="rId47"/>
    <p:sldId id="340" r:id="rId48"/>
    <p:sldId id="369" r:id="rId49"/>
    <p:sldId id="464" r:id="rId50"/>
    <p:sldId id="371" r:id="rId51"/>
    <p:sldId id="430" r:id="rId52"/>
    <p:sldId id="434" r:id="rId53"/>
    <p:sldId id="435" r:id="rId54"/>
    <p:sldId id="448" r:id="rId55"/>
    <p:sldId id="436" r:id="rId56"/>
    <p:sldId id="256" r:id="rId57"/>
    <p:sldId id="437" r:id="rId58"/>
    <p:sldId id="438" r:id="rId59"/>
    <p:sldId id="439" r:id="rId60"/>
    <p:sldId id="440" r:id="rId61"/>
    <p:sldId id="441" r:id="rId62"/>
    <p:sldId id="442" r:id="rId63"/>
    <p:sldId id="443" r:id="rId64"/>
    <p:sldId id="444" r:id="rId65"/>
    <p:sldId id="445" r:id="rId66"/>
    <p:sldId id="446" r:id="rId67"/>
    <p:sldId id="453" r:id="rId68"/>
    <p:sldId id="454" r:id="rId69"/>
    <p:sldId id="455" r:id="rId70"/>
    <p:sldId id="456" r:id="rId71"/>
    <p:sldId id="269" r:id="rId72"/>
    <p:sldId id="322" r:id="rId73"/>
    <p:sldId id="323" r:id="rId74"/>
    <p:sldId id="324" r:id="rId75"/>
    <p:sldId id="325" r:id="rId76"/>
    <p:sldId id="351" r:id="rId77"/>
    <p:sldId id="326" r:id="rId78"/>
    <p:sldId id="327" r:id="rId79"/>
    <p:sldId id="328" r:id="rId80"/>
    <p:sldId id="329" r:id="rId81"/>
    <p:sldId id="358" r:id="rId82"/>
    <p:sldId id="330" r:id="rId83"/>
    <p:sldId id="331" r:id="rId84"/>
    <p:sldId id="332" r:id="rId85"/>
    <p:sldId id="333" r:id="rId86"/>
    <p:sldId id="334" r:id="rId87"/>
    <p:sldId id="335" r:id="rId88"/>
    <p:sldId id="258" r:id="rId89"/>
    <p:sldId id="287" r:id="rId90"/>
    <p:sldId id="259" r:id="rId91"/>
    <p:sldId id="352" r:id="rId92"/>
    <p:sldId id="353" r:id="rId93"/>
    <p:sldId id="354" r:id="rId94"/>
    <p:sldId id="355" r:id="rId95"/>
    <p:sldId id="356" r:id="rId96"/>
    <p:sldId id="357" r:id="rId97"/>
    <p:sldId id="360" r:id="rId98"/>
    <p:sldId id="361" r:id="rId99"/>
    <p:sldId id="362" r:id="rId100"/>
    <p:sldId id="363" r:id="rId101"/>
    <p:sldId id="364" r:id="rId102"/>
    <p:sldId id="365" r:id="rId103"/>
    <p:sldId id="366" r:id="rId104"/>
    <p:sldId id="367" r:id="rId105"/>
    <p:sldId id="267" r:id="rId106"/>
    <p:sldId id="407" r:id="rId107"/>
    <p:sldId id="408" r:id="rId108"/>
    <p:sldId id="312" r:id="rId109"/>
    <p:sldId id="313" r:id="rId110"/>
    <p:sldId id="314" r:id="rId111"/>
    <p:sldId id="315" r:id="rId112"/>
    <p:sldId id="316" r:id="rId113"/>
    <p:sldId id="317" r:id="rId114"/>
    <p:sldId id="318" r:id="rId115"/>
    <p:sldId id="319" r:id="rId116"/>
    <p:sldId id="320" r:id="rId117"/>
    <p:sldId id="321" r:id="rId118"/>
    <p:sldId id="268" r:id="rId119"/>
    <p:sldId id="261" r:id="rId120"/>
    <p:sldId id="262" r:id="rId121"/>
    <p:sldId id="263" r:id="rId122"/>
    <p:sldId id="264" r:id="rId123"/>
    <p:sldId id="265" r:id="rId124"/>
    <p:sldId id="294" r:id="rId125"/>
    <p:sldId id="295" r:id="rId126"/>
    <p:sldId id="296" r:id="rId127"/>
    <p:sldId id="297" r:id="rId128"/>
    <p:sldId id="341" r:id="rId129"/>
    <p:sldId id="342" r:id="rId130"/>
    <p:sldId id="343" r:id="rId131"/>
    <p:sldId id="344" r:id="rId132"/>
    <p:sldId id="345" r:id="rId133"/>
    <p:sldId id="346" r:id="rId134"/>
    <p:sldId id="347" r:id="rId135"/>
    <p:sldId id="348" r:id="rId136"/>
    <p:sldId id="349" r:id="rId137"/>
    <p:sldId id="350" r:id="rId138"/>
    <p:sldId id="308" r:id="rId139"/>
    <p:sldId id="270" r:id="rId140"/>
    <p:sldId id="282" r:id="rId141"/>
    <p:sldId id="298" r:id="rId142"/>
    <p:sldId id="309" r:id="rId143"/>
    <p:sldId id="299" r:id="rId144"/>
    <p:sldId id="300" r:id="rId145"/>
    <p:sldId id="301" r:id="rId146"/>
    <p:sldId id="302" r:id="rId147"/>
    <p:sldId id="283" r:id="rId148"/>
    <p:sldId id="285" r:id="rId149"/>
    <p:sldId id="284" r:id="rId150"/>
    <p:sldId id="292" r:id="rId151"/>
    <p:sldId id="293" r:id="rId152"/>
    <p:sldId id="310" r:id="rId153"/>
    <p:sldId id="386" r:id="rId154"/>
    <p:sldId id="387" r:id="rId155"/>
    <p:sldId id="388" r:id="rId156"/>
    <p:sldId id="389" r:id="rId157"/>
    <p:sldId id="390" r:id="rId158"/>
    <p:sldId id="391" r:id="rId159"/>
    <p:sldId id="392" r:id="rId160"/>
    <p:sldId id="393" r:id="rId161"/>
    <p:sldId id="394" r:id="rId162"/>
    <p:sldId id="311" r:id="rId163"/>
    <p:sldId id="396" r:id="rId1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78A"/>
    <a:srgbClr val="FFF2C9"/>
    <a:srgbClr val="0070C0"/>
    <a:srgbClr val="000000"/>
    <a:srgbClr val="6DDCFF"/>
    <a:srgbClr val="050B13"/>
    <a:srgbClr val="0E325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706" autoAdjust="0"/>
  </p:normalViewPr>
  <p:slideViewPr>
    <p:cSldViewPr snapToGrid="0" snapToObjects="1">
      <p:cViewPr varScale="1">
        <p:scale>
          <a:sx n="84" d="100"/>
          <a:sy n="84" d="100"/>
        </p:scale>
        <p:origin x="114" y="29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notesMaster" Target="notesMasters/notesMaster1.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3224BD-BE54-475F-9454-1936FF77B13F}"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5FB04-F0DF-44B3-BEE6-D28F289CA6F4}" type="slidenum">
              <a:rPr lang="en-US" smtClean="0"/>
              <a:t>‹#›</a:t>
            </a:fld>
            <a:endParaRPr lang="en-US"/>
          </a:p>
        </p:txBody>
      </p:sp>
    </p:spTree>
    <p:extLst>
      <p:ext uri="{BB962C8B-B14F-4D97-AF65-F5344CB8AC3E}">
        <p14:creationId xmlns:p14="http://schemas.microsoft.com/office/powerpoint/2010/main" val="11076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a:t>
            </a:fld>
            <a:endParaRPr lang="en-US"/>
          </a:p>
        </p:txBody>
      </p:sp>
    </p:spTree>
    <p:extLst>
      <p:ext uri="{BB962C8B-B14F-4D97-AF65-F5344CB8AC3E}">
        <p14:creationId xmlns:p14="http://schemas.microsoft.com/office/powerpoint/2010/main" val="2963900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D647B1D-ECE0-4B5F-A01F-AB76A8AE66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26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D647B1D-ECE0-4B5F-A01F-AB76A8AE66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2424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15</a:t>
            </a:fld>
            <a:endParaRPr lang="en-US"/>
          </a:p>
        </p:txBody>
      </p:sp>
    </p:spTree>
    <p:extLst>
      <p:ext uri="{BB962C8B-B14F-4D97-AF65-F5344CB8AC3E}">
        <p14:creationId xmlns:p14="http://schemas.microsoft.com/office/powerpoint/2010/main" val="2747457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36</a:t>
            </a:fld>
            <a:endParaRPr lang="en-US"/>
          </a:p>
        </p:txBody>
      </p:sp>
    </p:spTree>
    <p:extLst>
      <p:ext uri="{BB962C8B-B14F-4D97-AF65-F5344CB8AC3E}">
        <p14:creationId xmlns:p14="http://schemas.microsoft.com/office/powerpoint/2010/main" val="3038743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1FEA8-AD1B-B203-698A-567A888B2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85EE0-40D0-FF7E-B3A3-072FDF498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BA01B0-5DE0-E11A-7C7C-1FF62B96CA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4780AF-7354-B3C8-8CDC-DE8D1532F51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C5FB04-F0DF-44B3-BEE6-D28F289CA6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6658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62</a:t>
            </a:fld>
            <a:endParaRPr lang="en-US"/>
          </a:p>
        </p:txBody>
      </p:sp>
    </p:spTree>
    <p:extLst>
      <p:ext uri="{BB962C8B-B14F-4D97-AF65-F5344CB8AC3E}">
        <p14:creationId xmlns:p14="http://schemas.microsoft.com/office/powerpoint/2010/main" val="1197537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7A62A-9961-96D5-5EF4-51D905915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C9470-14B5-563B-2ACB-48749C247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85DC2-D42E-7645-1D7E-2A8656BFD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6F7AB5-665C-BE33-E6C8-0867931CF478}"/>
              </a:ext>
            </a:extLst>
          </p:cNvPr>
          <p:cNvSpPr>
            <a:spLocks noGrp="1"/>
          </p:cNvSpPr>
          <p:nvPr>
            <p:ph type="sldNum" sz="quarter" idx="5"/>
          </p:nvPr>
        </p:nvSpPr>
        <p:spPr/>
        <p:txBody>
          <a:bodyPr/>
          <a:lstStyle/>
          <a:p>
            <a:fld id="{FBC5FB04-F0DF-44B3-BEE6-D28F289CA6F4}" type="slidenum">
              <a:rPr lang="en-US" smtClean="0"/>
              <a:t>67</a:t>
            </a:fld>
            <a:endParaRPr lang="en-US"/>
          </a:p>
        </p:txBody>
      </p:sp>
    </p:spTree>
    <p:extLst>
      <p:ext uri="{BB962C8B-B14F-4D97-AF65-F5344CB8AC3E}">
        <p14:creationId xmlns:p14="http://schemas.microsoft.com/office/powerpoint/2010/main" val="3952701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84</a:t>
            </a:fld>
            <a:endParaRPr lang="en-US"/>
          </a:p>
        </p:txBody>
      </p:sp>
    </p:spTree>
    <p:extLst>
      <p:ext uri="{BB962C8B-B14F-4D97-AF65-F5344CB8AC3E}">
        <p14:creationId xmlns:p14="http://schemas.microsoft.com/office/powerpoint/2010/main" val="252780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101</a:t>
            </a:fld>
            <a:endParaRPr lang="en-US"/>
          </a:p>
        </p:txBody>
      </p:sp>
    </p:spTree>
    <p:extLst>
      <p:ext uri="{BB962C8B-B14F-4D97-AF65-F5344CB8AC3E}">
        <p14:creationId xmlns:p14="http://schemas.microsoft.com/office/powerpoint/2010/main" val="1163187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117</a:t>
            </a:fld>
            <a:endParaRPr lang="en-US"/>
          </a:p>
        </p:txBody>
      </p:sp>
    </p:spTree>
    <p:extLst>
      <p:ext uri="{BB962C8B-B14F-4D97-AF65-F5344CB8AC3E}">
        <p14:creationId xmlns:p14="http://schemas.microsoft.com/office/powerpoint/2010/main" val="4274221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119</a:t>
            </a:fld>
            <a:endParaRPr lang="en-US"/>
          </a:p>
        </p:txBody>
      </p:sp>
    </p:spTree>
    <p:extLst>
      <p:ext uri="{BB962C8B-B14F-4D97-AF65-F5344CB8AC3E}">
        <p14:creationId xmlns:p14="http://schemas.microsoft.com/office/powerpoint/2010/main" val="1932720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B9C29-EC37-720B-5AC0-DFF5EB478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E92342-C0D1-891E-F62B-7DEBBAB34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567E6-A4E5-5A8A-2F02-615EADC68B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DEFC22-7765-BCBB-74D8-1D02A1F3586A}"/>
              </a:ext>
            </a:extLst>
          </p:cNvPr>
          <p:cNvSpPr>
            <a:spLocks noGrp="1"/>
          </p:cNvSpPr>
          <p:nvPr>
            <p:ph type="sldNum" sz="quarter" idx="5"/>
          </p:nvPr>
        </p:nvSpPr>
        <p:spPr/>
        <p:txBody>
          <a:bodyPr/>
          <a:lstStyle/>
          <a:p>
            <a:fld id="{FBC5FB04-F0DF-44B3-BEE6-D28F289CA6F4}" type="slidenum">
              <a:rPr lang="en-US" smtClean="0"/>
              <a:t>134</a:t>
            </a:fld>
            <a:endParaRPr lang="en-US"/>
          </a:p>
        </p:txBody>
      </p:sp>
    </p:spTree>
    <p:extLst>
      <p:ext uri="{BB962C8B-B14F-4D97-AF65-F5344CB8AC3E}">
        <p14:creationId xmlns:p14="http://schemas.microsoft.com/office/powerpoint/2010/main" val="3292407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B65D5-550B-E17E-0D2E-CEF980E65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D79F2D-F2C9-B95B-3E7C-7A2EDEFE2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E75DF0-75C1-9E4B-1249-D86714285C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E5AD40-135A-1EA9-051C-CE6CA1CB0850}"/>
              </a:ext>
            </a:extLst>
          </p:cNvPr>
          <p:cNvSpPr>
            <a:spLocks noGrp="1"/>
          </p:cNvSpPr>
          <p:nvPr>
            <p:ph type="sldNum" sz="quarter" idx="5"/>
          </p:nvPr>
        </p:nvSpPr>
        <p:spPr/>
        <p:txBody>
          <a:bodyPr/>
          <a:lstStyle/>
          <a:p>
            <a:fld id="{FBC5FB04-F0DF-44B3-BEE6-D28F289CA6F4}" type="slidenum">
              <a:rPr lang="en-US" smtClean="0"/>
              <a:t>148</a:t>
            </a:fld>
            <a:endParaRPr lang="en-US"/>
          </a:p>
        </p:txBody>
      </p:sp>
    </p:spTree>
    <p:extLst>
      <p:ext uri="{BB962C8B-B14F-4D97-AF65-F5344CB8AC3E}">
        <p14:creationId xmlns:p14="http://schemas.microsoft.com/office/powerpoint/2010/main" val="3461576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8B042-0EBC-F8F0-75F3-3374633CF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5F3BFE-B03C-AE5F-F633-BD90451DE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5E8F83-F5A5-A9E3-CEAA-23FD2A01E1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AAC3E8-0F5C-FECD-201C-F80A51865C65}"/>
              </a:ext>
            </a:extLst>
          </p:cNvPr>
          <p:cNvSpPr>
            <a:spLocks noGrp="1"/>
          </p:cNvSpPr>
          <p:nvPr>
            <p:ph type="sldNum" sz="quarter" idx="5"/>
          </p:nvPr>
        </p:nvSpPr>
        <p:spPr/>
        <p:txBody>
          <a:bodyPr/>
          <a:lstStyle/>
          <a:p>
            <a:fld id="{FBC5FB04-F0DF-44B3-BEE6-D28F289CA6F4}" type="slidenum">
              <a:rPr lang="en-US" smtClean="0"/>
              <a:t>158</a:t>
            </a:fld>
            <a:endParaRPr lang="en-US"/>
          </a:p>
        </p:txBody>
      </p:sp>
    </p:spTree>
    <p:extLst>
      <p:ext uri="{BB962C8B-B14F-4D97-AF65-F5344CB8AC3E}">
        <p14:creationId xmlns:p14="http://schemas.microsoft.com/office/powerpoint/2010/main" val="3682867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76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799" y="369865"/>
            <a:ext cx="9956261" cy="1022207"/>
          </a:xfrm>
        </p:spPr>
        <p:txBody>
          <a:bodyPr/>
          <a:lstStyle>
            <a:lvl1pPr>
              <a:defRPr>
                <a:solidFill>
                  <a:schemeClr val="tx1"/>
                </a:solidFill>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Subtitle 2"/>
          <p:cNvSpPr>
            <a:spLocks noGrp="1"/>
          </p:cNvSpPr>
          <p:nvPr>
            <p:ph type="subTitle" idx="1"/>
          </p:nvPr>
        </p:nvSpPr>
        <p:spPr>
          <a:xfrm>
            <a:off x="893928" y="2133600"/>
            <a:ext cx="10370702" cy="3707642"/>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9733128" y="6400207"/>
            <a:ext cx="2133600"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025115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9865"/>
            <a:ext cx="7772400" cy="1022207"/>
          </a:xfrm>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Subtitle 2"/>
          <p:cNvSpPr>
            <a:spLocks noGrp="1"/>
          </p:cNvSpPr>
          <p:nvPr>
            <p:ph type="subTitle" idx="1"/>
          </p:nvPr>
        </p:nvSpPr>
        <p:spPr>
          <a:xfrm>
            <a:off x="893928" y="2133600"/>
            <a:ext cx="9396484" cy="370764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9733128" y="6400207"/>
            <a:ext cx="2133600"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744144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564065-9339-42A9-B73E-9CB79834B4C8}"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822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64AA9-0AD8-4BE0-A946-459C43E72ABE}"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71514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23096E-35B7-4134-AB90-024654E33D78}"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75115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7C757E-06ED-4692-B19A-186BCCD94AAB}" type="datetime1">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57055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9F7BB5-415C-4BCB-AFC4-AA31981C894E}" type="datetime1">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24354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9D2C6-EB79-4E6A-BA61-E341D0B7C93F}" type="datetime1">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69514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4F6AE8-B783-435A-B0A2-4F3BFEF31D83}"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672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0F4381-DCB0-43CC-90A0-054D2CD0B3B7}"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50677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2E1B6-2F3F-4C51-A0EE-66BF0FDCC50F}"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56839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0820A8-8F1B-46E3-9B1C-F3200DA3F834}"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63734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7FF7A05-15C0-588B-1269-FE54F0F1B32A}"/>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5" name="Footer Placeholder 4">
            <a:extLst>
              <a:ext uri="{FF2B5EF4-FFF2-40B4-BE49-F238E27FC236}">
                <a16:creationId xmlns:a16="http://schemas.microsoft.com/office/drawing/2014/main" id="{D3BDE2F0-EB37-019E-A9B3-EE333041B1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AB1DED-9E86-19BE-4B17-083E2CE1037D}"/>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pic>
        <p:nvPicPr>
          <p:cNvPr id="8" name="Picture 7">
            <a:extLst>
              <a:ext uri="{FF2B5EF4-FFF2-40B4-BE49-F238E27FC236}">
                <a16:creationId xmlns:a16="http://schemas.microsoft.com/office/drawing/2014/main" id="{719EBB27-FCDF-81DE-38EC-85DC4CB5D0B1}"/>
              </a:ext>
            </a:extLst>
          </p:cNvPr>
          <p:cNvPicPr>
            <a:picLocks noChangeAspect="1"/>
          </p:cNvPicPr>
          <p:nvPr userDrawn="1"/>
        </p:nvPicPr>
        <p:blipFill>
          <a:blip r:embed="rId2"/>
          <a:stretch>
            <a:fillRect/>
          </a:stretch>
        </p:blipFill>
        <p:spPr>
          <a:xfrm>
            <a:off x="-57150" y="-71441"/>
            <a:ext cx="12249150" cy="207966"/>
          </a:xfrm>
          <a:prstGeom prst="rect">
            <a:avLst/>
          </a:prstGeom>
        </p:spPr>
      </p:pic>
    </p:spTree>
    <p:extLst>
      <p:ext uri="{BB962C8B-B14F-4D97-AF65-F5344CB8AC3E}">
        <p14:creationId xmlns:p14="http://schemas.microsoft.com/office/powerpoint/2010/main" val="22989302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4F4A1-CB11-87C8-4D0F-5ACEC737DAE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AE3E6AB-2F7D-B454-4EF6-C322884874C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B824F-F4C6-A5D1-97D4-291B22641FC9}"/>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5" name="Footer Placeholder 4">
            <a:extLst>
              <a:ext uri="{FF2B5EF4-FFF2-40B4-BE49-F238E27FC236}">
                <a16:creationId xmlns:a16="http://schemas.microsoft.com/office/drawing/2014/main" id="{69504B90-2215-39BB-95DB-ABA678BA7A3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B9479DE-D831-7EA8-CC59-2FA7907221A3}"/>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9810807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8F128-39CD-A6D7-F2F1-E75C1932CFE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1EA81D-F0DE-BECD-E237-9D1661530B1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3EF070-BF7C-CF30-54E3-8B351FB37F36}"/>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5" name="Footer Placeholder 4">
            <a:extLst>
              <a:ext uri="{FF2B5EF4-FFF2-40B4-BE49-F238E27FC236}">
                <a16:creationId xmlns:a16="http://schemas.microsoft.com/office/drawing/2014/main" id="{78B17D68-4D97-31C9-C6FC-28DEB7FA49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8ABB53A-A40E-8E13-2AED-FA92487E3D23}"/>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9146053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A5676-F5E4-BC0E-34C6-E70A5BE1C6A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687EEA8-7103-761E-A8C3-9B32EC67048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5A38A3-799E-2A09-3D42-F15BA402DBD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B970E3-54E9-A276-2247-590783C93B6C}"/>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6" name="Footer Placeholder 5">
            <a:extLst>
              <a:ext uri="{FF2B5EF4-FFF2-40B4-BE49-F238E27FC236}">
                <a16:creationId xmlns:a16="http://schemas.microsoft.com/office/drawing/2014/main" id="{0F0D6BCC-95F4-FAD7-6BC0-5F6E4F58407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302B1B1-141D-E5A6-2C3D-0EF87253B5A3}"/>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2376755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4922-D455-1394-E5EE-93BEE1F3EC1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1BC812D-6B18-9FCA-CBA8-0BD225D655F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22CA64-0DCC-1142-19C4-2ECE948A8D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D5749A-1690-BA19-24A4-110D55FCDA5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05DEEC-0822-6BD1-E0D2-2EB111DA0EE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C57630-5288-90F2-6340-EE8CAF0333CC}"/>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8" name="Footer Placeholder 7">
            <a:extLst>
              <a:ext uri="{FF2B5EF4-FFF2-40B4-BE49-F238E27FC236}">
                <a16:creationId xmlns:a16="http://schemas.microsoft.com/office/drawing/2014/main" id="{B6512437-828A-6DEC-7DB3-4D043171A2B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2BA8ACF-26AE-F2F7-5036-2C31B0DD4AFB}"/>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606827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981A6-E3C4-51BC-756F-832A3BF65DF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92F4E67-A0F3-8E45-0F36-6F36250CD787}"/>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4" name="Footer Placeholder 3">
            <a:extLst>
              <a:ext uri="{FF2B5EF4-FFF2-40B4-BE49-F238E27FC236}">
                <a16:creationId xmlns:a16="http://schemas.microsoft.com/office/drawing/2014/main" id="{DD30E9ED-5414-A684-64FA-2E14DE94DB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5AB72AA-9FF8-0530-C0AC-6D1535DE9640}"/>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1036143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39D23C-BD85-D317-A755-18CCEF381A6E}"/>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3" name="Footer Placeholder 2">
            <a:extLst>
              <a:ext uri="{FF2B5EF4-FFF2-40B4-BE49-F238E27FC236}">
                <a16:creationId xmlns:a16="http://schemas.microsoft.com/office/drawing/2014/main" id="{6CAE0660-076A-030F-3755-190CCD52FA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DF61079-BBD2-0610-7178-A77A49793159}"/>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4604421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5B2C-A9E0-4726-407C-F0CDD383EB6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772D16-C075-AE16-1D74-CCB08345AAA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A7D975-9E26-4D3D-76B1-D6F1A785B6B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F11AEF-DF15-D8D9-C4F8-E22ACD2C2B4E}"/>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6" name="Footer Placeholder 5">
            <a:extLst>
              <a:ext uri="{FF2B5EF4-FFF2-40B4-BE49-F238E27FC236}">
                <a16:creationId xmlns:a16="http://schemas.microsoft.com/office/drawing/2014/main" id="{8B8A24BC-7D5E-9BE0-8287-0E0FF235E5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C072D20-2D76-E52A-481E-F14517CB33D0}"/>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42868759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F4CE3-AA64-0444-D460-A88AEC22ACE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6EAB81-F661-7741-1F50-36380801E51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E4B058-73F8-6377-5894-4CBF73C7FC6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9748E7-C650-A55F-A3E1-6D60B92035AA}"/>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6" name="Footer Placeholder 5">
            <a:extLst>
              <a:ext uri="{FF2B5EF4-FFF2-40B4-BE49-F238E27FC236}">
                <a16:creationId xmlns:a16="http://schemas.microsoft.com/office/drawing/2014/main" id="{A5455D8D-07EC-0146-C0B5-65F943AB5C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0DDF3DB-44EB-5DD0-5C04-DD77939AA47F}"/>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8908200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72B6-BC6A-2B5D-7CC1-A96914F728F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E0ED54-FF30-6066-FCEB-363AB4996D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5E2483-EAD9-88FA-416A-E3E6EE5AF69D}"/>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5" name="Footer Placeholder 4">
            <a:extLst>
              <a:ext uri="{FF2B5EF4-FFF2-40B4-BE49-F238E27FC236}">
                <a16:creationId xmlns:a16="http://schemas.microsoft.com/office/drawing/2014/main" id="{2BAE7D19-5B09-0070-AFA6-627D49BA8B3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A426545-D1CB-135A-53B0-D398CA6F2768}"/>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23701209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F2DEFA-FECB-F06F-9794-2D75AD196A96}"/>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F2A59-2E17-514A-C2CA-70E089AF44E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B5D9C-1E03-D3E8-FB58-5194FC58AEC1}"/>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5" name="Footer Placeholder 4">
            <a:extLst>
              <a:ext uri="{FF2B5EF4-FFF2-40B4-BE49-F238E27FC236}">
                <a16:creationId xmlns:a16="http://schemas.microsoft.com/office/drawing/2014/main" id="{0E41F79D-165C-030E-F3A2-8865928DF2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5C40F5B-A5B9-F09F-BC4B-13AF6AF4A376}"/>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6889008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B501-2E30-7DE9-852B-725B3A9306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E5A068-C8E3-EC8F-77D0-9481F9362E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D24639-3696-72C8-87E5-1BCFA19DDBD5}"/>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5" name="Footer Placeholder 4">
            <a:extLst>
              <a:ext uri="{FF2B5EF4-FFF2-40B4-BE49-F238E27FC236}">
                <a16:creationId xmlns:a16="http://schemas.microsoft.com/office/drawing/2014/main" id="{DF83DC01-1556-3210-E25D-9A20BA696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D02E3-7EDA-063F-D5BF-60288DD3E81D}"/>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27050057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9B690-2BB1-D34C-D4BD-A4F0E69C85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FF70C0-9254-B68E-5C6A-BA9F782732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AE88-41F3-D3EC-5A5D-E821608256D1}"/>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5" name="Footer Placeholder 4">
            <a:extLst>
              <a:ext uri="{FF2B5EF4-FFF2-40B4-BE49-F238E27FC236}">
                <a16:creationId xmlns:a16="http://schemas.microsoft.com/office/drawing/2014/main" id="{62878943-3720-D0C8-43D6-81C2D4A39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3979A-DBBA-0E86-34CA-2FAD40E832BE}"/>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2179441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2A09-9F01-B7DA-D126-47E4014B43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64729B-F9D4-105F-3315-91AB9CCABB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45FABC-B768-597F-2D09-101413DAD70C}"/>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5" name="Footer Placeholder 4">
            <a:extLst>
              <a:ext uri="{FF2B5EF4-FFF2-40B4-BE49-F238E27FC236}">
                <a16:creationId xmlns:a16="http://schemas.microsoft.com/office/drawing/2014/main" id="{E5E742D5-01F2-2F21-0162-A6E2D8246F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C14AF0-3FB3-BA4D-765B-1C04DB33FE7A}"/>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10369609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D6ED7-D829-41E1-4F68-DFAC8FA195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CEF087-88D2-DB9E-F3A7-050AE000F0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F910B0-5AE3-46DF-13B6-D18B960433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C1500A-BCBC-1242-21BA-27EFE9A9F73E}"/>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6" name="Footer Placeholder 5">
            <a:extLst>
              <a:ext uri="{FF2B5EF4-FFF2-40B4-BE49-F238E27FC236}">
                <a16:creationId xmlns:a16="http://schemas.microsoft.com/office/drawing/2014/main" id="{02D7A10E-1C5E-4D0F-DA2A-C8CEEE9AB4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769D5A-C57C-FDD4-B9AC-633146B9700A}"/>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31427081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7C0A5-CCC2-0C50-7150-C28CC41BFD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045CD7-B836-AE72-17DC-33D348F6FE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077270-7A67-5418-7E16-DFEEBE3147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3CF5FF-8EEC-4376-5562-8B18409CD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A88BC0-9DF1-6831-5270-B2A725F387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3D0ED1-B4FE-0441-559B-FCBF46456644}"/>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8" name="Footer Placeholder 7">
            <a:extLst>
              <a:ext uri="{FF2B5EF4-FFF2-40B4-BE49-F238E27FC236}">
                <a16:creationId xmlns:a16="http://schemas.microsoft.com/office/drawing/2014/main" id="{4E6797F0-69C1-9549-5CB8-BB43F7338B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550D42-1972-21FB-6792-1FD069941735}"/>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34154680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EA8C-F3FF-8AB1-E9F5-F813BA4B3E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A14706-029E-8191-0616-B8963DCE6C19}"/>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4" name="Footer Placeholder 3">
            <a:extLst>
              <a:ext uri="{FF2B5EF4-FFF2-40B4-BE49-F238E27FC236}">
                <a16:creationId xmlns:a16="http://schemas.microsoft.com/office/drawing/2014/main" id="{DE5B98D3-2F0C-16CE-F3EC-8C0F04EA95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F1A3D4-00BD-1B60-7EFC-FACCD995E733}"/>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41357397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831432-F55E-5436-460C-AA3E440D2A11}"/>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3" name="Footer Placeholder 2">
            <a:extLst>
              <a:ext uri="{FF2B5EF4-FFF2-40B4-BE49-F238E27FC236}">
                <a16:creationId xmlns:a16="http://schemas.microsoft.com/office/drawing/2014/main" id="{2C80E967-72CD-0421-0D47-588DD10A5B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CC1E48-729C-841E-93B9-B49BAA2081C4}"/>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42041629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10FE-EB3D-71D7-3741-BAE7F70E1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E23F08-38D4-B38F-E458-235017D4F2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4FA411-5B52-467A-41C0-2B15714B8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FE7FCD-2E82-CD68-7171-5A0B839D4E33}"/>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6" name="Footer Placeholder 5">
            <a:extLst>
              <a:ext uri="{FF2B5EF4-FFF2-40B4-BE49-F238E27FC236}">
                <a16:creationId xmlns:a16="http://schemas.microsoft.com/office/drawing/2014/main" id="{CDB9F0E4-9291-37C3-F737-1823DE526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503CF3-53BC-E5E8-E41F-DB9B72C9E2F0}"/>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36624892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144D-CF0A-F617-CDC8-DF0B3FE03B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BEAD0F-2B37-3A97-ACA7-436A47E35E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3A1626-73DA-6912-385A-57B9BFCF6F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653C0-9CB9-36DE-FB2D-BD06A608EAE9}"/>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6" name="Footer Placeholder 5">
            <a:extLst>
              <a:ext uri="{FF2B5EF4-FFF2-40B4-BE49-F238E27FC236}">
                <a16:creationId xmlns:a16="http://schemas.microsoft.com/office/drawing/2014/main" id="{616F82E6-1039-C1A1-965F-38FF621085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64ABF-EB46-DFC7-60D8-E1A575D6A820}"/>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28271075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3448-8CEA-75B8-AB19-89B2489718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88D154-7C99-E8DD-8540-F9EB42219F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A6E775-7578-D037-B224-40173716332E}"/>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5" name="Footer Placeholder 4">
            <a:extLst>
              <a:ext uri="{FF2B5EF4-FFF2-40B4-BE49-F238E27FC236}">
                <a16:creationId xmlns:a16="http://schemas.microsoft.com/office/drawing/2014/main" id="{A33ACC09-EB76-9931-18A4-444545FDF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4294F-E6B9-4127-B349-F96A08DC9EC3}"/>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19197038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D09E93-43BE-8503-F0EC-73C6963FBE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628BD0-B202-6863-2B0C-E65BEC905B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80F1E-E1ED-3814-72B2-AD08EB890C21}"/>
              </a:ext>
            </a:extLst>
          </p:cNvPr>
          <p:cNvSpPr>
            <a:spLocks noGrp="1"/>
          </p:cNvSpPr>
          <p:nvPr>
            <p:ph type="dt" sz="half" idx="10"/>
          </p:nvPr>
        </p:nvSpPr>
        <p:spPr/>
        <p:txBody>
          <a:bodyPr/>
          <a:lstStyle/>
          <a:p>
            <a:fld id="{680B78CC-D570-4603-A156-5BB21508D99A}" type="datetimeFigureOut">
              <a:rPr lang="en-US" smtClean="0"/>
              <a:t>9/25/2026</a:t>
            </a:fld>
            <a:endParaRPr lang="en-US"/>
          </a:p>
        </p:txBody>
      </p:sp>
      <p:sp>
        <p:nvSpPr>
          <p:cNvPr id="5" name="Footer Placeholder 4">
            <a:extLst>
              <a:ext uri="{FF2B5EF4-FFF2-40B4-BE49-F238E27FC236}">
                <a16:creationId xmlns:a16="http://schemas.microsoft.com/office/drawing/2014/main" id="{ADAF03FD-1922-540B-8429-F15C4E640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02CA21-42BD-AD9C-84BF-24399BA21893}"/>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41448220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7FF7A05-15C0-588B-1269-FE54F0F1B32A}"/>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9/25/2026</a:t>
            </a:fld>
            <a:endParaRPr lang="en-US"/>
          </a:p>
        </p:txBody>
      </p:sp>
      <p:sp>
        <p:nvSpPr>
          <p:cNvPr id="5" name="Footer Placeholder 4">
            <a:extLst>
              <a:ext uri="{FF2B5EF4-FFF2-40B4-BE49-F238E27FC236}">
                <a16:creationId xmlns:a16="http://schemas.microsoft.com/office/drawing/2014/main" id="{D3BDE2F0-EB37-019E-A9B3-EE333041B1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AB1DED-9E86-19BE-4B17-083E2CE1037D}"/>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pic>
        <p:nvPicPr>
          <p:cNvPr id="8" name="Picture 7">
            <a:extLst>
              <a:ext uri="{FF2B5EF4-FFF2-40B4-BE49-F238E27FC236}">
                <a16:creationId xmlns:a16="http://schemas.microsoft.com/office/drawing/2014/main" id="{719EBB27-FCDF-81DE-38EC-85DC4CB5D0B1}"/>
              </a:ext>
            </a:extLst>
          </p:cNvPr>
          <p:cNvPicPr>
            <a:picLocks noChangeAspect="1"/>
          </p:cNvPicPr>
          <p:nvPr userDrawn="1"/>
        </p:nvPicPr>
        <p:blipFill>
          <a:blip r:embed="rId2"/>
          <a:stretch>
            <a:fillRect/>
          </a:stretch>
        </p:blipFill>
        <p:spPr>
          <a:xfrm>
            <a:off x="-57150" y="-71441"/>
            <a:ext cx="12249150" cy="207966"/>
          </a:xfrm>
          <a:prstGeom prst="rect">
            <a:avLst/>
          </a:prstGeom>
        </p:spPr>
      </p:pic>
    </p:spTree>
    <p:extLst>
      <p:ext uri="{BB962C8B-B14F-4D97-AF65-F5344CB8AC3E}">
        <p14:creationId xmlns:p14="http://schemas.microsoft.com/office/powerpoint/2010/main" val="3597162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5.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432127"/>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8F4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274638"/>
            <a:ext cx="10359957"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10359956"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153D3F-4067-4F35-ACB3-089F9526AEEA}" type="datetime1">
              <a:rPr lang="en-US" smtClean="0"/>
              <a:t>9/25/2026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
        <p:nvSpPr>
          <p:cNvPr id="8" name="Rectangle 7">
            <a:extLst>
              <a:ext uri="{FF2B5EF4-FFF2-40B4-BE49-F238E27FC236}">
                <a16:creationId xmlns:a16="http://schemas.microsoft.com/office/drawing/2014/main" id="{7648E46B-0928-7CCC-B3B9-3E37BF282035}"/>
              </a:ext>
            </a:extLst>
          </p:cNvPr>
          <p:cNvSpPr/>
          <p:nvPr userDrawn="1"/>
        </p:nvSpPr>
        <p:spPr>
          <a:xfrm>
            <a:off x="0" y="0"/>
            <a:ext cx="12191999" cy="82296"/>
          </a:xfrm>
          <a:prstGeom prst="rect">
            <a:avLst/>
          </a:prstGeom>
          <a:solidFill>
            <a:srgbClr val="B88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E5AC28C9-EA7A-C0EA-F52C-5E8A5EE06B0E}"/>
              </a:ext>
            </a:extLst>
          </p:cNvPr>
          <p:cNvSpPr/>
          <p:nvPr userDrawn="1"/>
        </p:nvSpPr>
        <p:spPr>
          <a:xfrm>
            <a:off x="502920" y="6336792"/>
            <a:ext cx="11201400" cy="22860"/>
          </a:xfrm>
          <a:prstGeom prst="rect">
            <a:avLst/>
          </a:prstGeom>
          <a:solidFill>
            <a:srgbClr val="D2BE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BD71A9C7-061C-87AD-9373-77EE716ABA47}"/>
              </a:ext>
            </a:extLst>
          </p:cNvPr>
          <p:cNvSpPr txBox="1"/>
          <p:nvPr userDrawn="1"/>
        </p:nvSpPr>
        <p:spPr>
          <a:xfrm>
            <a:off x="658368" y="6400800"/>
            <a:ext cx="10881360" cy="274320"/>
          </a:xfrm>
          <a:prstGeom prst="rect">
            <a:avLst/>
          </a:prstGeom>
          <a:noFill/>
        </p:spPr>
        <p:txBody>
          <a:bodyPr wrap="none">
            <a:spAutoFit/>
          </a:bodyPr>
          <a:lstStyle/>
          <a:p>
            <a:r>
              <a:rPr sz="950">
                <a:solidFill>
                  <a:srgbClr val="705A40"/>
                </a:solidFill>
                <a:latin typeface="Aptos"/>
              </a:rPr>
              <a:t>WordLight.org  •  Integrated Bible Study, R-Search, Discovery, Learning, and Reference System</a:t>
            </a:r>
          </a:p>
        </p:txBody>
      </p:sp>
      <p:pic>
        <p:nvPicPr>
          <p:cNvPr id="14" name="Picture 13">
            <a:extLst>
              <a:ext uri="{FF2B5EF4-FFF2-40B4-BE49-F238E27FC236}">
                <a16:creationId xmlns:a16="http://schemas.microsoft.com/office/drawing/2014/main" id="{07E7D25F-B408-2674-C1FC-A316ECD3807A}"/>
              </a:ext>
            </a:extLst>
          </p:cNvPr>
          <p:cNvPicPr>
            <a:picLocks noChangeAspect="1"/>
          </p:cNvPicPr>
          <p:nvPr userDrawn="1"/>
        </p:nvPicPr>
        <p:blipFill>
          <a:blip r:embed="rId14"/>
          <a:stretch>
            <a:fillRect/>
          </a:stretch>
        </p:blipFill>
        <p:spPr>
          <a:xfrm>
            <a:off x="11092047" y="37578"/>
            <a:ext cx="1065959" cy="1025923"/>
          </a:xfrm>
          <a:prstGeom prst="rect">
            <a:avLst/>
          </a:prstGeom>
        </p:spPr>
      </p:pic>
    </p:spTree>
    <p:extLst>
      <p:ext uri="{BB962C8B-B14F-4D97-AF65-F5344CB8AC3E}">
        <p14:creationId xmlns:p14="http://schemas.microsoft.com/office/powerpoint/2010/main" val="20522736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3BFD00-8907-87C5-DBF4-2DC668BDF700}"/>
              </a:ext>
            </a:extLst>
          </p:cNvPr>
          <p:cNvPicPr>
            <a:picLocks noChangeAspect="1"/>
          </p:cNvPicPr>
          <p:nvPr userDrawn="1"/>
        </p:nvPicPr>
        <p:blipFill>
          <a:blip r:embed="rId13"/>
          <a:stretch>
            <a:fillRect/>
          </a:stretch>
        </p:blipFill>
        <p:spPr>
          <a:xfrm>
            <a:off x="-57150" y="-71441"/>
            <a:ext cx="12249150" cy="207966"/>
          </a:xfrm>
          <a:prstGeom prst="rect">
            <a:avLst/>
          </a:prstGeom>
        </p:spPr>
      </p:pic>
    </p:spTree>
    <p:extLst>
      <p:ext uri="{BB962C8B-B14F-4D97-AF65-F5344CB8AC3E}">
        <p14:creationId xmlns:p14="http://schemas.microsoft.com/office/powerpoint/2010/main" val="38483002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8D0082-9956-A45B-E431-594AE2191B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F0154A-B5A4-913D-CF22-1C6FF8F51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87FA02-847F-DE6F-2F3B-D8FB0E35F7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0B78CC-D570-4603-A156-5BB21508D99A}" type="datetimeFigureOut">
              <a:rPr lang="en-US" smtClean="0"/>
              <a:t>9/25/2026</a:t>
            </a:fld>
            <a:endParaRPr lang="en-US"/>
          </a:p>
        </p:txBody>
      </p:sp>
      <p:sp>
        <p:nvSpPr>
          <p:cNvPr id="5" name="Footer Placeholder 4">
            <a:extLst>
              <a:ext uri="{FF2B5EF4-FFF2-40B4-BE49-F238E27FC236}">
                <a16:creationId xmlns:a16="http://schemas.microsoft.com/office/drawing/2014/main" id="{904241A5-D9E2-A919-7BC1-C6795C3897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5E3A9D-5984-6FB3-3A49-5690B7331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5AB431-2271-4131-8301-330F8AAC1968}" type="slidenum">
              <a:rPr lang="en-US" smtClean="0"/>
              <a:t>‹#›</a:t>
            </a:fld>
            <a:endParaRPr lang="en-US"/>
          </a:p>
        </p:txBody>
      </p:sp>
    </p:spTree>
    <p:extLst>
      <p:ext uri="{BB962C8B-B14F-4D97-AF65-F5344CB8AC3E}">
        <p14:creationId xmlns:p14="http://schemas.microsoft.com/office/powerpoint/2010/main" val="307532990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gif"/><Relationship Id="rId2" Type="http://schemas.openxmlformats.org/officeDocument/2006/relationships/image" Target="../media/image10.png"/><Relationship Id="rId1" Type="http://schemas.openxmlformats.org/officeDocument/2006/relationships/slideLayout" Target="../slideLayouts/slideLayout47.xml"/><Relationship Id="rId6" Type="http://schemas.openxmlformats.org/officeDocument/2006/relationships/image" Target="../media/image13.wmf"/><Relationship Id="rId5" Type="http://schemas.openxmlformats.org/officeDocument/2006/relationships/oleObject" Target="../embeddings/oleObject1.bin"/><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hyperlink" Target="https://learn.microsoft.com/en-us/azure/ai-services/translator/custom-translator/concepts/bleu-score#:~:text=BLEU%20%28Bilingual,same%20source%20sentence."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package" Target="../embeddings/Microsoft_PowerPoint_Presentation.pptx"/><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2.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53.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74.gi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700.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1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png"/><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1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2.png"/><Relationship Id="rId4" Type="http://schemas.openxmlformats.org/officeDocument/2006/relationships/image" Target="../media/image41.png"/></Relationships>
</file>

<file path=ppt/slides/_rels/slide1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64FD77-897A-F46A-9045-A792D642BE5E}"/>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426893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900" b="1" i="0" u="none" strike="noStrike" kern="1200" cap="none" spc="0" normalizeH="0" baseline="0" noProof="0">
                <a:ln>
                  <a:noFill/>
                </a:ln>
                <a:solidFill>
                  <a:srgbClr val="F7D278"/>
                </a:solidFill>
                <a:effectLst/>
                <a:uLnTx/>
                <a:uFillTx/>
                <a:latin typeface="Georgia"/>
                <a:ea typeface="+mn-ea"/>
                <a:cs typeface="+mn-cs"/>
              </a:rPr>
              <a:t>Presentation Roadmap</a:t>
            </a:r>
          </a:p>
        </p:txBody>
      </p:sp>
      <p:sp>
        <p:nvSpPr>
          <p:cNvPr id="4" name="TextBox 3"/>
          <p:cNvSpPr txBox="1"/>
          <p:nvPr/>
        </p:nvSpPr>
        <p:spPr>
          <a:xfrm>
            <a:off x="685800" y="749808"/>
            <a:ext cx="1083564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6ADFFF"/>
                </a:solidFill>
                <a:effectLst/>
                <a:uLnTx/>
                <a:uFillTx/>
                <a:latin typeface="Georgia"/>
                <a:ea typeface="+mn-ea"/>
                <a:cs typeface="+mn-cs"/>
              </a:rPr>
              <a:t>Visualizing the Dynamics of Artificial Intelligence</a:t>
            </a:r>
          </a:p>
        </p:txBody>
      </p:sp>
      <p:sp>
        <p:nvSpPr>
          <p:cNvPr id="38" name="TextBox 37"/>
          <p:cNvSpPr txBox="1"/>
          <p:nvPr/>
        </p:nvSpPr>
        <p:spPr>
          <a:xfrm>
            <a:off x="910968" y="1334688"/>
            <a:ext cx="341760" cy="384721"/>
          </a:xfrm>
          <a:prstGeom prst="rect">
            <a:avLst/>
          </a:prstGeom>
          <a:noFill/>
        </p:spPr>
        <p:txBody>
          <a:bodyPr wrap="none" anchor="ctr">
            <a:spAutoFit/>
          </a:bodyPr>
          <a:lstStyle/>
          <a:p>
            <a:pPr algn="r"/>
            <a:r>
              <a:rPr sz="1900" b="1">
                <a:solidFill>
                  <a:srgbClr val="6ADFFF"/>
                </a:solidFill>
                <a:latin typeface="Georgia"/>
              </a:rPr>
              <a:t>1</a:t>
            </a:r>
          </a:p>
        </p:txBody>
      </p:sp>
      <p:sp>
        <p:nvSpPr>
          <p:cNvPr id="39" name="TextBox 38"/>
          <p:cNvSpPr txBox="1"/>
          <p:nvPr/>
        </p:nvSpPr>
        <p:spPr>
          <a:xfrm>
            <a:off x="1389888" y="1353312"/>
            <a:ext cx="10149840" cy="347472"/>
          </a:xfrm>
          <a:prstGeom prst="rect">
            <a:avLst/>
          </a:prstGeom>
          <a:noFill/>
        </p:spPr>
        <p:txBody>
          <a:bodyPr wrap="none" anchor="ctr">
            <a:spAutoFit/>
          </a:bodyPr>
          <a:lstStyle/>
          <a:p>
            <a:r>
              <a:rPr sz="1600" b="1">
                <a:solidFill>
                  <a:srgbClr val="6ADFFF"/>
                </a:solidFill>
                <a:latin typeface="Georgia"/>
              </a:rPr>
              <a:t>Personal Computing Journey  —  Slides 4–6</a:t>
            </a:r>
          </a:p>
        </p:txBody>
      </p:sp>
      <p:sp>
        <p:nvSpPr>
          <p:cNvPr id="40" name="TextBox 39"/>
          <p:cNvSpPr txBox="1"/>
          <p:nvPr/>
        </p:nvSpPr>
        <p:spPr>
          <a:xfrm>
            <a:off x="777918" y="1919904"/>
            <a:ext cx="474810" cy="384721"/>
          </a:xfrm>
          <a:prstGeom prst="rect">
            <a:avLst/>
          </a:prstGeom>
          <a:noFill/>
        </p:spPr>
        <p:txBody>
          <a:bodyPr wrap="none" anchor="ctr">
            <a:spAutoFit/>
          </a:bodyPr>
          <a:lstStyle/>
          <a:p>
            <a:pPr algn="r"/>
            <a:r>
              <a:rPr sz="1900" b="1">
                <a:solidFill>
                  <a:srgbClr val="6ADFFF"/>
                </a:solidFill>
                <a:latin typeface="Georgia"/>
              </a:rPr>
              <a:t>2</a:t>
            </a:r>
          </a:p>
        </p:txBody>
      </p:sp>
      <p:sp>
        <p:nvSpPr>
          <p:cNvPr id="41" name="TextBox 40"/>
          <p:cNvSpPr txBox="1"/>
          <p:nvPr/>
        </p:nvSpPr>
        <p:spPr>
          <a:xfrm>
            <a:off x="1389888" y="1938528"/>
            <a:ext cx="10149840" cy="347472"/>
          </a:xfrm>
          <a:prstGeom prst="rect">
            <a:avLst/>
          </a:prstGeom>
          <a:noFill/>
        </p:spPr>
        <p:txBody>
          <a:bodyPr wrap="none" anchor="ctr">
            <a:spAutoFit/>
          </a:bodyPr>
          <a:lstStyle/>
          <a:p>
            <a:r>
              <a:rPr sz="1600" b="1">
                <a:solidFill>
                  <a:srgbClr val="6ADFFF"/>
                </a:solidFill>
                <a:latin typeface="Georgia"/>
              </a:rPr>
              <a:t>AI Origins &amp; Computing Evolution  —  Slides 7–15</a:t>
            </a:r>
          </a:p>
        </p:txBody>
      </p:sp>
      <p:sp>
        <p:nvSpPr>
          <p:cNvPr id="42" name="TextBox 41"/>
          <p:cNvSpPr txBox="1"/>
          <p:nvPr/>
        </p:nvSpPr>
        <p:spPr>
          <a:xfrm>
            <a:off x="830818" y="2505120"/>
            <a:ext cx="421910" cy="384721"/>
          </a:xfrm>
          <a:prstGeom prst="rect">
            <a:avLst/>
          </a:prstGeom>
          <a:noFill/>
        </p:spPr>
        <p:txBody>
          <a:bodyPr wrap="none" anchor="ctr">
            <a:spAutoFit/>
          </a:bodyPr>
          <a:lstStyle/>
          <a:p>
            <a:pPr algn="r"/>
            <a:r>
              <a:rPr sz="1900" b="1">
                <a:solidFill>
                  <a:srgbClr val="6ADFFF"/>
                </a:solidFill>
                <a:latin typeface="Georgia"/>
              </a:rPr>
              <a:t>3</a:t>
            </a:r>
          </a:p>
        </p:txBody>
      </p:sp>
      <p:sp>
        <p:nvSpPr>
          <p:cNvPr id="43" name="TextBox 42"/>
          <p:cNvSpPr txBox="1"/>
          <p:nvPr/>
        </p:nvSpPr>
        <p:spPr>
          <a:xfrm>
            <a:off x="1389888" y="2523744"/>
            <a:ext cx="10149840" cy="347472"/>
          </a:xfrm>
          <a:prstGeom prst="rect">
            <a:avLst/>
          </a:prstGeom>
          <a:noFill/>
        </p:spPr>
        <p:txBody>
          <a:bodyPr wrap="none" anchor="ctr">
            <a:spAutoFit/>
          </a:bodyPr>
          <a:lstStyle/>
          <a:p>
            <a:r>
              <a:rPr sz="1600" b="1" dirty="0">
                <a:solidFill>
                  <a:srgbClr val="6ADFFF"/>
                </a:solidFill>
                <a:latin typeface="Georgia"/>
              </a:rPr>
              <a:t>Neuron Foundations  —  Slides 16–17</a:t>
            </a:r>
          </a:p>
        </p:txBody>
      </p:sp>
      <p:sp>
        <p:nvSpPr>
          <p:cNvPr id="44" name="TextBox 43"/>
          <p:cNvSpPr txBox="1"/>
          <p:nvPr/>
        </p:nvSpPr>
        <p:spPr>
          <a:xfrm>
            <a:off x="797154" y="3090336"/>
            <a:ext cx="455574" cy="384721"/>
          </a:xfrm>
          <a:prstGeom prst="rect">
            <a:avLst/>
          </a:prstGeom>
          <a:noFill/>
        </p:spPr>
        <p:txBody>
          <a:bodyPr wrap="none" anchor="ctr">
            <a:spAutoFit/>
          </a:bodyPr>
          <a:lstStyle/>
          <a:p>
            <a:pPr algn="r"/>
            <a:r>
              <a:rPr sz="1900" b="1">
                <a:solidFill>
                  <a:srgbClr val="6ADFFF"/>
                </a:solidFill>
                <a:latin typeface="Georgia"/>
              </a:rPr>
              <a:t>4</a:t>
            </a:r>
          </a:p>
        </p:txBody>
      </p:sp>
      <p:sp>
        <p:nvSpPr>
          <p:cNvPr id="45" name="TextBox 44"/>
          <p:cNvSpPr txBox="1"/>
          <p:nvPr/>
        </p:nvSpPr>
        <p:spPr>
          <a:xfrm>
            <a:off x="1389888" y="3108960"/>
            <a:ext cx="10149840" cy="347472"/>
          </a:xfrm>
          <a:prstGeom prst="rect">
            <a:avLst/>
          </a:prstGeom>
          <a:noFill/>
        </p:spPr>
        <p:txBody>
          <a:bodyPr wrap="none" anchor="ctr">
            <a:spAutoFit/>
          </a:bodyPr>
          <a:lstStyle/>
          <a:p>
            <a:r>
              <a:rPr sz="1600" b="1">
                <a:solidFill>
                  <a:srgbClr val="6ADFFF"/>
                </a:solidFill>
                <a:latin typeface="Georgia"/>
              </a:rPr>
              <a:t>Building a Perceptron — Step by Step  —  Slides 18–45</a:t>
            </a:r>
          </a:p>
        </p:txBody>
      </p:sp>
      <p:sp>
        <p:nvSpPr>
          <p:cNvPr id="46" name="TextBox 45"/>
          <p:cNvSpPr txBox="1"/>
          <p:nvPr/>
        </p:nvSpPr>
        <p:spPr>
          <a:xfrm>
            <a:off x="797154" y="3675552"/>
            <a:ext cx="455574" cy="384721"/>
          </a:xfrm>
          <a:prstGeom prst="rect">
            <a:avLst/>
          </a:prstGeom>
          <a:noFill/>
        </p:spPr>
        <p:txBody>
          <a:bodyPr wrap="none" anchor="ctr">
            <a:spAutoFit/>
          </a:bodyPr>
          <a:lstStyle/>
          <a:p>
            <a:pPr algn="r"/>
            <a:r>
              <a:rPr sz="1900" b="1">
                <a:solidFill>
                  <a:srgbClr val="6ADFFF"/>
                </a:solidFill>
                <a:latin typeface="Georgia"/>
              </a:rPr>
              <a:t>5</a:t>
            </a:r>
          </a:p>
        </p:txBody>
      </p:sp>
      <p:sp>
        <p:nvSpPr>
          <p:cNvPr id="47" name="TextBox 46"/>
          <p:cNvSpPr txBox="1"/>
          <p:nvPr/>
        </p:nvSpPr>
        <p:spPr>
          <a:xfrm>
            <a:off x="1389888" y="3694176"/>
            <a:ext cx="10149840" cy="347472"/>
          </a:xfrm>
          <a:prstGeom prst="rect">
            <a:avLst/>
          </a:prstGeom>
          <a:noFill/>
        </p:spPr>
        <p:txBody>
          <a:bodyPr wrap="none" anchor="ctr">
            <a:spAutoFit/>
          </a:bodyPr>
          <a:lstStyle/>
          <a:p>
            <a:r>
              <a:rPr sz="1600" b="1">
                <a:solidFill>
                  <a:srgbClr val="6ADFFF"/>
                </a:solidFill>
                <a:latin typeface="Georgia"/>
              </a:rPr>
              <a:t>ELIZA &amp; Early Conversational AI  —  Slides 46–55</a:t>
            </a:r>
          </a:p>
        </p:txBody>
      </p:sp>
      <p:sp>
        <p:nvSpPr>
          <p:cNvPr id="48" name="TextBox 47"/>
          <p:cNvSpPr txBox="1"/>
          <p:nvPr/>
        </p:nvSpPr>
        <p:spPr>
          <a:xfrm>
            <a:off x="790742" y="4260768"/>
            <a:ext cx="461986" cy="384721"/>
          </a:xfrm>
          <a:prstGeom prst="rect">
            <a:avLst/>
          </a:prstGeom>
          <a:noFill/>
        </p:spPr>
        <p:txBody>
          <a:bodyPr wrap="none" anchor="ctr">
            <a:spAutoFit/>
          </a:bodyPr>
          <a:lstStyle/>
          <a:p>
            <a:pPr algn="r"/>
            <a:r>
              <a:rPr sz="1900" b="1">
                <a:solidFill>
                  <a:srgbClr val="6ADFFF"/>
                </a:solidFill>
                <a:latin typeface="Georgia"/>
              </a:rPr>
              <a:t>6</a:t>
            </a:r>
          </a:p>
        </p:txBody>
      </p:sp>
      <p:sp>
        <p:nvSpPr>
          <p:cNvPr id="49" name="TextBox 48"/>
          <p:cNvSpPr txBox="1"/>
          <p:nvPr/>
        </p:nvSpPr>
        <p:spPr>
          <a:xfrm>
            <a:off x="1389888" y="4279392"/>
            <a:ext cx="10149840" cy="347472"/>
          </a:xfrm>
          <a:prstGeom prst="rect">
            <a:avLst/>
          </a:prstGeom>
          <a:noFill/>
        </p:spPr>
        <p:txBody>
          <a:bodyPr wrap="none" anchor="ctr">
            <a:spAutoFit/>
          </a:bodyPr>
          <a:lstStyle/>
          <a:p>
            <a:r>
              <a:rPr sz="1600" b="1" dirty="0">
                <a:solidFill>
                  <a:srgbClr val="6ADFFF"/>
                </a:solidFill>
                <a:latin typeface="Georgia"/>
              </a:rPr>
              <a:t>Transformer Breakthrough &amp; Laboratory Model  —  Slides 56–67</a:t>
            </a:r>
          </a:p>
        </p:txBody>
      </p:sp>
      <p:sp>
        <p:nvSpPr>
          <p:cNvPr id="50" name="TextBox 49"/>
          <p:cNvSpPr txBox="1"/>
          <p:nvPr/>
        </p:nvSpPr>
        <p:spPr>
          <a:xfrm>
            <a:off x="803566" y="4845983"/>
            <a:ext cx="449162" cy="384721"/>
          </a:xfrm>
          <a:prstGeom prst="rect">
            <a:avLst/>
          </a:prstGeom>
          <a:noFill/>
        </p:spPr>
        <p:txBody>
          <a:bodyPr wrap="none" anchor="ctr">
            <a:spAutoFit/>
          </a:bodyPr>
          <a:lstStyle/>
          <a:p>
            <a:pPr algn="r"/>
            <a:r>
              <a:rPr sz="1900" b="1">
                <a:solidFill>
                  <a:srgbClr val="6ADFFF"/>
                </a:solidFill>
                <a:latin typeface="Georgia"/>
              </a:rPr>
              <a:t>7</a:t>
            </a:r>
          </a:p>
        </p:txBody>
      </p:sp>
      <p:sp>
        <p:nvSpPr>
          <p:cNvPr id="51" name="TextBox 50"/>
          <p:cNvSpPr txBox="1"/>
          <p:nvPr/>
        </p:nvSpPr>
        <p:spPr>
          <a:xfrm>
            <a:off x="1389888" y="4864607"/>
            <a:ext cx="10149840" cy="347472"/>
          </a:xfrm>
          <a:prstGeom prst="rect">
            <a:avLst/>
          </a:prstGeom>
          <a:noFill/>
        </p:spPr>
        <p:txBody>
          <a:bodyPr wrap="none" anchor="ctr">
            <a:spAutoFit/>
          </a:bodyPr>
          <a:lstStyle/>
          <a:p>
            <a:r>
              <a:rPr sz="1600" b="1">
                <a:solidFill>
                  <a:srgbClr val="6ADFFF"/>
                </a:solidFill>
                <a:latin typeface="Georgia"/>
              </a:rPr>
              <a:t>Words to Numerical Representation  —  Slides 68–76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ABF8C6-48A5-2EF1-CB69-DBADF3B1F62E}"/>
              </a:ext>
            </a:extLst>
          </p:cNvPr>
          <p:cNvSpPr>
            <a:spLocks noGrp="1"/>
          </p:cNvSpPr>
          <p:nvPr>
            <p:ph type="sldNum" sz="quarter" idx="12"/>
          </p:nvPr>
        </p:nvSpPr>
        <p:spPr>
          <a:xfrm>
            <a:off x="9898818" y="6400207"/>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1E94269D-CD53-F8F7-A1D4-EEFC03D91ACE}"/>
              </a:ext>
            </a:extLst>
          </p:cNvPr>
          <p:cNvPicPr>
            <a:picLocks noChangeAspect="1"/>
          </p:cNvPicPr>
          <p:nvPr/>
        </p:nvPicPr>
        <p:blipFill>
          <a:blip r:embed="rId3"/>
          <a:stretch>
            <a:fillRect/>
          </a:stretch>
        </p:blipFill>
        <p:spPr>
          <a:xfrm>
            <a:off x="5757" y="2216248"/>
            <a:ext cx="4995171" cy="3940129"/>
          </a:xfrm>
          <a:prstGeom prst="rect">
            <a:avLst/>
          </a:prstGeom>
        </p:spPr>
      </p:pic>
      <p:sp>
        <p:nvSpPr>
          <p:cNvPr id="5" name="TextBox 4">
            <a:extLst>
              <a:ext uri="{FF2B5EF4-FFF2-40B4-BE49-F238E27FC236}">
                <a16:creationId xmlns:a16="http://schemas.microsoft.com/office/drawing/2014/main" id="{3455B951-5637-C60D-672C-12832B47E1AC}"/>
              </a:ext>
            </a:extLst>
          </p:cNvPr>
          <p:cNvSpPr txBox="1"/>
          <p:nvPr/>
        </p:nvSpPr>
        <p:spPr>
          <a:xfrm>
            <a:off x="344833" y="1062168"/>
            <a:ext cx="3430133"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Apollo LEM Inertial Measurement Unit</a:t>
            </a:r>
          </a:p>
        </p:txBody>
      </p:sp>
      <p:pic>
        <p:nvPicPr>
          <p:cNvPr id="8" name="Picture 7" descr="Apollo Guidance Computer: Dipstiks and reverse engineering the core rope simulator">
            <a:extLst>
              <a:ext uri="{FF2B5EF4-FFF2-40B4-BE49-F238E27FC236}">
                <a16:creationId xmlns:a16="http://schemas.microsoft.com/office/drawing/2014/main" id="{EDBC3394-F89E-EAAD-E541-2B07F3D54B2B}"/>
              </a:ext>
            </a:extLst>
          </p:cNvPr>
          <p:cNvPicPr>
            <a:picLocks noChangeAspect="1"/>
          </p:cNvPicPr>
          <p:nvPr/>
        </p:nvPicPr>
        <p:blipFill>
          <a:blip r:embed="rId4"/>
          <a:stretch>
            <a:fillRect/>
          </a:stretch>
        </p:blipFill>
        <p:spPr>
          <a:xfrm>
            <a:off x="4965399" y="2230761"/>
            <a:ext cx="3430133" cy="3940129"/>
          </a:xfrm>
          <a:prstGeom prst="rect">
            <a:avLst/>
          </a:prstGeom>
        </p:spPr>
      </p:pic>
      <p:pic>
        <p:nvPicPr>
          <p:cNvPr id="12" name="Picture 11" descr="Apollo Guidance Computer: A pioneering digital computer for space exploration | Michael Magri posted on the topic | LinkedIn">
            <a:extLst>
              <a:ext uri="{FF2B5EF4-FFF2-40B4-BE49-F238E27FC236}">
                <a16:creationId xmlns:a16="http://schemas.microsoft.com/office/drawing/2014/main" id="{E125AB71-70F9-CE15-D4ED-DE20D533A901}"/>
              </a:ext>
            </a:extLst>
          </p:cNvPr>
          <p:cNvPicPr>
            <a:picLocks noChangeAspect="1"/>
          </p:cNvPicPr>
          <p:nvPr/>
        </p:nvPicPr>
        <p:blipFill>
          <a:blip r:embed="rId5"/>
          <a:stretch>
            <a:fillRect/>
          </a:stretch>
        </p:blipFill>
        <p:spPr>
          <a:xfrm>
            <a:off x="8590721" y="2216248"/>
            <a:ext cx="3601279" cy="3940130"/>
          </a:xfrm>
          <a:prstGeom prst="rect">
            <a:avLst/>
          </a:prstGeom>
        </p:spPr>
      </p:pic>
      <p:sp>
        <p:nvSpPr>
          <p:cNvPr id="14" name="TextBox 13">
            <a:extLst>
              <a:ext uri="{FF2B5EF4-FFF2-40B4-BE49-F238E27FC236}">
                <a16:creationId xmlns:a16="http://schemas.microsoft.com/office/drawing/2014/main" id="{DA28F808-7DCB-7B4B-E4C6-DA107E1A6617}"/>
              </a:ext>
            </a:extLst>
          </p:cNvPr>
          <p:cNvSpPr txBox="1"/>
          <p:nvPr/>
        </p:nvSpPr>
        <p:spPr>
          <a:xfrm>
            <a:off x="5283195" y="846723"/>
            <a:ext cx="2458928"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Apollo LEM Guidance Computer</a:t>
            </a:r>
          </a:p>
        </p:txBody>
      </p:sp>
      <p:sp>
        <p:nvSpPr>
          <p:cNvPr id="16" name="TextBox 15">
            <a:extLst>
              <a:ext uri="{FF2B5EF4-FFF2-40B4-BE49-F238E27FC236}">
                <a16:creationId xmlns:a16="http://schemas.microsoft.com/office/drawing/2014/main" id="{F44FA2BB-CDAA-B620-DAF9-8F1558611C1F}"/>
              </a:ext>
            </a:extLst>
          </p:cNvPr>
          <p:cNvSpPr txBox="1"/>
          <p:nvPr/>
        </p:nvSpPr>
        <p:spPr>
          <a:xfrm>
            <a:off x="9230255" y="1062166"/>
            <a:ext cx="2322210"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LEM Display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And Keyboard</a:t>
            </a:r>
          </a:p>
        </p:txBody>
      </p:sp>
      <p:cxnSp>
        <p:nvCxnSpPr>
          <p:cNvPr id="19" name="Straight Arrow Connector 18">
            <a:extLst>
              <a:ext uri="{FF2B5EF4-FFF2-40B4-BE49-F238E27FC236}">
                <a16:creationId xmlns:a16="http://schemas.microsoft.com/office/drawing/2014/main" id="{09B2A14D-C6C6-57A6-CCF4-E46F7DB78082}"/>
              </a:ext>
            </a:extLst>
          </p:cNvPr>
          <p:cNvCxnSpPr>
            <a:cxnSpLocks/>
          </p:cNvCxnSpPr>
          <p:nvPr/>
        </p:nvCxnSpPr>
        <p:spPr>
          <a:xfrm flipH="1">
            <a:off x="6379290" y="1781399"/>
            <a:ext cx="1916262" cy="1921167"/>
          </a:xfrm>
          <a:prstGeom prst="straightConnector1">
            <a:avLst/>
          </a:prstGeom>
          <a:ln w="63500">
            <a:solidFill>
              <a:srgbClr val="002060"/>
            </a:solidFill>
            <a:tailEnd type="triangle" w="med" len="lg"/>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23AB9207-9385-266E-C252-470E3926A266}"/>
              </a:ext>
            </a:extLst>
          </p:cNvPr>
          <p:cNvSpPr txBox="1"/>
          <p:nvPr/>
        </p:nvSpPr>
        <p:spPr>
          <a:xfrm>
            <a:off x="201528" y="192737"/>
            <a:ext cx="10804726"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dirty="0">
                <a:ln>
                  <a:noFill/>
                </a:ln>
                <a:solidFill>
                  <a:prstClr val="black"/>
                </a:solidFill>
                <a:effectLst/>
                <a:uLnTx/>
                <a:uFillTx/>
                <a:latin typeface="Calibri"/>
                <a:ea typeface="+mn-ea"/>
                <a:cs typeface="+mn-cs"/>
              </a:rPr>
              <a:t>AC Electronics Sub-Contractor to NASA</a:t>
            </a:r>
          </a:p>
        </p:txBody>
      </p:sp>
      <p:sp>
        <p:nvSpPr>
          <p:cNvPr id="24" name="TextBox 23">
            <a:extLst>
              <a:ext uri="{FF2B5EF4-FFF2-40B4-BE49-F238E27FC236}">
                <a16:creationId xmlns:a16="http://schemas.microsoft.com/office/drawing/2014/main" id="{D42F4124-7500-70C3-9FBD-1AD799A7870E}"/>
              </a:ext>
            </a:extLst>
          </p:cNvPr>
          <p:cNvSpPr txBox="1"/>
          <p:nvPr/>
        </p:nvSpPr>
        <p:spPr>
          <a:xfrm>
            <a:off x="7655772" y="1135068"/>
            <a:ext cx="156485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Integrated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rPr>
              <a:t>Circuits</a:t>
            </a:r>
          </a:p>
        </p:txBody>
      </p:sp>
    </p:spTree>
    <p:extLst>
      <p:ext uri="{BB962C8B-B14F-4D97-AF65-F5344CB8AC3E}">
        <p14:creationId xmlns:p14="http://schemas.microsoft.com/office/powerpoint/2010/main" val="238342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8FFF9-1509-5F68-731A-C478E325B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B3AA61-0D11-1ED4-3E19-0D5C9E5758D1}"/>
              </a:ext>
            </a:extLst>
          </p:cNvPr>
          <p:cNvSpPr>
            <a:spLocks noGrp="1"/>
          </p:cNvSpPr>
          <p:nvPr>
            <p:ph type="ctrTitle"/>
          </p:nvPr>
        </p:nvSpPr>
        <p:spPr>
          <a:xfrm>
            <a:off x="693206" y="159966"/>
            <a:ext cx="10320454" cy="1022207"/>
          </a:xfrm>
        </p:spPr>
        <p:txBody>
          <a:bodyPr/>
          <a:lstStyle/>
          <a:p>
            <a:r>
              <a:rPr lang="en-US" b="1" u="sng" dirty="0">
                <a:effectLst>
                  <a:outerShdw blurRad="38100" dist="38100" dir="2700000" algn="tl">
                    <a:srgbClr val="000000">
                      <a:alpha val="43137"/>
                    </a:srgbClr>
                  </a:outerShdw>
                </a:effectLst>
              </a:rPr>
              <a:t>Guidance Computer Integrated Circuits</a:t>
            </a:r>
          </a:p>
        </p:txBody>
      </p:sp>
      <p:sp>
        <p:nvSpPr>
          <p:cNvPr id="3" name="Subtitle 2">
            <a:extLst>
              <a:ext uri="{FF2B5EF4-FFF2-40B4-BE49-F238E27FC236}">
                <a16:creationId xmlns:a16="http://schemas.microsoft.com/office/drawing/2014/main" id="{CE267708-FA01-3013-247F-C5568E6F3E3B}"/>
              </a:ext>
            </a:extLst>
          </p:cNvPr>
          <p:cNvSpPr>
            <a:spLocks noGrp="1"/>
          </p:cNvSpPr>
          <p:nvPr>
            <p:ph type="subTitle" idx="1"/>
          </p:nvPr>
        </p:nvSpPr>
        <p:spPr>
          <a:xfrm>
            <a:off x="1155191" y="1180013"/>
            <a:ext cx="9396484" cy="3707642"/>
          </a:xfrm>
        </p:spPr>
        <p:txBody>
          <a:bodyPr/>
          <a:lstStyle/>
          <a:p>
            <a:r>
              <a:rPr lang="en-US" u="sng" dirty="0">
                <a:solidFill>
                  <a:schemeClr val="tx1"/>
                </a:solidFill>
              </a:rPr>
              <a:t>Analyst – Semiconductor/Integrated Circuit Analysis</a:t>
            </a:r>
          </a:p>
        </p:txBody>
      </p:sp>
      <p:sp>
        <p:nvSpPr>
          <p:cNvPr id="4" name="Slide Number Placeholder 3">
            <a:extLst>
              <a:ext uri="{FF2B5EF4-FFF2-40B4-BE49-F238E27FC236}">
                <a16:creationId xmlns:a16="http://schemas.microsoft.com/office/drawing/2014/main" id="{0FBE145A-CA4F-83F2-CDEE-673744F5AB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8D801834-97C3-8DBE-DB34-D5251F3A3A01}"/>
              </a:ext>
            </a:extLst>
          </p:cNvPr>
          <p:cNvPicPr>
            <a:picLocks noChangeAspect="1"/>
          </p:cNvPicPr>
          <p:nvPr/>
        </p:nvPicPr>
        <p:blipFill>
          <a:blip r:embed="rId2"/>
          <a:stretch>
            <a:fillRect/>
          </a:stretch>
        </p:blipFill>
        <p:spPr>
          <a:xfrm rot="10800000">
            <a:off x="6000053" y="1920323"/>
            <a:ext cx="5305425" cy="4229100"/>
          </a:xfrm>
          <a:prstGeom prst="rect">
            <a:avLst/>
          </a:prstGeom>
        </p:spPr>
      </p:pic>
      <p:pic>
        <p:nvPicPr>
          <p:cNvPr id="8" name="Picture 7">
            <a:extLst>
              <a:ext uri="{FF2B5EF4-FFF2-40B4-BE49-F238E27FC236}">
                <a16:creationId xmlns:a16="http://schemas.microsoft.com/office/drawing/2014/main" id="{F292C7CC-CB8D-AD85-BA00-4BB5851C7D24}"/>
              </a:ext>
            </a:extLst>
          </p:cNvPr>
          <p:cNvPicPr>
            <a:picLocks noChangeAspect="1"/>
          </p:cNvPicPr>
          <p:nvPr/>
        </p:nvPicPr>
        <p:blipFill>
          <a:blip r:embed="rId3"/>
          <a:stretch>
            <a:fillRect/>
          </a:stretch>
        </p:blipFill>
        <p:spPr>
          <a:xfrm>
            <a:off x="693206" y="1957830"/>
            <a:ext cx="4160147" cy="4229100"/>
          </a:xfrm>
          <a:prstGeom prst="rect">
            <a:avLst/>
          </a:prstGeom>
        </p:spPr>
      </p:pic>
      <p:pic>
        <p:nvPicPr>
          <p:cNvPr id="11" name="Picture 10" descr="A man looking through a microscope at something - Vector Illustration on Unsplash+">
            <a:extLst>
              <a:ext uri="{FF2B5EF4-FFF2-40B4-BE49-F238E27FC236}">
                <a16:creationId xmlns:a16="http://schemas.microsoft.com/office/drawing/2014/main" id="{DC1A245E-C48E-CCE6-3971-4FDE6C99149E}"/>
              </a:ext>
            </a:extLst>
          </p:cNvPr>
          <p:cNvPicPr>
            <a:picLocks noChangeAspect="1"/>
          </p:cNvPicPr>
          <p:nvPr/>
        </p:nvPicPr>
        <p:blipFill>
          <a:blip r:embed="rId4"/>
          <a:stretch>
            <a:fillRect/>
          </a:stretch>
        </p:blipFill>
        <p:spPr>
          <a:xfrm>
            <a:off x="11305478" y="2845766"/>
            <a:ext cx="886522" cy="886522"/>
          </a:xfrm>
          <a:prstGeom prst="rect">
            <a:avLst/>
          </a:prstGeom>
        </p:spPr>
      </p:pic>
      <p:cxnSp>
        <p:nvCxnSpPr>
          <p:cNvPr id="7" name="Straight Arrow Connector 6">
            <a:extLst>
              <a:ext uri="{FF2B5EF4-FFF2-40B4-BE49-F238E27FC236}">
                <a16:creationId xmlns:a16="http://schemas.microsoft.com/office/drawing/2014/main" id="{6593C8AA-D167-B3F3-011C-391D2F72B4C1}"/>
              </a:ext>
            </a:extLst>
          </p:cNvPr>
          <p:cNvCxnSpPr>
            <a:cxnSpLocks/>
          </p:cNvCxnSpPr>
          <p:nvPr/>
        </p:nvCxnSpPr>
        <p:spPr>
          <a:xfrm flipH="1">
            <a:off x="9244496" y="3412273"/>
            <a:ext cx="2269110" cy="1309115"/>
          </a:xfrm>
          <a:prstGeom prst="straightConnector1">
            <a:avLst/>
          </a:prstGeom>
          <a:ln w="47625">
            <a:solidFill>
              <a:schemeClr val="tx2">
                <a:lumMod val="60000"/>
                <a:lumOff val="40000"/>
              </a:schemeClr>
            </a:solidFill>
            <a:tailEnd type="triangl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9752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D3CC-5C29-C1A4-5FFA-A1F319F3C71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FB27B6F-D3EF-A516-EEB7-89AA49142104}"/>
              </a:ext>
            </a:extLst>
          </p:cNvPr>
          <p:cNvPicPr>
            <a:picLocks noChangeAspect="1"/>
          </p:cNvPicPr>
          <p:nvPr/>
        </p:nvPicPr>
        <p:blipFill>
          <a:blip r:embed="rId2"/>
          <a:stretch>
            <a:fillRect/>
          </a:stretch>
        </p:blipFill>
        <p:spPr>
          <a:xfrm>
            <a:off x="48626" y="12031"/>
            <a:ext cx="12192001" cy="6833938"/>
          </a:xfrm>
          <a:prstGeom prst="rect">
            <a:avLst/>
          </a:prstGeom>
        </p:spPr>
      </p:pic>
      <p:pic>
        <p:nvPicPr>
          <p:cNvPr id="5" name="Picture 4">
            <a:extLst>
              <a:ext uri="{FF2B5EF4-FFF2-40B4-BE49-F238E27FC236}">
                <a16:creationId xmlns:a16="http://schemas.microsoft.com/office/drawing/2014/main" id="{B998D712-8085-841D-19D7-DB2EB48997B0}"/>
              </a:ext>
            </a:extLst>
          </p:cNvPr>
          <p:cNvPicPr>
            <a:picLocks noChangeAspect="1"/>
          </p:cNvPicPr>
          <p:nvPr/>
        </p:nvPicPr>
        <p:blipFill>
          <a:blip r:embed="rId3"/>
          <a:stretch>
            <a:fillRect/>
          </a:stretch>
        </p:blipFill>
        <p:spPr>
          <a:xfrm>
            <a:off x="48628" y="369598"/>
            <a:ext cx="6394785" cy="6464340"/>
          </a:xfrm>
          <a:prstGeom prst="rect">
            <a:avLst/>
          </a:prstGeom>
        </p:spPr>
      </p:pic>
      <p:sp>
        <p:nvSpPr>
          <p:cNvPr id="2" name="Title 1">
            <a:extLst>
              <a:ext uri="{FF2B5EF4-FFF2-40B4-BE49-F238E27FC236}">
                <a16:creationId xmlns:a16="http://schemas.microsoft.com/office/drawing/2014/main" id="{F98F5E58-0B2C-8303-254D-591E9D8A1A68}"/>
              </a:ext>
            </a:extLst>
          </p:cNvPr>
          <p:cNvSpPr txBox="1">
            <a:spLocks/>
          </p:cNvSpPr>
          <p:nvPr/>
        </p:nvSpPr>
        <p:spPr>
          <a:xfrm>
            <a:off x="-421106" y="93617"/>
            <a:ext cx="12613105" cy="102220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u="sng" dirty="0">
                <a:solidFill>
                  <a:schemeClr val="bg1"/>
                </a:solidFill>
                <a:latin typeface="Bell MT" panose="02020503060305020303" pitchFamily="18" charset="0"/>
                <a:ea typeface="ADLaM Display" panose="02010000000000000000" pitchFamily="2" charset="0"/>
                <a:cs typeface="ADLaM Display" panose="02010000000000000000" pitchFamily="2" charset="0"/>
              </a:rPr>
              <a:t>Lunar Excursion Module (LEM)</a:t>
            </a:r>
          </a:p>
        </p:txBody>
      </p:sp>
      <p:pic>
        <p:nvPicPr>
          <p:cNvPr id="13" name="Picture 12">
            <a:extLst>
              <a:ext uri="{FF2B5EF4-FFF2-40B4-BE49-F238E27FC236}">
                <a16:creationId xmlns:a16="http://schemas.microsoft.com/office/drawing/2014/main" id="{48882017-F97E-9060-6D13-6E8517076014}"/>
              </a:ext>
            </a:extLst>
          </p:cNvPr>
          <p:cNvPicPr>
            <a:picLocks noChangeAspect="1"/>
          </p:cNvPicPr>
          <p:nvPr/>
        </p:nvPicPr>
        <p:blipFill>
          <a:blip r:embed="rId4"/>
          <a:stretch>
            <a:fillRect/>
          </a:stretch>
        </p:blipFill>
        <p:spPr>
          <a:xfrm>
            <a:off x="6443413" y="2642368"/>
            <a:ext cx="5699961" cy="4122015"/>
          </a:xfrm>
          <a:prstGeom prst="rect">
            <a:avLst/>
          </a:prstGeom>
        </p:spPr>
      </p:pic>
      <p:sp>
        <p:nvSpPr>
          <p:cNvPr id="14" name="TextBox 13">
            <a:extLst>
              <a:ext uri="{FF2B5EF4-FFF2-40B4-BE49-F238E27FC236}">
                <a16:creationId xmlns:a16="http://schemas.microsoft.com/office/drawing/2014/main" id="{3C07E993-445D-0220-F46B-99800A860969}"/>
              </a:ext>
            </a:extLst>
          </p:cNvPr>
          <p:cNvSpPr txBox="1"/>
          <p:nvPr/>
        </p:nvSpPr>
        <p:spPr>
          <a:xfrm rot="1044134">
            <a:off x="135831" y="740457"/>
            <a:ext cx="3016210" cy="646331"/>
          </a:xfrm>
          <a:prstGeom prst="rect">
            <a:avLst/>
          </a:prstGeom>
          <a:noFill/>
        </p:spPr>
        <p:txBody>
          <a:bodyPr wrap="square" rtlCol="0">
            <a:spAutoFit/>
          </a:bodyPr>
          <a:lstStyle/>
          <a:p>
            <a:r>
              <a:rPr lang="en-US" dirty="0">
                <a:solidFill>
                  <a:schemeClr val="bg1"/>
                </a:solidFill>
              </a:rPr>
              <a:t>Inertial Measurement Unit -→</a:t>
            </a:r>
          </a:p>
          <a:p>
            <a:endParaRPr lang="en-US" dirty="0">
              <a:solidFill>
                <a:schemeClr val="bg1"/>
              </a:solidFill>
            </a:endParaRPr>
          </a:p>
        </p:txBody>
      </p:sp>
      <p:graphicFrame>
        <p:nvGraphicFramePr>
          <p:cNvPr id="15" name="Object 14">
            <a:extLst>
              <a:ext uri="{FF2B5EF4-FFF2-40B4-BE49-F238E27FC236}">
                <a16:creationId xmlns:a16="http://schemas.microsoft.com/office/drawing/2014/main" id="{88314D7B-C6BE-DBA8-3DED-82A18CAAFA3F}"/>
              </a:ext>
            </a:extLst>
          </p:cNvPr>
          <p:cNvGraphicFramePr>
            <a:graphicFrameLocks noChangeAspect="1"/>
          </p:cNvGraphicFramePr>
          <p:nvPr/>
        </p:nvGraphicFramePr>
        <p:xfrm>
          <a:off x="11911013" y="2117725"/>
          <a:ext cx="7848600" cy="6781800"/>
        </p:xfrm>
        <a:graphic>
          <a:graphicData uri="http://schemas.openxmlformats.org/presentationml/2006/ole">
            <mc:AlternateContent xmlns:mc="http://schemas.openxmlformats.org/markup-compatibility/2006">
              <mc:Choice xmlns:v="urn:schemas-microsoft-com:vml" Requires="v">
                <p:oleObj name="Mathcad" r:id="rId5" imgW="7848720" imgH="6781680" progId="Mathcad">
                  <p:embed/>
                </p:oleObj>
              </mc:Choice>
              <mc:Fallback>
                <p:oleObj name="Mathcad" r:id="rId5" imgW="7848720" imgH="6781680" progId="Mathcad">
                  <p:embed/>
                  <p:pic>
                    <p:nvPicPr>
                      <p:cNvPr id="15" name="Object 14">
                        <a:extLst>
                          <a:ext uri="{FF2B5EF4-FFF2-40B4-BE49-F238E27FC236}">
                            <a16:creationId xmlns:a16="http://schemas.microsoft.com/office/drawing/2014/main" id="{88314D7B-C6BE-DBA8-3DED-82A18CAAFA3F}"/>
                          </a:ext>
                        </a:extLst>
                      </p:cNvPr>
                      <p:cNvPicPr/>
                      <p:nvPr/>
                    </p:nvPicPr>
                    <p:blipFill>
                      <a:blip r:embed="rId6"/>
                      <a:stretch>
                        <a:fillRect/>
                      </a:stretch>
                    </p:blipFill>
                    <p:spPr>
                      <a:xfrm>
                        <a:off x="11911013" y="2117725"/>
                        <a:ext cx="7848600" cy="6781800"/>
                      </a:xfrm>
                      <a:prstGeom prst="rect">
                        <a:avLst/>
                      </a:prstGeom>
                    </p:spPr>
                  </p:pic>
                </p:oleObj>
              </mc:Fallback>
            </mc:AlternateContent>
          </a:graphicData>
        </a:graphic>
      </p:graphicFrame>
      <p:pic>
        <p:nvPicPr>
          <p:cNvPr id="16" name="Picture 15" descr="CSM_Moon_Trajectory_Labeled_Transparent.gif"/>
          <p:cNvPicPr>
            <a:picLocks noChangeAspect="1"/>
          </p:cNvPicPr>
          <p:nvPr/>
        </p:nvPicPr>
        <p:blipFill>
          <a:blip r:embed="rId7"/>
          <a:stretch>
            <a:fillRect/>
          </a:stretch>
        </p:blipFill>
        <p:spPr>
          <a:xfrm>
            <a:off x="2495550" y="0"/>
            <a:ext cx="7200900" cy="6858000"/>
          </a:xfrm>
          <a:prstGeom prst="rect">
            <a:avLst/>
          </a:prstGeom>
        </p:spPr>
      </p:pic>
    </p:spTree>
    <p:extLst>
      <p:ext uri="{BB962C8B-B14F-4D97-AF65-F5344CB8AC3E}">
        <p14:creationId xmlns:p14="http://schemas.microsoft.com/office/powerpoint/2010/main" val="2243737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E1344-EA94-AAED-06EE-460AD50FF15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2C361B-4471-74DC-C688-0D3AB6F53BF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A0F63C0E-FD48-5449-DF25-6B2CC3E0C898}"/>
              </a:ext>
            </a:extLst>
          </p:cNvPr>
          <p:cNvPicPr>
            <a:picLocks noChangeAspect="1"/>
          </p:cNvPicPr>
          <p:nvPr/>
        </p:nvPicPr>
        <p:blipFill>
          <a:blip r:embed="rId3"/>
          <a:stretch>
            <a:fillRect/>
          </a:stretch>
        </p:blipFill>
        <p:spPr>
          <a:xfrm>
            <a:off x="3836767" y="106131"/>
            <a:ext cx="8365155" cy="6858000"/>
          </a:xfrm>
          <a:prstGeom prst="rect">
            <a:avLst/>
          </a:prstGeom>
        </p:spPr>
      </p:pic>
      <p:pic>
        <p:nvPicPr>
          <p:cNvPr id="9" name="Picture 8">
            <a:extLst>
              <a:ext uri="{FF2B5EF4-FFF2-40B4-BE49-F238E27FC236}">
                <a16:creationId xmlns:a16="http://schemas.microsoft.com/office/drawing/2014/main" id="{580E3FFC-B700-973E-E011-E28CFA09C364}"/>
              </a:ext>
            </a:extLst>
          </p:cNvPr>
          <p:cNvPicPr>
            <a:picLocks noChangeAspect="1"/>
          </p:cNvPicPr>
          <p:nvPr/>
        </p:nvPicPr>
        <p:blipFill>
          <a:blip r:embed="rId4"/>
          <a:stretch>
            <a:fillRect/>
          </a:stretch>
        </p:blipFill>
        <p:spPr>
          <a:xfrm>
            <a:off x="318210" y="6139857"/>
            <a:ext cx="3415589" cy="614071"/>
          </a:xfrm>
          <a:prstGeom prst="rect">
            <a:avLst/>
          </a:prstGeom>
        </p:spPr>
      </p:pic>
      <p:sp>
        <p:nvSpPr>
          <p:cNvPr id="7" name="TextBox 6">
            <a:extLst>
              <a:ext uri="{FF2B5EF4-FFF2-40B4-BE49-F238E27FC236}">
                <a16:creationId xmlns:a16="http://schemas.microsoft.com/office/drawing/2014/main" id="{3D168EBB-22C9-7413-6590-3B13559C91AC}"/>
              </a:ext>
            </a:extLst>
          </p:cNvPr>
          <p:cNvSpPr txBox="1"/>
          <p:nvPr/>
        </p:nvSpPr>
        <p:spPr>
          <a:xfrm>
            <a:off x="-1" y="104072"/>
            <a:ext cx="4047894" cy="66633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1970 </a:t>
            </a:r>
            <a:r>
              <a:rPr kumimoji="0" lang="en-US" sz="2000" b="1" i="0" u="sng" strike="noStrike" kern="1200" cap="none" spc="0" normalizeH="0" baseline="0" noProof="0" dirty="0" err="1">
                <a:ln>
                  <a:noFill/>
                </a:ln>
                <a:solidFill>
                  <a:prstClr val="black"/>
                </a:solidFill>
                <a:effectLst/>
                <a:uLnTx/>
                <a:uFillTx/>
                <a:latin typeface="Calibri"/>
                <a:ea typeface="+mn-ea"/>
                <a:cs typeface="+mn-cs"/>
              </a:rPr>
              <a:t>AeroSpace</a:t>
            </a:r>
            <a:r>
              <a:rPr kumimoji="0" lang="en-US" sz="2000" b="1" i="0" u="sng" strike="noStrike" kern="1200" cap="none" spc="0" normalizeH="0" baseline="0" noProof="0" dirty="0">
                <a:ln>
                  <a:noFill/>
                </a:ln>
                <a:solidFill>
                  <a:prstClr val="black"/>
                </a:solidFill>
                <a:effectLst/>
                <a:uLnTx/>
                <a:uFillTx/>
                <a:latin typeface="Calibri"/>
                <a:ea typeface="+mn-ea"/>
                <a:cs typeface="+mn-cs"/>
              </a:rPr>
              <a:t> Industry Collapses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AC Employees from 15,5000 to 1500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Offered Position at Main R &amp; D</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a:ea typeface="+mn-ea"/>
                <a:cs typeface="+mn-cs"/>
              </a:rPr>
              <a:t>Senior Physicist (1977)</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Semiconductor/Device Innovations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Optimization of Transistor Design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Major Automotive Technology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Math/Physics Based Analyses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solidFill>
                  <a:prstClr val="black"/>
                </a:solidFill>
                <a:latin typeface="Calibri"/>
              </a:rPr>
              <a:t>First Professional Physics Model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1977 IEEE Power Electronics Specialists</a:t>
            </a:r>
          </a:p>
          <a:p>
            <a:pPr marR="0" lvl="0" algn="ctr" defTabSz="457200" rtl="0" eaLnBrk="1" fontAlgn="auto" latinLnBrk="0" hangingPunct="1">
              <a:lnSpc>
                <a:spcPct val="100000"/>
              </a:lnSpc>
              <a:spcBef>
                <a:spcPts val="0"/>
              </a:spcBef>
              <a:spcAft>
                <a:spcPts val="0"/>
              </a:spcAft>
              <a:buClrTx/>
              <a:buSzTx/>
              <a:tabLst/>
              <a:defRPr/>
            </a:pPr>
            <a:r>
              <a:rPr lang="en-US" sz="1700" dirty="0">
                <a:solidFill>
                  <a:prstClr val="black"/>
                </a:solidFill>
                <a:latin typeface="Calibri"/>
              </a:rPr>
              <a:t>Mathematical Analysis</a:t>
            </a:r>
          </a:p>
          <a:p>
            <a:pPr marR="0" lvl="0" algn="ctr" defTabSz="457200" rtl="0" eaLnBrk="1" fontAlgn="auto" latinLnBrk="0" hangingPunct="1">
              <a:lnSpc>
                <a:spcPct val="100000"/>
              </a:lnSpc>
              <a:spcBef>
                <a:spcPts val="0"/>
              </a:spcBef>
              <a:spcAft>
                <a:spcPts val="0"/>
              </a:spcAft>
              <a:buClrTx/>
              <a:buSzTx/>
              <a:tabLst/>
              <a:defRPr/>
            </a:pPr>
            <a:r>
              <a:rPr lang="en-US" sz="1700" i="1" dirty="0">
                <a:solidFill>
                  <a:prstClr val="black"/>
                </a:solidFill>
                <a:latin typeface="Calibri"/>
              </a:rPr>
              <a:t>“High Injection Region Analysis and Optimization of Power Transistors”</a:t>
            </a:r>
            <a:endParaRPr kumimoji="0" lang="en-US" sz="170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Retired</a:t>
            </a:r>
            <a:r>
              <a:rPr kumimoji="0" lang="en-US" sz="1800" b="0" i="0" u="none" strike="noStrike" kern="1200" cap="none" spc="0" normalizeH="0" baseline="0" noProof="0" dirty="0">
                <a:ln>
                  <a:noFill/>
                </a:ln>
                <a:solidFill>
                  <a:prstClr val="black"/>
                </a:solidFill>
                <a:effectLst/>
                <a:uLnTx/>
                <a:uFillTx/>
                <a:latin typeface="Calibri"/>
                <a:ea typeface="+mn-ea"/>
                <a:cs typeface="+mn-cs"/>
              </a:rPr>
              <a:t>: 2003 – 37 yrs. Senior Physicist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  </a:t>
            </a:r>
            <a:endParaRPr kumimoji="0" lang="en-US" sz="1800" b="1"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2010 Appointed Expert Physics: RITA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 </a:t>
            </a:r>
            <a:r>
              <a:rPr kumimoji="0" lang="en-US" b="0" i="0" u="none" strike="noStrike" kern="1200" cap="none" spc="0" normalizeH="0" baseline="0" noProof="0" dirty="0">
                <a:ln>
                  <a:noFill/>
                </a:ln>
                <a:solidFill>
                  <a:prstClr val="black"/>
                </a:solidFill>
                <a:effectLst/>
                <a:uLnTx/>
                <a:uFillTx/>
                <a:latin typeface="Calibri"/>
                <a:ea typeface="+mn-ea"/>
                <a:cs typeface="+mn-cs"/>
              </a:rPr>
              <a:t>Review Work by NASA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2011 Start Physics Dept. Keiser U.</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Taught Physics – Diagnostic Medical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Sonograpy</a:t>
            </a:r>
            <a:r>
              <a:rPr kumimoji="0" lang="en-US" sz="1800" b="0" i="0" u="none" strike="noStrike" kern="1200" cap="none" spc="0" normalizeH="0" baseline="0" noProof="0" dirty="0">
                <a:ln>
                  <a:noFill/>
                </a:ln>
                <a:solidFill>
                  <a:prstClr val="black"/>
                </a:solidFill>
                <a:effectLst/>
                <a:uLnTx/>
                <a:uFillTx/>
                <a:latin typeface="Calibri"/>
                <a:ea typeface="+mn-ea"/>
                <a:cs typeface="+mn-cs"/>
              </a:rPr>
              <a:t> – 7 years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September 2026 Shell Point -</a:t>
            </a:r>
            <a:r>
              <a:rPr kumimoji="0" lang="en-US" sz="1800" b="1" i="0" u="sng" strike="noStrike" kern="1200" cap="none" spc="0" normalizeH="0" baseline="0" noProof="0" dirty="0" err="1">
                <a:ln>
                  <a:noFill/>
                </a:ln>
                <a:solidFill>
                  <a:prstClr val="black"/>
                </a:solidFill>
                <a:effectLst/>
                <a:uLnTx/>
                <a:uFillTx/>
                <a:latin typeface="Monotype Corsiva" panose="03010101010201010101" pitchFamily="66" charset="0"/>
                <a:ea typeface="+mn-ea"/>
                <a:cs typeface="+mn-cs"/>
              </a:rPr>
              <a:t>WordLight</a:t>
            </a:r>
            <a:endParaRPr kumimoji="0" lang="en-US" sz="1800" b="1" i="0" u="sng" strike="noStrike" kern="1200" cap="none" spc="0" normalizeH="0" baseline="0" noProof="0" dirty="0">
              <a:ln>
                <a:noFill/>
              </a:ln>
              <a:solidFill>
                <a:prstClr val="black"/>
              </a:solidFill>
              <a:effectLst/>
              <a:uLnTx/>
              <a:uFillTx/>
              <a:latin typeface="Monotype Corsiva" panose="03010101010201010101" pitchFamily="66" charset="0"/>
              <a:ea typeface="+mn-ea"/>
              <a:cs typeface="+mn-cs"/>
            </a:endParaRPr>
          </a:p>
        </p:txBody>
      </p:sp>
      <p:pic>
        <p:nvPicPr>
          <p:cNvPr id="13" name="Picture 12">
            <a:extLst>
              <a:ext uri="{FF2B5EF4-FFF2-40B4-BE49-F238E27FC236}">
                <a16:creationId xmlns:a16="http://schemas.microsoft.com/office/drawing/2014/main" id="{1080B09A-431C-1E2D-6E36-2BADBE50C743}"/>
              </a:ext>
            </a:extLst>
          </p:cNvPr>
          <p:cNvPicPr>
            <a:picLocks noChangeAspect="1"/>
          </p:cNvPicPr>
          <p:nvPr/>
        </p:nvPicPr>
        <p:blipFill>
          <a:blip r:embed="rId5"/>
          <a:stretch>
            <a:fillRect/>
          </a:stretch>
        </p:blipFill>
        <p:spPr>
          <a:xfrm>
            <a:off x="3836767" y="104072"/>
            <a:ext cx="7900352" cy="347727"/>
          </a:xfrm>
          <a:prstGeom prst="rect">
            <a:avLst/>
          </a:prstGeom>
        </p:spPr>
      </p:pic>
      <p:sp>
        <p:nvSpPr>
          <p:cNvPr id="15" name="TextBox 14">
            <a:extLst>
              <a:ext uri="{FF2B5EF4-FFF2-40B4-BE49-F238E27FC236}">
                <a16:creationId xmlns:a16="http://schemas.microsoft.com/office/drawing/2014/main" id="{7344A90A-3414-2C6A-93DC-AE7FC9B2FD36}"/>
              </a:ext>
            </a:extLst>
          </p:cNvPr>
          <p:cNvSpPr txBox="1"/>
          <p:nvPr/>
        </p:nvSpPr>
        <p:spPr>
          <a:xfrm>
            <a:off x="8824303" y="4064794"/>
            <a:ext cx="1817649"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80% of Market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err="1">
                <a:ln>
                  <a:noFill/>
                </a:ln>
                <a:solidFill>
                  <a:prstClr val="black"/>
                </a:solidFill>
                <a:effectLst/>
                <a:uLnTx/>
                <a:uFillTx/>
                <a:latin typeface="Calibri"/>
                <a:ea typeface="+mn-ea"/>
                <a:cs typeface="+mn-cs"/>
              </a:rPr>
              <a:t>TSMC</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Samsung</a:t>
            </a:r>
          </a:p>
        </p:txBody>
      </p:sp>
      <p:cxnSp>
        <p:nvCxnSpPr>
          <p:cNvPr id="17" name="Straight Arrow Connector 16">
            <a:extLst>
              <a:ext uri="{FF2B5EF4-FFF2-40B4-BE49-F238E27FC236}">
                <a16:creationId xmlns:a16="http://schemas.microsoft.com/office/drawing/2014/main" id="{73C2C662-5863-D68D-3ECD-C4F47AFD1793}"/>
              </a:ext>
            </a:extLst>
          </p:cNvPr>
          <p:cNvCxnSpPr>
            <a:cxnSpLocks/>
          </p:cNvCxnSpPr>
          <p:nvPr/>
        </p:nvCxnSpPr>
        <p:spPr>
          <a:xfrm flipV="1">
            <a:off x="6661581" y="1661532"/>
            <a:ext cx="0" cy="1416205"/>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97177F00-1603-8CDA-3A6D-75AF84B7E535}"/>
              </a:ext>
            </a:extLst>
          </p:cNvPr>
          <p:cNvCxnSpPr>
            <a:cxnSpLocks/>
          </p:cNvCxnSpPr>
          <p:nvPr/>
        </p:nvCxnSpPr>
        <p:spPr>
          <a:xfrm flipV="1">
            <a:off x="4792676" y="2810206"/>
            <a:ext cx="0" cy="310474"/>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771C23D1-D93A-DD5B-EA6D-5C8FEBF0E131}"/>
              </a:ext>
            </a:extLst>
          </p:cNvPr>
          <p:cNvSpPr txBox="1"/>
          <p:nvPr/>
        </p:nvSpPr>
        <p:spPr>
          <a:xfrm>
            <a:off x="5358258" y="2502095"/>
            <a:ext cx="899605"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Calibri"/>
                <a:ea typeface="+mn-ea"/>
                <a:cs typeface="+mn-cs"/>
              </a:rPr>
              <a:t>1,000,000X</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Calibri"/>
                <a:ea typeface="+mn-ea"/>
                <a:cs typeface="+mn-cs"/>
              </a:rPr>
              <a:t>Increase</a:t>
            </a:r>
          </a:p>
        </p:txBody>
      </p:sp>
    </p:spTree>
    <p:extLst>
      <p:ext uri="{BB962C8B-B14F-4D97-AF65-F5344CB8AC3E}">
        <p14:creationId xmlns:p14="http://schemas.microsoft.com/office/powerpoint/2010/main" val="2452064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1D36"/>
        </a:solidFill>
        <a:effectLst/>
      </p:bgPr>
    </p:bg>
    <p:spTree>
      <p:nvGrpSpPr>
        <p:cNvPr id="1" name="">
          <a:extLst>
            <a:ext uri="{FF2B5EF4-FFF2-40B4-BE49-F238E27FC236}">
              <a16:creationId xmlns:a16="http://schemas.microsoft.com/office/drawing/2014/main" id="{8F1C9984-97F5-5589-6377-F064AF7676C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2B7602-ACDE-E67A-3368-1F883D02868E}"/>
              </a:ext>
            </a:extLst>
          </p:cNvPr>
          <p:cNvSpPr txBox="1"/>
          <p:nvPr/>
        </p:nvSpPr>
        <p:spPr>
          <a:xfrm>
            <a:off x="362660" y="2003661"/>
            <a:ext cx="11091672" cy="1015663"/>
          </a:xfrm>
          <a:prstGeom prst="rect">
            <a:avLst/>
          </a:prstGeom>
          <a:noFill/>
        </p:spPr>
        <p:txBody>
          <a:bodyPr wrap="square" anchor="ctr">
            <a:spAutoFit/>
          </a:bodyPr>
          <a:lstStyle/>
          <a:p>
            <a:pPr lvl="0" algn="ctr"/>
            <a:r>
              <a:rPr lang="en-US" sz="6000" b="1" u="sng" dirty="0">
                <a:solidFill>
                  <a:srgbClr val="F3D78A"/>
                </a:solidFill>
              </a:rPr>
              <a:t>History of Artificial Intelligence</a:t>
            </a:r>
            <a:endParaRPr kumimoji="0" sz="6000" b="1" i="0" u="none" strike="noStrike" kern="1200" cap="none" spc="0" normalizeH="0" baseline="0" noProof="0" dirty="0">
              <a:ln>
                <a:noFill/>
              </a:ln>
              <a:solidFill>
                <a:srgbClr val="F3D78A"/>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803555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1D36"/>
        </a:solidFill>
        <a:effectLst/>
      </p:bgPr>
    </p:bg>
    <p:spTree>
      <p:nvGrpSpPr>
        <p:cNvPr id="1" name=""/>
        <p:cNvGrpSpPr/>
        <p:nvPr/>
      </p:nvGrpSpPr>
      <p:grpSpPr>
        <a:xfrm>
          <a:off x="0" y="0"/>
          <a:ext cx="0" cy="0"/>
          <a:chOff x="0" y="0"/>
          <a:chExt cx="0" cy="0"/>
        </a:xfrm>
      </p:grpSpPr>
      <p:sp>
        <p:nvSpPr>
          <p:cNvPr id="2" name="TextBox 1"/>
          <p:cNvSpPr txBox="1"/>
          <p:nvPr/>
        </p:nvSpPr>
        <p:spPr>
          <a:xfrm>
            <a:off x="548640" y="510946"/>
            <a:ext cx="11091672" cy="861774"/>
          </a:xfrm>
          <a:prstGeom prst="rect">
            <a:avLst/>
          </a:prstGeom>
          <a:noFill/>
        </p:spPr>
        <p:txBody>
          <a:bodyPr wrap="square" anchor="ctr">
            <a:spAutoFit/>
          </a:bodyPr>
          <a:lstStyle/>
          <a:p>
            <a:pPr lvl="0" algn="ctr"/>
            <a:r>
              <a:rPr lang="en-US" sz="5000" dirty="0">
                <a:solidFill>
                  <a:srgbClr val="F3D78A"/>
                </a:solidFill>
                <a:latin typeface="Cambria" panose="02040503050406030204" pitchFamily="18" charset="0"/>
                <a:ea typeface="Cambria" panose="02040503050406030204" pitchFamily="18" charset="0"/>
              </a:rPr>
              <a:t>ℕ</a:t>
            </a:r>
            <a:r>
              <a:rPr kumimoji="0" sz="4800" b="1" i="0" u="none" strike="noStrike" kern="1200" cap="none" spc="0" normalizeH="0" baseline="0" noProof="0" dirty="0">
                <a:ln>
                  <a:noFill/>
                </a:ln>
                <a:solidFill>
                  <a:srgbClr val="F3D78A"/>
                </a:solidFill>
                <a:effectLst/>
                <a:uLnTx/>
                <a:uFillTx/>
                <a:latin typeface="Cambria" panose="02040503050406030204" pitchFamily="18" charset="0"/>
                <a:ea typeface="Cambria" panose="02040503050406030204" pitchFamily="18" charset="0"/>
              </a:rPr>
              <a:t>UMBER IS AN ETERNAL TRUTH</a:t>
            </a:r>
          </a:p>
        </p:txBody>
      </p:sp>
      <p:sp>
        <p:nvSpPr>
          <p:cNvPr id="3" name="TextBox 2"/>
          <p:cNvSpPr txBox="1"/>
          <p:nvPr/>
        </p:nvSpPr>
        <p:spPr>
          <a:xfrm>
            <a:off x="1371600" y="1627632"/>
            <a:ext cx="9445752" cy="10058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500" b="1" i="0" u="none" strike="noStrike" kern="1200" cap="none" spc="0" normalizeH="0" baseline="0" noProof="0">
                <a:ln>
                  <a:noFill/>
                </a:ln>
                <a:solidFill>
                  <a:srgbClr val="FFFFFF"/>
                </a:solidFill>
                <a:effectLst/>
                <a:uLnTx/>
                <a:uFillTx/>
                <a:latin typeface="Georgia"/>
                <a:ea typeface="+mn-ea"/>
                <a:cs typeface="+mn-cs"/>
              </a:rPr>
              <a:t>2 + 2 = 4</a:t>
            </a:r>
          </a:p>
        </p:txBody>
      </p:sp>
      <p:sp>
        <p:nvSpPr>
          <p:cNvPr id="4" name="TextBox 3"/>
          <p:cNvSpPr txBox="1"/>
          <p:nvPr/>
        </p:nvSpPr>
        <p:spPr>
          <a:xfrm>
            <a:off x="960120" y="2788920"/>
            <a:ext cx="10268712" cy="1508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300" b="0" i="0" u="none" strike="noStrike" kern="1200" cap="none" spc="0" normalizeH="0" baseline="0" noProof="0">
                <a:ln>
                  <a:noFill/>
                </a:ln>
                <a:solidFill>
                  <a:srgbClr val="FFFFFF"/>
                </a:solidFill>
                <a:effectLst/>
                <a:uLnTx/>
                <a:uFillTx/>
                <a:latin typeface="Georgia"/>
                <a:ea typeface="+mn-ea"/>
                <a:cs typeface="+mn-cs"/>
              </a:rPr>
              <a:t>Before the universe existed, before matter, space, time, or the human mind,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2300" b="0" i="0" u="none" strike="noStrike" kern="1200" cap="none" spc="0" normalizeH="0" baseline="0" noProof="0">
                <a:ln>
                  <a:noFill/>
                </a:ln>
                <a:solidFill>
                  <a:srgbClr val="FFFFFF"/>
                </a:solidFill>
                <a:effectLst/>
                <a:uLnTx/>
                <a:uFillTx/>
                <a:latin typeface="Georgia"/>
                <a:ea typeface="+mn-ea"/>
                <a:cs typeface="+mn-cs"/>
              </a:rPr>
              <a:t>mathematical truth did not depend on its discovery.</a:t>
            </a:r>
          </a:p>
        </p:txBody>
      </p:sp>
      <p:sp>
        <p:nvSpPr>
          <p:cNvPr id="5" name="Rectangle 4"/>
          <p:cNvSpPr/>
          <p:nvPr/>
        </p:nvSpPr>
        <p:spPr>
          <a:xfrm>
            <a:off x="2057400" y="4800600"/>
            <a:ext cx="8074152" cy="16459"/>
          </a:xfrm>
          <a:prstGeom prst="rect">
            <a:avLst/>
          </a:prstGeom>
          <a:solidFill>
            <a:srgbClr val="BBA6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731520" y="5102352"/>
            <a:ext cx="10725912"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0" i="1" u="none" strike="noStrike" kern="1200" cap="none" spc="0" normalizeH="0" baseline="0" noProof="0">
                <a:ln>
                  <a:noFill/>
                </a:ln>
                <a:solidFill>
                  <a:srgbClr val="F3D78A"/>
                </a:solidFill>
                <a:effectLst/>
                <a:uLnTx/>
                <a:uFillTx/>
                <a:latin typeface="Georgia"/>
                <a:ea typeface="+mn-ea"/>
                <a:cs typeface="+mn-cs"/>
              </a:rPr>
              <a:t>We did not invent number. We discovered it.</a:t>
            </a:r>
          </a:p>
        </p:txBody>
      </p:sp>
      <p:sp>
        <p:nvSpPr>
          <p:cNvPr id="7" name="TextBox 6"/>
          <p:cNvSpPr txBox="1"/>
          <p:nvPr/>
        </p:nvSpPr>
        <p:spPr>
          <a:xfrm>
            <a:off x="1828800" y="6078528"/>
            <a:ext cx="8531352" cy="4616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D0D8E8"/>
                </a:solidFill>
                <a:effectLst/>
                <a:uLnTx/>
                <a:uFillTx/>
                <a:latin typeface="Georgia"/>
                <a:ea typeface="+mn-ea"/>
                <a:cs typeface="+mn-cs"/>
              </a:rPr>
              <a:t>The </a:t>
            </a:r>
            <a:r>
              <a:rPr kumimoji="0" lang="en-US" sz="2400" b="0" i="0" u="none" strike="noStrike" kern="1200" cap="none" spc="0" normalizeH="0" baseline="0" noProof="0" dirty="0">
                <a:ln>
                  <a:noFill/>
                </a:ln>
                <a:solidFill>
                  <a:srgbClr val="D0D8E8"/>
                </a:solidFill>
                <a:effectLst/>
                <a:uLnTx/>
                <a:uFillTx/>
                <a:latin typeface="Georgia"/>
                <a:ea typeface="+mn-ea"/>
                <a:cs typeface="+mn-cs"/>
              </a:rPr>
              <a:t>M</a:t>
            </a:r>
            <a:r>
              <a:rPr kumimoji="0" sz="2400" b="0" i="0" u="none" strike="noStrike" kern="1200" cap="none" spc="0" normalizeH="0" baseline="0" noProof="0" dirty="0">
                <a:ln>
                  <a:noFill/>
                </a:ln>
                <a:solidFill>
                  <a:srgbClr val="D0D8E8"/>
                </a:solidFill>
                <a:effectLst/>
                <a:uLnTx/>
                <a:uFillTx/>
                <a:latin typeface="Georgia"/>
                <a:ea typeface="+mn-ea"/>
                <a:cs typeface="+mn-cs"/>
              </a:rPr>
              <a:t>athematical Platonist </a:t>
            </a:r>
            <a:r>
              <a:rPr kumimoji="0" lang="en-US" sz="2400" b="0" i="0" u="none" strike="noStrike" kern="1200" cap="none" spc="0" normalizeH="0" baseline="0" noProof="0" dirty="0">
                <a:ln>
                  <a:noFill/>
                </a:ln>
                <a:solidFill>
                  <a:srgbClr val="D0D8E8"/>
                </a:solidFill>
                <a:effectLst/>
                <a:uLnTx/>
                <a:uFillTx/>
                <a:latin typeface="Georgia"/>
                <a:ea typeface="+mn-ea"/>
                <a:cs typeface="+mn-cs"/>
              </a:rPr>
              <a:t>P</a:t>
            </a:r>
            <a:r>
              <a:rPr kumimoji="0" sz="2400" b="0" i="0" u="none" strike="noStrike" kern="1200" cap="none" spc="0" normalizeH="0" baseline="0" noProof="0" dirty="0">
                <a:ln>
                  <a:noFill/>
                </a:ln>
                <a:solidFill>
                  <a:srgbClr val="D0D8E8"/>
                </a:solidFill>
                <a:effectLst/>
                <a:uLnTx/>
                <a:uFillTx/>
                <a:latin typeface="Georgia"/>
                <a:ea typeface="+mn-ea"/>
                <a:cs typeface="+mn-cs"/>
              </a:rPr>
              <a:t>erspective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noFill/>
          <a:ln w="19050">
            <a:solidFill>
              <a:srgbClr val="F7D26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32166"/>
            <a:ext cx="11155680" cy="523220"/>
          </a:xfrm>
          <a:prstGeom prst="rect">
            <a:avLst/>
          </a:prstGeom>
          <a:noFill/>
        </p:spPr>
        <p:txBody>
          <a:bodyPr wrap="square" anchor="ctr">
            <a:spAutoFit/>
          </a:bodyPr>
          <a:lstStyle/>
          <a:p>
            <a:pPr lvl="0">
              <a:defRPr/>
            </a:pPr>
            <a:r>
              <a:rPr kumimoji="0" sz="2800" b="1" i="0" u="none" strike="noStrike" kern="1200" cap="none" spc="0" normalizeH="0" baseline="0" noProof="0" dirty="0">
                <a:ln>
                  <a:noFill/>
                </a:ln>
                <a:solidFill>
                  <a:srgbClr val="C9D8FF"/>
                </a:solidFill>
                <a:effectLst/>
                <a:uLnTx/>
                <a:uFillTx/>
                <a:latin typeface="Aptos"/>
                <a:ea typeface="+mn-ea"/>
                <a:cs typeface="+mn-cs"/>
              </a:rPr>
              <a:t>The Discovery of </a:t>
            </a:r>
            <a:r>
              <a:rPr lang="en-US" sz="2800" dirty="0">
                <a:solidFill>
                  <a:srgbClr val="6DDCFF"/>
                </a:solidFill>
                <a:latin typeface="Cambria" panose="02040503050406030204" pitchFamily="18" charset="0"/>
                <a:ea typeface="Cambria" panose="02040503050406030204" pitchFamily="18" charset="0"/>
              </a:rPr>
              <a:t>ℕ</a:t>
            </a:r>
            <a:r>
              <a:rPr kumimoji="0" sz="2800" b="1" i="0" u="none" strike="noStrike" kern="1200" cap="none" spc="0" normalizeH="0" baseline="0" noProof="0" dirty="0">
                <a:ln>
                  <a:noFill/>
                </a:ln>
                <a:solidFill>
                  <a:srgbClr val="C9D8FF"/>
                </a:solidFill>
                <a:effectLst/>
                <a:uLnTx/>
                <a:uFillTx/>
                <a:latin typeface="Aptos"/>
                <a:ea typeface="+mn-ea"/>
                <a:cs typeface="+mn-cs"/>
              </a:rPr>
              <a:t>um</a:t>
            </a:r>
            <a:r>
              <a:rPr kumimoji="0" sz="2800" b="1" i="0" u="none" strike="noStrike" kern="1200" cap="none" spc="0" normalizeH="0" baseline="0" noProof="0" dirty="0">
                <a:ln>
                  <a:noFill/>
                </a:ln>
                <a:solidFill>
                  <a:srgbClr val="6DDCFF"/>
                </a:solidFill>
                <a:effectLst/>
                <a:uLnTx/>
                <a:uFillTx/>
                <a:latin typeface="Aptos"/>
                <a:ea typeface="+mn-ea"/>
                <a:cs typeface="+mn-cs"/>
              </a:rPr>
              <a:t>b</a:t>
            </a:r>
            <a:r>
              <a:rPr kumimoji="0" sz="2800" b="1" i="0" u="none" strike="noStrike" kern="1200" cap="none" spc="0" normalizeH="0" baseline="0" noProof="0" dirty="0">
                <a:ln>
                  <a:noFill/>
                </a:ln>
                <a:solidFill>
                  <a:srgbClr val="C9D8FF"/>
                </a:solidFill>
                <a:effectLst/>
                <a:uLnTx/>
                <a:uFillTx/>
                <a:latin typeface="Aptos"/>
                <a:ea typeface="+mn-ea"/>
                <a:cs typeface="+mn-cs"/>
              </a:rPr>
              <a:t>er — A Turning Point in Human Thought</a:t>
            </a:r>
          </a:p>
        </p:txBody>
      </p:sp>
      <p:sp>
        <p:nvSpPr>
          <p:cNvPr id="4" name="Rectangle 3"/>
          <p:cNvSpPr/>
          <p:nvPr/>
        </p:nvSpPr>
        <p:spPr>
          <a:xfrm>
            <a:off x="502920" y="804672"/>
            <a:ext cx="11109960" cy="22860"/>
          </a:xfrm>
          <a:prstGeom prst="rect">
            <a:avLst/>
          </a:prstGeom>
          <a:solidFill>
            <a:srgbClr val="F7D2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530352" y="868680"/>
            <a:ext cx="10972800" cy="3200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A8C3FF"/>
                </a:solidFill>
                <a:effectLst/>
                <a:uLnTx/>
                <a:uFillTx/>
                <a:latin typeface="Aptos"/>
                <a:ea typeface="+mn-ea"/>
                <a:cs typeface="+mn-cs"/>
              </a:rPr>
              <a:t>The decisive idea was not merely counting objects, but recognizing number as an abstraction.</a:t>
            </a:r>
          </a:p>
        </p:txBody>
      </p:sp>
      <p:sp>
        <p:nvSpPr>
          <p:cNvPr id="6" name="Rounded Rectangle 5"/>
          <p:cNvSpPr/>
          <p:nvPr/>
        </p:nvSpPr>
        <p:spPr>
          <a:xfrm>
            <a:off x="640080" y="1508760"/>
            <a:ext cx="2331720" cy="1508760"/>
          </a:xfrm>
          <a:prstGeom prst="roundRect">
            <a:avLst/>
          </a:prstGeom>
          <a:solidFill>
            <a:srgbClr val="111A36"/>
          </a:solidFill>
          <a:ln w="15240">
            <a:solidFill>
              <a:srgbClr val="F7D2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777240" y="1691640"/>
            <a:ext cx="2057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F7D269"/>
                </a:solidFill>
                <a:effectLst/>
                <a:uLnTx/>
                <a:uFillTx/>
                <a:latin typeface="Aptos"/>
                <a:ea typeface="+mn-ea"/>
                <a:cs typeface="+mn-cs"/>
              </a:rPr>
              <a:t>●  ●  ●</a:t>
            </a:r>
          </a:p>
        </p:txBody>
      </p:sp>
      <p:sp>
        <p:nvSpPr>
          <p:cNvPr id="8" name="TextBox 7"/>
          <p:cNvSpPr txBox="1"/>
          <p:nvPr/>
        </p:nvSpPr>
        <p:spPr>
          <a:xfrm>
            <a:off x="777240" y="2331720"/>
            <a:ext cx="205740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3 stones</a:t>
            </a:r>
          </a:p>
        </p:txBody>
      </p:sp>
      <p:cxnSp>
        <p:nvCxnSpPr>
          <p:cNvPr id="9" name="Connector 8"/>
          <p:cNvCxnSpPr/>
          <p:nvPr/>
        </p:nvCxnSpPr>
        <p:spPr>
          <a:xfrm>
            <a:off x="2971800" y="2258568"/>
            <a:ext cx="6126480" cy="0"/>
          </a:xfrm>
          <a:prstGeom prst="line">
            <a:avLst/>
          </a:prstGeom>
          <a:ln w="19050">
            <a:solidFill>
              <a:srgbClr val="6ADFFF"/>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3383280" y="1508760"/>
            <a:ext cx="2331720" cy="1508760"/>
          </a:xfrm>
          <a:prstGeom prst="roundRect">
            <a:avLst/>
          </a:prstGeom>
          <a:solidFill>
            <a:srgbClr val="111A36"/>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3520440" y="1691640"/>
            <a:ext cx="2057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3AD8C6"/>
                </a:solidFill>
                <a:effectLst/>
                <a:uLnTx/>
                <a:uFillTx/>
                <a:latin typeface="Aptos"/>
                <a:ea typeface="+mn-ea"/>
                <a:cs typeface="+mn-cs"/>
              </a:rPr>
              <a:t>◆  ◆  ◆</a:t>
            </a:r>
          </a:p>
        </p:txBody>
      </p:sp>
      <p:sp>
        <p:nvSpPr>
          <p:cNvPr id="12" name="TextBox 11"/>
          <p:cNvSpPr txBox="1"/>
          <p:nvPr/>
        </p:nvSpPr>
        <p:spPr>
          <a:xfrm>
            <a:off x="3520440" y="2331720"/>
            <a:ext cx="205740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3 animals</a:t>
            </a:r>
          </a:p>
        </p:txBody>
      </p:sp>
      <p:cxnSp>
        <p:nvCxnSpPr>
          <p:cNvPr id="13" name="Connector 12"/>
          <p:cNvCxnSpPr/>
          <p:nvPr/>
        </p:nvCxnSpPr>
        <p:spPr>
          <a:xfrm>
            <a:off x="5715000" y="2258568"/>
            <a:ext cx="3383280" cy="0"/>
          </a:xfrm>
          <a:prstGeom prst="line">
            <a:avLst/>
          </a:prstGeom>
          <a:ln w="19050">
            <a:solidFill>
              <a:srgbClr val="6ADFFF"/>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126480" y="1508760"/>
            <a:ext cx="2331720" cy="1508760"/>
          </a:xfrm>
          <a:prstGeom prst="roundRect">
            <a:avLst/>
          </a:prstGeom>
          <a:solidFill>
            <a:srgbClr val="111A36"/>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6263640" y="1691640"/>
            <a:ext cx="2057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B3A7FF"/>
                </a:solidFill>
                <a:effectLst/>
                <a:uLnTx/>
                <a:uFillTx/>
                <a:latin typeface="Aptos"/>
                <a:ea typeface="+mn-ea"/>
                <a:cs typeface="+mn-cs"/>
              </a:rPr>
              <a:t>●  ●  ●</a:t>
            </a:r>
          </a:p>
        </p:txBody>
      </p:sp>
      <p:sp>
        <p:nvSpPr>
          <p:cNvPr id="16" name="TextBox 15"/>
          <p:cNvSpPr txBox="1"/>
          <p:nvPr/>
        </p:nvSpPr>
        <p:spPr>
          <a:xfrm>
            <a:off x="6263640" y="2331720"/>
            <a:ext cx="205740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3 people</a:t>
            </a:r>
          </a:p>
        </p:txBody>
      </p:sp>
      <p:cxnSp>
        <p:nvCxnSpPr>
          <p:cNvPr id="17" name="Connector 16"/>
          <p:cNvCxnSpPr/>
          <p:nvPr/>
        </p:nvCxnSpPr>
        <p:spPr>
          <a:xfrm>
            <a:off x="8458200" y="2258568"/>
            <a:ext cx="640080" cy="0"/>
          </a:xfrm>
          <a:prstGeom prst="line">
            <a:avLst/>
          </a:prstGeom>
          <a:ln w="19050">
            <a:solidFill>
              <a:srgbClr val="6ADFFF"/>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9189720" y="1417320"/>
            <a:ext cx="2286000" cy="1691640"/>
          </a:xfrm>
          <a:prstGeom prst="roundRect">
            <a:avLst/>
          </a:prstGeom>
          <a:solidFill>
            <a:srgbClr val="0C142B"/>
          </a:solidFill>
          <a:ln w="15240">
            <a:solidFill>
              <a:srgbClr val="F7D2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9281160" y="1417320"/>
            <a:ext cx="2103120" cy="9601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5600" b="1" i="0" u="none" strike="noStrike" kern="1200" cap="none" spc="0" normalizeH="0" baseline="0" noProof="0">
                <a:ln>
                  <a:noFill/>
                </a:ln>
                <a:solidFill>
                  <a:srgbClr val="F7D269"/>
                </a:solidFill>
                <a:effectLst/>
                <a:uLnTx/>
                <a:uFillTx/>
                <a:latin typeface="Aptos"/>
                <a:ea typeface="+mn-ea"/>
                <a:cs typeface="+mn-cs"/>
              </a:rPr>
              <a:t>3</a:t>
            </a:r>
          </a:p>
        </p:txBody>
      </p:sp>
      <p:sp>
        <p:nvSpPr>
          <p:cNvPr id="20" name="TextBox 19"/>
          <p:cNvSpPr txBox="1"/>
          <p:nvPr/>
        </p:nvSpPr>
        <p:spPr>
          <a:xfrm>
            <a:off x="9326880" y="2331720"/>
            <a:ext cx="20116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F0F4FF"/>
                </a:solidFill>
                <a:effectLst/>
                <a:uLnTx/>
                <a:uFillTx/>
                <a:latin typeface="Aptos"/>
                <a:ea typeface="+mn-ea"/>
                <a:cs typeface="+mn-cs"/>
              </a:rPr>
              <a:t>same abstract
quantity</a:t>
            </a:r>
          </a:p>
        </p:txBody>
      </p:sp>
      <p:sp>
        <p:nvSpPr>
          <p:cNvPr id="21" name="TextBox 20"/>
          <p:cNvSpPr txBox="1"/>
          <p:nvPr/>
        </p:nvSpPr>
        <p:spPr>
          <a:xfrm>
            <a:off x="914400" y="3703320"/>
            <a:ext cx="1033272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900" b="1" i="0" u="none" strike="noStrike" kern="1200" cap="none" spc="0" normalizeH="0" baseline="0" noProof="0">
                <a:ln>
                  <a:noFill/>
                </a:ln>
                <a:solidFill>
                  <a:srgbClr val="6ADFFF"/>
                </a:solidFill>
                <a:effectLst/>
                <a:uLnTx/>
                <a:uFillTx/>
                <a:latin typeface="Aptos"/>
                <a:ea typeface="+mn-ea"/>
                <a:cs typeface="+mn-cs"/>
              </a:rPr>
              <a:t>Different objects can share the same number.</a:t>
            </a:r>
          </a:p>
        </p:txBody>
      </p:sp>
      <p:sp>
        <p:nvSpPr>
          <p:cNvPr id="22" name="TextBox 21"/>
          <p:cNvSpPr txBox="1"/>
          <p:nvPr/>
        </p:nvSpPr>
        <p:spPr>
          <a:xfrm>
            <a:off x="220532" y="4435048"/>
            <a:ext cx="11255188" cy="1723549"/>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0" i="0" u="none" strike="noStrike" kern="1200" cap="none" spc="0" normalizeH="0" baseline="0" noProof="0" dirty="0">
                <a:ln>
                  <a:noFill/>
                </a:ln>
                <a:solidFill>
                  <a:srgbClr val="F0F4FF"/>
                </a:solidFill>
                <a:effectLst/>
                <a:uLnTx/>
                <a:uFillTx/>
                <a:latin typeface="Aptos"/>
                <a:ea typeface="+mn-ea"/>
                <a:cs typeface="+mn-cs"/>
              </a:rPr>
              <a:t>Once quantity could be separated from the things being counted,</a:t>
            </a:r>
            <a:endParaRPr kumimoji="0" lang="en-US" sz="2100" b="0" i="0" u="none" strike="noStrike" kern="1200" cap="none" spc="0" normalizeH="0" baseline="0" noProof="0" dirty="0">
              <a:ln>
                <a:noFill/>
              </a:ln>
              <a:solidFill>
                <a:srgbClr val="F0F4FF"/>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0" i="0" u="none" strike="noStrike" kern="1200" cap="none" spc="0" normalizeH="0" baseline="0" noProof="0" dirty="0">
                <a:ln>
                  <a:noFill/>
                </a:ln>
                <a:solidFill>
                  <a:srgbClr val="F0F4FF"/>
                </a:solidFill>
                <a:effectLst/>
                <a:uLnTx/>
                <a:uFillTx/>
                <a:latin typeface="Aptos"/>
                <a:ea typeface="+mn-ea"/>
                <a:cs typeface="+mn-cs"/>
              </a:rPr>
              <a:t> </a:t>
            </a:r>
            <a:endParaRPr kumimoji="0" lang="en-US" sz="2100" b="0" i="0" u="none" strike="noStrike" kern="1200" cap="none" spc="0" normalizeH="0" baseline="0" noProof="0" dirty="0">
              <a:ln>
                <a:noFill/>
              </a:ln>
              <a:solidFill>
                <a:srgbClr val="F0F4FF"/>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Aptos"/>
                <a:ea typeface="+mn-ea"/>
                <a:cs typeface="+mn-cs"/>
              </a:rPr>
              <a:t>H</a:t>
            </a:r>
            <a:r>
              <a:rPr kumimoji="0" sz="3200" b="0" i="0" u="none" strike="noStrike" kern="1200" cap="none" spc="0" normalizeH="0" baseline="0" noProof="0" dirty="0">
                <a:ln>
                  <a:noFill/>
                </a:ln>
                <a:solidFill>
                  <a:srgbClr val="FFFF00"/>
                </a:solidFill>
                <a:effectLst/>
                <a:uLnTx/>
                <a:uFillTx/>
                <a:latin typeface="Aptos"/>
                <a:ea typeface="+mn-ea"/>
                <a:cs typeface="+mn-cs"/>
              </a:rPr>
              <a:t>umans could reason about absent objects, </a:t>
            </a:r>
            <a:endParaRPr kumimoji="0" lang="en-US" sz="3200" b="0" i="0" u="none" strike="noStrike" kern="1200" cap="none" spc="0" normalizeH="0" baseline="0" noProof="0" dirty="0">
              <a:ln>
                <a:noFill/>
              </a:ln>
              <a:solidFill>
                <a:srgbClr val="FFFF0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3200" b="0" i="0" u="none" strike="noStrike" kern="1200" cap="none" spc="0" normalizeH="0" baseline="0" noProof="0" dirty="0">
                <a:ln>
                  <a:noFill/>
                </a:ln>
                <a:solidFill>
                  <a:srgbClr val="FFFF00"/>
                </a:solidFill>
                <a:effectLst/>
                <a:uLnTx/>
                <a:uFillTx/>
                <a:latin typeface="Aptos"/>
                <a:ea typeface="+mn-ea"/>
                <a:cs typeface="+mn-cs"/>
              </a:rPr>
              <a:t>future events, comparisons, and relationships.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noFill/>
          <a:ln w="19050">
            <a:solidFill>
              <a:srgbClr val="F7D26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30352" y="247464"/>
            <a:ext cx="11155680" cy="523220"/>
          </a:xfrm>
          <a:prstGeom prst="rect">
            <a:avLst/>
          </a:prstGeom>
          <a:noFill/>
        </p:spPr>
        <p:txBody>
          <a:bodyPr wrap="square" anchor="ctr">
            <a:spAutoFit/>
          </a:bodyPr>
          <a:lstStyle/>
          <a:p>
            <a:pPr lvl="0">
              <a:defRPr/>
            </a:pPr>
            <a:r>
              <a:rPr lang="en-US" sz="2800" dirty="0">
                <a:solidFill>
                  <a:srgbClr val="6DDCFF"/>
                </a:solidFill>
                <a:latin typeface="Cambria" panose="02040503050406030204" pitchFamily="18" charset="0"/>
                <a:ea typeface="Cambria" panose="02040503050406030204" pitchFamily="18" charset="0"/>
              </a:rPr>
              <a:t>ℕ</a:t>
            </a:r>
            <a:r>
              <a:rPr kumimoji="0" sz="2800" b="1" i="0" u="none" strike="noStrike" kern="1200" cap="none" spc="0" normalizeH="0" baseline="0" noProof="0" dirty="0">
                <a:ln>
                  <a:noFill/>
                </a:ln>
                <a:solidFill>
                  <a:srgbClr val="C9D8FF"/>
                </a:solidFill>
                <a:effectLst/>
                <a:uLnTx/>
                <a:uFillTx/>
                <a:latin typeface="Aptos"/>
                <a:ea typeface="+mn-ea"/>
                <a:cs typeface="+mn-cs"/>
              </a:rPr>
              <a:t>umber Makes the Physical World Calculable</a:t>
            </a:r>
            <a:r>
              <a:rPr kumimoji="0" lang="en-US" sz="2800" b="1" i="0" u="none" strike="noStrike" kern="1200" cap="none" spc="0" normalizeH="0" baseline="0" noProof="0" dirty="0">
                <a:ln>
                  <a:noFill/>
                </a:ln>
                <a:solidFill>
                  <a:srgbClr val="C9D8FF"/>
                </a:solidFill>
                <a:effectLst/>
                <a:uLnTx/>
                <a:uFillTx/>
                <a:latin typeface="Aptos"/>
                <a:ea typeface="+mn-ea"/>
                <a:cs typeface="+mn-cs"/>
              </a:rPr>
              <a:t> </a:t>
            </a:r>
            <a:endParaRPr kumimoji="0" sz="2800" b="1" i="0" u="none" strike="noStrike" kern="1200" cap="none" spc="0" normalizeH="0" baseline="0" noProof="0" dirty="0">
              <a:ln>
                <a:noFill/>
              </a:ln>
              <a:solidFill>
                <a:srgbClr val="C9D8FF"/>
              </a:solidFill>
              <a:effectLst/>
              <a:uLnTx/>
              <a:uFillTx/>
              <a:latin typeface="Aptos"/>
              <a:ea typeface="+mn-ea"/>
              <a:cs typeface="+mn-cs"/>
            </a:endParaRPr>
          </a:p>
        </p:txBody>
      </p:sp>
      <p:sp>
        <p:nvSpPr>
          <p:cNvPr id="4" name="Rectangle 3"/>
          <p:cNvSpPr/>
          <p:nvPr/>
        </p:nvSpPr>
        <p:spPr>
          <a:xfrm>
            <a:off x="619125" y="804672"/>
            <a:ext cx="11109960" cy="22860"/>
          </a:xfrm>
          <a:prstGeom prst="rect">
            <a:avLst/>
          </a:prstGeom>
          <a:solidFill>
            <a:srgbClr val="F7D2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557783" y="1083163"/>
            <a:ext cx="10972800" cy="3200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A8C3FF"/>
                </a:solidFill>
                <a:effectLst/>
                <a:uLnTx/>
                <a:uFillTx/>
                <a:latin typeface="Aptos"/>
                <a:ea typeface="+mn-ea"/>
                <a:cs typeface="+mn-cs"/>
              </a:rPr>
              <a:t>Technology advances when physical properties can be represented, compared, predicted, and controlled numerically.</a:t>
            </a:r>
          </a:p>
        </p:txBody>
      </p:sp>
      <p:sp>
        <p:nvSpPr>
          <p:cNvPr id="6" name="Rounded Rectangle 5"/>
          <p:cNvSpPr/>
          <p:nvPr/>
        </p:nvSpPr>
        <p:spPr>
          <a:xfrm>
            <a:off x="438912" y="1600200"/>
            <a:ext cx="1993392" cy="1828800"/>
          </a:xfrm>
          <a:prstGeom prst="roundRect">
            <a:avLst/>
          </a:prstGeom>
          <a:solidFill>
            <a:srgbClr val="111A36"/>
          </a:solidFill>
          <a:ln w="15240">
            <a:solidFill>
              <a:srgbClr val="F7D2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530352" y="1828800"/>
            <a:ext cx="1810512"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69"/>
                </a:solidFill>
                <a:effectLst/>
                <a:uLnTx/>
                <a:uFillTx/>
                <a:latin typeface="Aptos"/>
                <a:ea typeface="+mn-ea"/>
                <a:cs typeface="+mn-cs"/>
              </a:rPr>
              <a:t>MEASURE</a:t>
            </a:r>
          </a:p>
        </p:txBody>
      </p:sp>
      <p:sp>
        <p:nvSpPr>
          <p:cNvPr id="8" name="TextBox 7"/>
          <p:cNvSpPr txBox="1"/>
          <p:nvPr/>
        </p:nvSpPr>
        <p:spPr>
          <a:xfrm>
            <a:off x="576072" y="2296924"/>
            <a:ext cx="1719072" cy="8925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Aptos"/>
                <a:ea typeface="+mn-ea"/>
                <a:cs typeface="+mn-cs"/>
              </a:rPr>
              <a:t>Physics: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0F4FF"/>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0F4FF"/>
                </a:solidFill>
                <a:effectLst/>
                <a:uLnTx/>
                <a:uFillTx/>
                <a:latin typeface="Aptos"/>
                <a:ea typeface="+mn-ea"/>
                <a:cs typeface="+mn-cs"/>
              </a:rPr>
              <a:t>Measure (</a:t>
            </a:r>
            <a:r>
              <a:rPr kumimoji="0" lang="en-US" sz="1400" b="0" i="0" u="none" strike="noStrike" kern="1200" cap="none" spc="0" normalizeH="0" baseline="0" noProof="0" dirty="0" err="1">
                <a:ln>
                  <a:noFill/>
                </a:ln>
                <a:solidFill>
                  <a:srgbClr val="F0F4FF"/>
                </a:solidFill>
                <a:effectLst/>
                <a:uLnTx/>
                <a:uFillTx/>
                <a:latin typeface="Aptos"/>
                <a:ea typeface="+mn-ea"/>
                <a:cs typeface="+mn-cs"/>
              </a:rPr>
              <a:t>S,T,M</a:t>
            </a:r>
            <a:r>
              <a:rPr kumimoji="0" lang="en-US" sz="1400" b="0" i="0" u="none" strike="noStrike" kern="1200" cap="none" spc="0" normalizeH="0" baseline="0" noProof="0" dirty="0">
                <a:ln>
                  <a:noFill/>
                </a:ln>
                <a:solidFill>
                  <a:srgbClr val="F0F4FF"/>
                </a:solidFill>
                <a:effectLst/>
                <a:uLnTx/>
                <a:uFillTx/>
                <a:latin typeface="Aptos"/>
                <a:ea typeface="+mn-ea"/>
                <a:cs typeface="+mn-cs"/>
              </a:rPr>
              <a:t>, I)</a:t>
            </a:r>
            <a:endParaRPr kumimoji="0" sz="1400" b="0" i="0" u="none" strike="noStrike" kern="1200" cap="none" spc="0" normalizeH="0" baseline="0" noProof="0" dirty="0">
              <a:ln>
                <a:noFill/>
              </a:ln>
              <a:solidFill>
                <a:srgbClr val="F0F4FF"/>
              </a:solidFill>
              <a:effectLst/>
              <a:uLnTx/>
              <a:uFillTx/>
              <a:latin typeface="Aptos"/>
              <a:ea typeface="+mn-ea"/>
              <a:cs typeface="+mn-cs"/>
            </a:endParaRPr>
          </a:p>
        </p:txBody>
      </p:sp>
      <p:cxnSp>
        <p:nvCxnSpPr>
          <p:cNvPr id="9" name="Connector 8"/>
          <p:cNvCxnSpPr/>
          <p:nvPr/>
        </p:nvCxnSpPr>
        <p:spPr>
          <a:xfrm>
            <a:off x="2432304" y="2514600"/>
            <a:ext cx="265176" cy="0"/>
          </a:xfrm>
          <a:prstGeom prst="line">
            <a:avLst/>
          </a:prstGeom>
          <a:ln w="19050">
            <a:solidFill>
              <a:srgbClr val="6ADFFF"/>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743200" y="1600200"/>
            <a:ext cx="1993392" cy="182880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2834640" y="1828800"/>
            <a:ext cx="1810512"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ADFFF"/>
                </a:solidFill>
                <a:effectLst/>
                <a:uLnTx/>
                <a:uFillTx/>
                <a:latin typeface="Aptos"/>
                <a:ea typeface="+mn-ea"/>
                <a:cs typeface="+mn-cs"/>
              </a:rPr>
              <a:t>COMPARE</a:t>
            </a:r>
          </a:p>
        </p:txBody>
      </p:sp>
      <p:sp>
        <p:nvSpPr>
          <p:cNvPr id="12" name="TextBox 11"/>
          <p:cNvSpPr txBox="1"/>
          <p:nvPr/>
        </p:nvSpPr>
        <p:spPr>
          <a:xfrm>
            <a:off x="2880360" y="2423160"/>
            <a:ext cx="1719072"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F0F4FF"/>
                </a:solidFill>
                <a:effectLst/>
                <a:uLnTx/>
                <a:uFillTx/>
                <a:latin typeface="Aptos"/>
                <a:ea typeface="+mn-ea"/>
                <a:cs typeface="+mn-cs"/>
              </a:rPr>
              <a:t>greater • smaller • faster</a:t>
            </a:r>
          </a:p>
        </p:txBody>
      </p:sp>
      <p:cxnSp>
        <p:nvCxnSpPr>
          <p:cNvPr id="13" name="Connector 12"/>
          <p:cNvCxnSpPr/>
          <p:nvPr/>
        </p:nvCxnSpPr>
        <p:spPr>
          <a:xfrm>
            <a:off x="4736592" y="2514600"/>
            <a:ext cx="265176" cy="0"/>
          </a:xfrm>
          <a:prstGeom prst="line">
            <a:avLst/>
          </a:prstGeom>
          <a:ln w="19050">
            <a:solidFill>
              <a:srgbClr val="6ADFFF"/>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047488" y="1600200"/>
            <a:ext cx="1993392" cy="1828800"/>
          </a:xfrm>
          <a:prstGeom prst="roundRect">
            <a:avLst/>
          </a:prstGeom>
          <a:solidFill>
            <a:srgbClr val="111A36"/>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138927" y="1828800"/>
            <a:ext cx="1810512"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3AD8C6"/>
                </a:solidFill>
                <a:effectLst/>
                <a:uLnTx/>
                <a:uFillTx/>
                <a:latin typeface="Aptos"/>
                <a:ea typeface="+mn-ea"/>
                <a:cs typeface="+mn-cs"/>
              </a:rPr>
              <a:t>PREDICT</a:t>
            </a:r>
          </a:p>
        </p:txBody>
      </p:sp>
      <p:sp>
        <p:nvSpPr>
          <p:cNvPr id="16" name="TextBox 15"/>
          <p:cNvSpPr txBox="1"/>
          <p:nvPr/>
        </p:nvSpPr>
        <p:spPr>
          <a:xfrm>
            <a:off x="5184648" y="2423160"/>
            <a:ext cx="1719072"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F0F4FF"/>
                </a:solidFill>
                <a:effectLst/>
                <a:uLnTx/>
                <a:uFillTx/>
                <a:latin typeface="Aptos"/>
                <a:ea typeface="+mn-ea"/>
                <a:cs typeface="+mn-cs"/>
              </a:rPr>
              <a:t>position • motion • outcome</a:t>
            </a:r>
          </a:p>
        </p:txBody>
      </p:sp>
      <p:cxnSp>
        <p:nvCxnSpPr>
          <p:cNvPr id="17" name="Connector 16"/>
          <p:cNvCxnSpPr/>
          <p:nvPr/>
        </p:nvCxnSpPr>
        <p:spPr>
          <a:xfrm>
            <a:off x="7040879" y="2514600"/>
            <a:ext cx="265177" cy="0"/>
          </a:xfrm>
          <a:prstGeom prst="line">
            <a:avLst/>
          </a:prstGeom>
          <a:ln w="19050">
            <a:solidFill>
              <a:srgbClr val="6ADFFF"/>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7351776" y="1600200"/>
            <a:ext cx="1993392" cy="1828800"/>
          </a:xfrm>
          <a:prstGeom prst="roundRect">
            <a:avLst/>
          </a:prstGeom>
          <a:solidFill>
            <a:srgbClr val="111A36"/>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7443216" y="1828800"/>
            <a:ext cx="1810512"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B3A7FF"/>
                </a:solidFill>
                <a:effectLst/>
                <a:uLnTx/>
                <a:uFillTx/>
                <a:latin typeface="Aptos"/>
                <a:ea typeface="+mn-ea"/>
                <a:cs typeface="+mn-cs"/>
              </a:rPr>
              <a:t>DESIGN</a:t>
            </a:r>
          </a:p>
        </p:txBody>
      </p:sp>
      <p:sp>
        <p:nvSpPr>
          <p:cNvPr id="20" name="TextBox 19"/>
          <p:cNvSpPr txBox="1"/>
          <p:nvPr/>
        </p:nvSpPr>
        <p:spPr>
          <a:xfrm>
            <a:off x="7488936" y="2423160"/>
            <a:ext cx="1719072"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F0F4FF"/>
                </a:solidFill>
                <a:effectLst/>
                <a:uLnTx/>
                <a:uFillTx/>
                <a:latin typeface="Aptos"/>
                <a:ea typeface="+mn-ea"/>
                <a:cs typeface="+mn-cs"/>
              </a:rPr>
              <a:t>dimensions • tolerances</a:t>
            </a:r>
          </a:p>
        </p:txBody>
      </p:sp>
      <p:cxnSp>
        <p:nvCxnSpPr>
          <p:cNvPr id="21" name="Connector 20"/>
          <p:cNvCxnSpPr/>
          <p:nvPr/>
        </p:nvCxnSpPr>
        <p:spPr>
          <a:xfrm>
            <a:off x="9345168" y="2514600"/>
            <a:ext cx="265176" cy="0"/>
          </a:xfrm>
          <a:prstGeom prst="line">
            <a:avLst/>
          </a:prstGeom>
          <a:ln w="19050">
            <a:solidFill>
              <a:srgbClr val="6ADFFF"/>
            </a:solidFill>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9656064" y="1600200"/>
            <a:ext cx="1993392" cy="1828800"/>
          </a:xfrm>
          <a:prstGeom prst="roundRect">
            <a:avLst/>
          </a:prstGeom>
          <a:solidFill>
            <a:srgbClr val="111A36"/>
          </a:solidFill>
          <a:ln w="15240">
            <a:solidFill>
              <a:srgbClr val="F7D2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9747504" y="1828800"/>
            <a:ext cx="1810512"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69"/>
                </a:solidFill>
                <a:effectLst/>
                <a:uLnTx/>
                <a:uFillTx/>
                <a:latin typeface="Aptos"/>
                <a:ea typeface="+mn-ea"/>
                <a:cs typeface="+mn-cs"/>
              </a:rPr>
              <a:t>CONTROL</a:t>
            </a:r>
          </a:p>
        </p:txBody>
      </p:sp>
      <p:sp>
        <p:nvSpPr>
          <p:cNvPr id="24" name="TextBox 23"/>
          <p:cNvSpPr txBox="1"/>
          <p:nvPr/>
        </p:nvSpPr>
        <p:spPr>
          <a:xfrm>
            <a:off x="9793224" y="2423160"/>
            <a:ext cx="1719072"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F0F4FF"/>
                </a:solidFill>
                <a:effectLst/>
                <a:uLnTx/>
                <a:uFillTx/>
                <a:latin typeface="Aptos"/>
                <a:ea typeface="+mn-ea"/>
                <a:cs typeface="+mn-cs"/>
              </a:rPr>
              <a:t>feedback • navigation • machines</a:t>
            </a:r>
          </a:p>
        </p:txBody>
      </p:sp>
      <p:sp>
        <p:nvSpPr>
          <p:cNvPr id="25" name="TextBox 24"/>
          <p:cNvSpPr txBox="1"/>
          <p:nvPr/>
        </p:nvSpPr>
        <p:spPr>
          <a:xfrm>
            <a:off x="786383" y="3827199"/>
            <a:ext cx="10515600" cy="8925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dirty="0">
                <a:ln>
                  <a:noFill/>
                </a:ln>
                <a:solidFill>
                  <a:srgbClr val="6ADFFF"/>
                </a:solidFill>
                <a:effectLst/>
                <a:uLnTx/>
                <a:uFillTx/>
                <a:latin typeface="Aptos"/>
                <a:ea typeface="+mn-ea"/>
                <a:cs typeface="+mn-cs"/>
              </a:rPr>
              <a:t>A physical quantity becomes technologically useful </a:t>
            </a:r>
            <a:endParaRPr kumimoji="0" lang="en-US" sz="2600" b="1" i="0" u="none" strike="noStrike" kern="1200" cap="none" spc="0" normalizeH="0" baseline="0" noProof="0" dirty="0">
              <a:ln>
                <a:noFill/>
              </a:ln>
              <a:solidFill>
                <a:srgbClr val="6ADFFF"/>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dirty="0">
                <a:ln>
                  <a:noFill/>
                </a:ln>
                <a:solidFill>
                  <a:srgbClr val="6ADFFF"/>
                </a:solidFill>
                <a:effectLst/>
                <a:uLnTx/>
                <a:uFillTx/>
                <a:latin typeface="Aptos"/>
                <a:ea typeface="+mn-ea"/>
                <a:cs typeface="+mn-cs"/>
              </a:rPr>
              <a:t>when it can be represented by a number.</a:t>
            </a:r>
          </a:p>
        </p:txBody>
      </p:sp>
      <p:sp>
        <p:nvSpPr>
          <p:cNvPr id="26" name="TextBox 25"/>
          <p:cNvSpPr txBox="1"/>
          <p:nvPr/>
        </p:nvSpPr>
        <p:spPr>
          <a:xfrm>
            <a:off x="914400" y="6073124"/>
            <a:ext cx="1033272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dirty="0">
                <a:ln>
                  <a:noFill/>
                </a:ln>
                <a:solidFill>
                  <a:srgbClr val="F7D269"/>
                </a:solidFill>
                <a:effectLst/>
                <a:uLnTx/>
                <a:uFillTx/>
                <a:latin typeface="Aptos"/>
                <a:ea typeface="+mn-ea"/>
                <a:cs typeface="+mn-cs"/>
              </a:rPr>
              <a:t>REALITY  →  MEASUREMENT  →  NUMBER  →  CALCULATION  →  ENGINEERING</a:t>
            </a:r>
          </a:p>
        </p:txBody>
      </p:sp>
      <p:sp>
        <p:nvSpPr>
          <p:cNvPr id="28" name="TextBox 27">
            <a:extLst>
              <a:ext uri="{FF2B5EF4-FFF2-40B4-BE49-F238E27FC236}">
                <a16:creationId xmlns:a16="http://schemas.microsoft.com/office/drawing/2014/main" id="{CECE9C57-0DAE-34FD-5CA9-41B3FF097628}"/>
              </a:ext>
            </a:extLst>
          </p:cNvPr>
          <p:cNvSpPr txBox="1"/>
          <p:nvPr/>
        </p:nvSpPr>
        <p:spPr>
          <a:xfrm>
            <a:off x="-79096" y="5090673"/>
            <a:ext cx="12191695" cy="492443"/>
          </a:xfrm>
          <a:prstGeom prst="rect">
            <a:avLst/>
          </a:prstGeom>
          <a:noFill/>
        </p:spPr>
        <p:txBody>
          <a:bodyPr wrap="square" anchor="ctr">
            <a:spAutoFit/>
          </a:bodyPr>
          <a:lstStyle/>
          <a:p>
            <a:pPr lvl="0" algn="ctr"/>
            <a:r>
              <a:rPr lang="en-US" sz="2600" b="1" dirty="0">
                <a:solidFill>
                  <a:srgbClr val="6ADFFF"/>
                </a:solidFill>
                <a:latin typeface="Aptos"/>
              </a:rPr>
              <a:t> Father of QC –</a:t>
            </a:r>
            <a:r>
              <a:rPr lang="de-DE" sz="2600" b="1" dirty="0">
                <a:solidFill>
                  <a:srgbClr val="6ADFFF"/>
                </a:solidFill>
                <a:latin typeface="Aptos"/>
              </a:rPr>
              <a:t> Edward Deming </a:t>
            </a:r>
            <a:r>
              <a:rPr lang="en-US" sz="2600" b="1" dirty="0">
                <a:solidFill>
                  <a:srgbClr val="6ADFFF"/>
                </a:solidFill>
                <a:latin typeface="Aptos"/>
              </a:rPr>
              <a:t>:  “</a:t>
            </a:r>
            <a:r>
              <a:rPr kumimoji="0" lang="en-US" sz="2600" b="1" i="0" u="none" strike="noStrike" kern="1200" cap="none" spc="0" normalizeH="0" baseline="0" noProof="0" dirty="0">
                <a:ln>
                  <a:noFill/>
                </a:ln>
                <a:solidFill>
                  <a:srgbClr val="6ADFFF"/>
                </a:solidFill>
                <a:effectLst/>
                <a:uLnTx/>
                <a:uFillTx/>
                <a:latin typeface="Aptos"/>
                <a:ea typeface="+mn-ea"/>
                <a:cs typeface="+mn-cs"/>
              </a:rPr>
              <a:t>What you can’t measure, you cannot improve.” </a:t>
            </a:r>
            <a:endParaRPr kumimoji="0" sz="2600" b="1" i="0" u="none" strike="noStrike" kern="1200" cap="none" spc="0" normalizeH="0" baseline="0" noProof="0" dirty="0">
              <a:ln>
                <a:noFill/>
              </a:ln>
              <a:solidFill>
                <a:srgbClr val="6ADFFF"/>
              </a:solidFill>
              <a:effectLst/>
              <a:uLnTx/>
              <a:uFillTx/>
              <a:latin typeface="Aptos"/>
              <a:ea typeface="+mn-ea"/>
              <a:cs typeface="+mn-cs"/>
            </a:endParaRPr>
          </a:p>
        </p:txBody>
      </p:sp>
      <p:sp>
        <p:nvSpPr>
          <p:cNvPr id="27" name="Title 1">
            <a:extLst>
              <a:ext uri="{FF2B5EF4-FFF2-40B4-BE49-F238E27FC236}">
                <a16:creationId xmlns:a16="http://schemas.microsoft.com/office/drawing/2014/main" id="{12D415D5-1011-9C05-CB5A-14B842978E38}"/>
              </a:ext>
            </a:extLst>
          </p:cNvPr>
          <p:cNvSpPr txBox="1">
            <a:spLocks/>
          </p:cNvSpPr>
          <p:nvPr/>
        </p:nvSpPr>
        <p:spPr>
          <a:xfrm>
            <a:off x="619125" y="103615"/>
            <a:ext cx="9604612" cy="696485"/>
          </a:xfrm>
          <a:prstGeom prst="rect">
            <a:avLst/>
          </a:prstGeom>
        </p:spPr>
        <p:txBody>
          <a:bodyPr>
            <a:normAutofit fontScale="4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dirty="0"/>
            </a:br>
            <a:endParaRPr lang="en-US" sz="8000" baseline="-25000" dirty="0">
              <a:latin typeface="Cambria Math" panose="02040503050406030204" pitchFamily="18" charset="0"/>
              <a:ea typeface="Cambria Math" panose="020405030504060302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noFill/>
          <a:ln w="19050">
            <a:solidFill>
              <a:srgbClr val="F7D26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32166"/>
            <a:ext cx="11155680" cy="523220"/>
          </a:xfrm>
          <a:prstGeom prst="rect">
            <a:avLst/>
          </a:prstGeom>
          <a:noFill/>
        </p:spPr>
        <p:txBody>
          <a:bodyPr wrap="square" anchor="ctr">
            <a:spAutoFit/>
          </a:bodyPr>
          <a:lstStyle/>
          <a:p>
            <a:pPr lvl="0">
              <a:defRPr/>
            </a:pPr>
            <a:r>
              <a:rPr kumimoji="0" sz="2800" b="1" i="0" u="none" strike="noStrike" kern="1200" cap="none" spc="0" normalizeH="0" baseline="0" noProof="0" dirty="0">
                <a:ln>
                  <a:noFill/>
                </a:ln>
                <a:solidFill>
                  <a:srgbClr val="C9D8FF"/>
                </a:solidFill>
                <a:effectLst/>
                <a:uLnTx/>
                <a:uFillTx/>
                <a:latin typeface="Aptos"/>
                <a:ea typeface="+mn-ea"/>
                <a:cs typeface="+mn-cs"/>
              </a:rPr>
              <a:t>The Critical Transformation — </a:t>
            </a:r>
            <a:r>
              <a:rPr lang="en-US" sz="2800" dirty="0">
                <a:solidFill>
                  <a:srgbClr val="6DDCFF"/>
                </a:solidFill>
                <a:latin typeface="Cambria" panose="02040503050406030204" pitchFamily="18" charset="0"/>
                <a:ea typeface="Cambria" panose="02040503050406030204" pitchFamily="18" charset="0"/>
              </a:rPr>
              <a:t>ℕ</a:t>
            </a:r>
            <a:r>
              <a:rPr kumimoji="0" sz="2800" b="1" i="0" u="none" strike="noStrike" kern="1200" cap="none" spc="0" normalizeH="0" baseline="0" noProof="0" dirty="0">
                <a:ln>
                  <a:noFill/>
                </a:ln>
                <a:solidFill>
                  <a:srgbClr val="C9D8FF"/>
                </a:solidFill>
                <a:effectLst/>
                <a:uLnTx/>
                <a:uFillTx/>
                <a:latin typeface="Aptos"/>
                <a:ea typeface="+mn-ea"/>
                <a:cs typeface="+mn-cs"/>
              </a:rPr>
              <a:t>umber Becomes </a:t>
            </a:r>
            <a:r>
              <a:rPr kumimoji="0" sz="2800" b="1" i="0" u="none" strike="noStrike" kern="1200" cap="none" spc="0" normalizeH="0" baseline="0" noProof="0" dirty="0">
                <a:ln>
                  <a:noFill/>
                </a:ln>
                <a:solidFill>
                  <a:srgbClr val="FFFF00"/>
                </a:solidFill>
                <a:effectLst/>
                <a:uLnTx/>
                <a:uFillTx/>
                <a:latin typeface="Aptos"/>
                <a:ea typeface="+mn-ea"/>
                <a:cs typeface="+mn-cs"/>
              </a:rPr>
              <a:t>Machine-Readable</a:t>
            </a:r>
          </a:p>
        </p:txBody>
      </p:sp>
      <p:sp>
        <p:nvSpPr>
          <p:cNvPr id="4" name="Rectangle 3"/>
          <p:cNvSpPr/>
          <p:nvPr/>
        </p:nvSpPr>
        <p:spPr>
          <a:xfrm>
            <a:off x="502920" y="804672"/>
            <a:ext cx="11109960" cy="22860"/>
          </a:xfrm>
          <a:prstGeom prst="rect">
            <a:avLst/>
          </a:prstGeom>
          <a:solidFill>
            <a:srgbClr val="F7D2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530352" y="868680"/>
            <a:ext cx="10972800" cy="3200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A8C3FF"/>
                </a:solidFill>
                <a:effectLst/>
                <a:uLnTx/>
                <a:uFillTx/>
                <a:latin typeface="Aptos"/>
                <a:ea typeface="+mn-ea"/>
                <a:cs typeface="+mn-cs"/>
              </a:rPr>
              <a:t>A physical device can represent abstract numbers using discrete states.</a:t>
            </a:r>
          </a:p>
        </p:txBody>
      </p:sp>
      <p:sp>
        <p:nvSpPr>
          <p:cNvPr id="6" name="Rounded Rectangle 5"/>
          <p:cNvSpPr/>
          <p:nvPr/>
        </p:nvSpPr>
        <p:spPr>
          <a:xfrm>
            <a:off x="411480" y="1508760"/>
            <a:ext cx="1965960" cy="1965960"/>
          </a:xfrm>
          <a:prstGeom prst="roundRect">
            <a:avLst/>
          </a:prstGeom>
          <a:solidFill>
            <a:srgbClr val="111A36"/>
          </a:solidFill>
          <a:ln w="15240">
            <a:solidFill>
              <a:srgbClr val="F7D2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521208" y="1755648"/>
            <a:ext cx="17373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69"/>
                </a:solidFill>
                <a:effectLst/>
                <a:uLnTx/>
                <a:uFillTx/>
                <a:latin typeface="Aptos"/>
                <a:ea typeface="+mn-ea"/>
                <a:cs typeface="+mn-cs"/>
              </a:rPr>
              <a:t>NUMBER</a:t>
            </a:r>
          </a:p>
        </p:txBody>
      </p:sp>
      <p:sp>
        <p:nvSpPr>
          <p:cNvPr id="8" name="TextBox 7"/>
          <p:cNvSpPr txBox="1"/>
          <p:nvPr/>
        </p:nvSpPr>
        <p:spPr>
          <a:xfrm>
            <a:off x="521208" y="2423160"/>
            <a:ext cx="173736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3, 17, 1024</a:t>
            </a:r>
          </a:p>
        </p:txBody>
      </p:sp>
      <p:cxnSp>
        <p:nvCxnSpPr>
          <p:cNvPr id="9" name="Connector 8"/>
          <p:cNvCxnSpPr/>
          <p:nvPr/>
        </p:nvCxnSpPr>
        <p:spPr>
          <a:xfrm>
            <a:off x="2377440" y="2487168"/>
            <a:ext cx="292608" cy="0"/>
          </a:xfrm>
          <a:prstGeom prst="line">
            <a:avLst/>
          </a:prstGeom>
          <a:ln w="21590">
            <a:solidFill>
              <a:srgbClr val="6ADFFF"/>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724912" y="1508760"/>
            <a:ext cx="1965960" cy="1965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2834640" y="1755648"/>
            <a:ext cx="17373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ADFFF"/>
                </a:solidFill>
                <a:effectLst/>
                <a:uLnTx/>
                <a:uFillTx/>
                <a:latin typeface="Aptos"/>
                <a:ea typeface="+mn-ea"/>
                <a:cs typeface="+mn-cs"/>
              </a:rPr>
              <a:t>BINARY</a:t>
            </a:r>
          </a:p>
        </p:txBody>
      </p:sp>
      <p:sp>
        <p:nvSpPr>
          <p:cNvPr id="12" name="TextBox 11"/>
          <p:cNvSpPr txBox="1"/>
          <p:nvPr/>
        </p:nvSpPr>
        <p:spPr>
          <a:xfrm>
            <a:off x="2834640" y="2423160"/>
            <a:ext cx="173736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0 1 1 0 1</a:t>
            </a:r>
          </a:p>
        </p:txBody>
      </p:sp>
      <p:cxnSp>
        <p:nvCxnSpPr>
          <p:cNvPr id="13" name="Connector 12"/>
          <p:cNvCxnSpPr/>
          <p:nvPr/>
        </p:nvCxnSpPr>
        <p:spPr>
          <a:xfrm>
            <a:off x="4690872" y="2487168"/>
            <a:ext cx="292608" cy="0"/>
          </a:xfrm>
          <a:prstGeom prst="line">
            <a:avLst/>
          </a:prstGeom>
          <a:ln w="21590">
            <a:solidFill>
              <a:srgbClr val="6ADFFF"/>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038344" y="1508760"/>
            <a:ext cx="1965960" cy="1965960"/>
          </a:xfrm>
          <a:prstGeom prst="roundRect">
            <a:avLst/>
          </a:prstGeom>
          <a:solidFill>
            <a:srgbClr val="111A36"/>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148072" y="1755648"/>
            <a:ext cx="17373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3AD8C6"/>
                </a:solidFill>
                <a:effectLst/>
                <a:uLnTx/>
                <a:uFillTx/>
                <a:latin typeface="Aptos"/>
                <a:ea typeface="+mn-ea"/>
                <a:cs typeface="+mn-cs"/>
              </a:rPr>
              <a:t>SWITCH</a:t>
            </a:r>
          </a:p>
        </p:txBody>
      </p:sp>
      <p:sp>
        <p:nvSpPr>
          <p:cNvPr id="16" name="TextBox 15"/>
          <p:cNvSpPr txBox="1"/>
          <p:nvPr/>
        </p:nvSpPr>
        <p:spPr>
          <a:xfrm>
            <a:off x="5148072" y="2423160"/>
            <a:ext cx="173736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OFF / ON</a:t>
            </a:r>
          </a:p>
        </p:txBody>
      </p:sp>
      <p:cxnSp>
        <p:nvCxnSpPr>
          <p:cNvPr id="17" name="Connector 16"/>
          <p:cNvCxnSpPr/>
          <p:nvPr/>
        </p:nvCxnSpPr>
        <p:spPr>
          <a:xfrm>
            <a:off x="7004304" y="2487168"/>
            <a:ext cx="292608" cy="0"/>
          </a:xfrm>
          <a:prstGeom prst="line">
            <a:avLst/>
          </a:prstGeom>
          <a:ln w="21590">
            <a:solidFill>
              <a:srgbClr val="6ADFFF"/>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7351775" y="1508760"/>
            <a:ext cx="1965960" cy="1965960"/>
          </a:xfrm>
          <a:prstGeom prst="roundRect">
            <a:avLst/>
          </a:prstGeom>
          <a:solidFill>
            <a:srgbClr val="111A36"/>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7461503" y="1755648"/>
            <a:ext cx="17373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B3A7FF"/>
                </a:solidFill>
                <a:effectLst/>
                <a:uLnTx/>
                <a:uFillTx/>
                <a:latin typeface="Aptos"/>
                <a:ea typeface="+mn-ea"/>
                <a:cs typeface="+mn-cs"/>
              </a:rPr>
              <a:t>LOGIC</a:t>
            </a:r>
          </a:p>
        </p:txBody>
      </p:sp>
      <p:sp>
        <p:nvSpPr>
          <p:cNvPr id="20" name="TextBox 19"/>
          <p:cNvSpPr txBox="1"/>
          <p:nvPr/>
        </p:nvSpPr>
        <p:spPr>
          <a:xfrm>
            <a:off x="7461503" y="2423160"/>
            <a:ext cx="173736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AND • OR • NOT</a:t>
            </a:r>
          </a:p>
        </p:txBody>
      </p:sp>
      <p:cxnSp>
        <p:nvCxnSpPr>
          <p:cNvPr id="21" name="Connector 20"/>
          <p:cNvCxnSpPr/>
          <p:nvPr/>
        </p:nvCxnSpPr>
        <p:spPr>
          <a:xfrm>
            <a:off x="9317736" y="2487168"/>
            <a:ext cx="292608" cy="0"/>
          </a:xfrm>
          <a:prstGeom prst="line">
            <a:avLst/>
          </a:prstGeom>
          <a:ln w="21590">
            <a:solidFill>
              <a:srgbClr val="6ADFFF"/>
            </a:solidFill>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9665207" y="1508760"/>
            <a:ext cx="1965960" cy="1965960"/>
          </a:xfrm>
          <a:prstGeom prst="roundRect">
            <a:avLst/>
          </a:prstGeom>
          <a:solidFill>
            <a:srgbClr val="111A36"/>
          </a:solidFill>
          <a:ln w="15240">
            <a:solidFill>
              <a:srgbClr val="F7D2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9774935" y="1755648"/>
            <a:ext cx="17373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69"/>
                </a:solidFill>
                <a:effectLst/>
                <a:uLnTx/>
                <a:uFillTx/>
                <a:latin typeface="Aptos"/>
                <a:ea typeface="+mn-ea"/>
                <a:cs typeface="+mn-cs"/>
              </a:rPr>
              <a:t>COMPUTER</a:t>
            </a:r>
          </a:p>
        </p:txBody>
      </p:sp>
      <p:sp>
        <p:nvSpPr>
          <p:cNvPr id="24" name="TextBox 23"/>
          <p:cNvSpPr txBox="1"/>
          <p:nvPr/>
        </p:nvSpPr>
        <p:spPr>
          <a:xfrm>
            <a:off x="9774935" y="2423160"/>
            <a:ext cx="173736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0F4FF"/>
                </a:solidFill>
                <a:effectLst/>
                <a:uLnTx/>
                <a:uFillTx/>
                <a:latin typeface="Aptos"/>
                <a:ea typeface="+mn-ea"/>
                <a:cs typeface="+mn-cs"/>
              </a:rPr>
              <a:t>automatic calculation</a:t>
            </a:r>
          </a:p>
        </p:txBody>
      </p:sp>
      <p:sp>
        <p:nvSpPr>
          <p:cNvPr id="25" name="TextBox 24"/>
          <p:cNvSpPr txBox="1"/>
          <p:nvPr/>
        </p:nvSpPr>
        <p:spPr>
          <a:xfrm>
            <a:off x="3108960" y="4251960"/>
            <a:ext cx="91440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800" b="1" i="0" u="none" strike="noStrike" kern="1200" cap="none" spc="0" normalizeH="0" baseline="0" noProof="0">
                <a:ln>
                  <a:noFill/>
                </a:ln>
                <a:solidFill>
                  <a:srgbClr val="6ADFFF"/>
                </a:solidFill>
                <a:effectLst/>
                <a:uLnTx/>
                <a:uFillTx/>
                <a:latin typeface="Aptos"/>
                <a:ea typeface="+mn-ea"/>
                <a:cs typeface="+mn-cs"/>
              </a:rPr>
              <a:t>0</a:t>
            </a:r>
          </a:p>
        </p:txBody>
      </p:sp>
      <p:sp>
        <p:nvSpPr>
          <p:cNvPr id="26" name="TextBox 25"/>
          <p:cNvSpPr txBox="1"/>
          <p:nvPr/>
        </p:nvSpPr>
        <p:spPr>
          <a:xfrm>
            <a:off x="3886200" y="4251960"/>
            <a:ext cx="91440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800" b="1" i="0" u="none" strike="noStrike" kern="1200" cap="none" spc="0" normalizeH="0" baseline="0" noProof="0">
                <a:ln>
                  <a:noFill/>
                </a:ln>
                <a:solidFill>
                  <a:srgbClr val="F7D269"/>
                </a:solidFill>
                <a:effectLst/>
                <a:uLnTx/>
                <a:uFillTx/>
                <a:latin typeface="Aptos"/>
                <a:ea typeface="+mn-ea"/>
                <a:cs typeface="+mn-cs"/>
              </a:rPr>
              <a:t>1</a:t>
            </a:r>
          </a:p>
        </p:txBody>
      </p:sp>
      <p:sp>
        <p:nvSpPr>
          <p:cNvPr id="27" name="TextBox 26"/>
          <p:cNvSpPr txBox="1"/>
          <p:nvPr/>
        </p:nvSpPr>
        <p:spPr>
          <a:xfrm>
            <a:off x="4663440" y="4187952"/>
            <a:ext cx="6400800" cy="68580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300" b="0" i="0" u="none" strike="noStrike" kern="1200" cap="none" spc="0" normalizeH="0" baseline="0" noProof="0">
                <a:ln>
                  <a:noFill/>
                </a:ln>
                <a:solidFill>
                  <a:srgbClr val="F0F4FF"/>
                </a:solidFill>
                <a:effectLst/>
                <a:uLnTx/>
                <a:uFillTx/>
                <a:latin typeface="Aptos"/>
                <a:ea typeface="+mn-ea"/>
                <a:cs typeface="+mn-cs"/>
              </a:rPr>
              <a:t>Two physical states can encode numbers — and numbers can encode information.</a:t>
            </a:r>
          </a:p>
        </p:txBody>
      </p:sp>
      <p:sp>
        <p:nvSpPr>
          <p:cNvPr id="28" name="TextBox 27"/>
          <p:cNvSpPr txBox="1"/>
          <p:nvPr/>
        </p:nvSpPr>
        <p:spPr>
          <a:xfrm>
            <a:off x="960120" y="5577840"/>
            <a:ext cx="10241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69"/>
                </a:solidFill>
                <a:effectLst/>
                <a:uLnTx/>
                <a:uFillTx/>
                <a:latin typeface="Aptos"/>
                <a:ea typeface="+mn-ea"/>
                <a:cs typeface="+mn-cs"/>
              </a:rPr>
              <a:t>NUMBER  →  BINARY  →  TRANSISTOR STATES  →  DIGITAL COMPUTATION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2F01C-A9BA-60B5-6F8F-293B586C2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CD4489-7AD3-BD77-1531-EA536C8407A2}"/>
              </a:ext>
            </a:extLst>
          </p:cNvPr>
          <p:cNvSpPr>
            <a:spLocks noGrp="1"/>
          </p:cNvSpPr>
          <p:nvPr>
            <p:ph type="ctrTitle"/>
          </p:nvPr>
        </p:nvSpPr>
        <p:spPr>
          <a:xfrm>
            <a:off x="619124" y="103615"/>
            <a:ext cx="10753725" cy="696485"/>
          </a:xfrm>
        </p:spPr>
        <p:txBody>
          <a:bodyPr>
            <a:normAutofit fontScale="90000"/>
          </a:bodyPr>
          <a:lstStyle/>
          <a:p>
            <a:br>
              <a:rPr lang="en-US" dirty="0"/>
            </a:br>
            <a:r>
              <a:rPr lang="en-US" sz="8000" dirty="0" err="1"/>
              <a:t>ℕumber</a:t>
            </a:r>
            <a:endParaRPr lang="en-US" sz="8000" baseline="-25000" dirty="0">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a16="http://schemas.microsoft.com/office/drawing/2014/main" id="{F6512B9A-9323-C49C-2BD8-4EB2582E75C9}"/>
              </a:ext>
            </a:extLst>
          </p:cNvPr>
          <p:cNvSpPr>
            <a:spLocks noGrp="1"/>
          </p:cNvSpPr>
          <p:nvPr>
            <p:ph type="subTitle" idx="1"/>
          </p:nvPr>
        </p:nvSpPr>
        <p:spPr>
          <a:xfrm>
            <a:off x="619125" y="2072208"/>
            <a:ext cx="9396484" cy="4682177"/>
          </a:xfrm>
        </p:spPr>
        <p:txBody>
          <a:bodyPr>
            <a:normAutofit/>
          </a:bodyPr>
          <a:lstStyle/>
          <a:p>
            <a:r>
              <a:rPr lang="en-US" u="sng" dirty="0" err="1"/>
              <a:t>ℕ</a:t>
            </a:r>
            <a:r>
              <a:rPr lang="en-US" b="1" u="sng" dirty="0" err="1"/>
              <a:t>umber</a:t>
            </a:r>
            <a:r>
              <a:rPr lang="en-US" b="1" u="sng" dirty="0"/>
              <a:t> is the Basis for Artificial Intelligence</a:t>
            </a:r>
          </a:p>
          <a:p>
            <a:r>
              <a:rPr lang="en-US" b="1" dirty="0"/>
              <a:t>Necessary Truth → Number → Mathematics → Physical Universe → Brain → Computer → AI</a:t>
            </a:r>
            <a:endParaRPr lang="en-US" dirty="0"/>
          </a:p>
          <a:p>
            <a:endParaRPr lang="en-US" b="1" u="sng" dirty="0"/>
          </a:p>
        </p:txBody>
      </p:sp>
      <p:sp>
        <p:nvSpPr>
          <p:cNvPr id="4" name="Slide Number Placeholder 3">
            <a:extLst>
              <a:ext uri="{FF2B5EF4-FFF2-40B4-BE49-F238E27FC236}">
                <a16:creationId xmlns:a16="http://schemas.microsoft.com/office/drawing/2014/main" id="{E6204D91-B111-FC1F-82DC-E8B07D93396A}"/>
              </a:ext>
            </a:extLst>
          </p:cNvPr>
          <p:cNvSpPr>
            <a:spLocks noGrp="1"/>
          </p:cNvSpPr>
          <p:nvPr>
            <p:ph type="sldNum" sz="quarter" idx="12"/>
          </p:nvPr>
        </p:nvSpPr>
        <p:spPr/>
        <p:txBody>
          <a:bodyPr/>
          <a:lstStyle/>
          <a:p>
            <a:fld id="{C1FF6DA9-008F-8B48-92A6-B652298478BF}" type="slidenum">
              <a:rPr lang="en-US" smtClean="0"/>
              <a:t>12</a:t>
            </a:fld>
            <a:endParaRPr lang="en-US" dirty="0"/>
          </a:p>
        </p:txBody>
      </p:sp>
      <p:pic>
        <p:nvPicPr>
          <p:cNvPr id="6" name="Picture 5">
            <a:extLst>
              <a:ext uri="{FF2B5EF4-FFF2-40B4-BE49-F238E27FC236}">
                <a16:creationId xmlns:a16="http://schemas.microsoft.com/office/drawing/2014/main" id="{DC4218F8-A995-0FD5-D259-9F92AC4C31F0}"/>
              </a:ext>
            </a:extLst>
          </p:cNvPr>
          <p:cNvPicPr>
            <a:picLocks noChangeAspect="1"/>
          </p:cNvPicPr>
          <p:nvPr/>
        </p:nvPicPr>
        <p:blipFill>
          <a:blip r:embed="rId2"/>
          <a:stretch>
            <a:fillRect/>
          </a:stretch>
        </p:blipFill>
        <p:spPr>
          <a:xfrm>
            <a:off x="6478" y="0"/>
            <a:ext cx="12185522" cy="6858000"/>
          </a:xfrm>
          <a:prstGeom prst="rect">
            <a:avLst/>
          </a:prstGeom>
        </p:spPr>
      </p:pic>
      <p:pic>
        <p:nvPicPr>
          <p:cNvPr id="8" name="Picture 7">
            <a:extLst>
              <a:ext uri="{FF2B5EF4-FFF2-40B4-BE49-F238E27FC236}">
                <a16:creationId xmlns:a16="http://schemas.microsoft.com/office/drawing/2014/main" id="{79444657-8B39-19A8-CD42-597D9A549B98}"/>
              </a:ext>
            </a:extLst>
          </p:cNvPr>
          <p:cNvPicPr>
            <a:picLocks noChangeAspect="1"/>
          </p:cNvPicPr>
          <p:nvPr/>
        </p:nvPicPr>
        <p:blipFill>
          <a:blip r:embed="rId3"/>
          <a:stretch>
            <a:fillRect/>
          </a:stretch>
        </p:blipFill>
        <p:spPr>
          <a:xfrm>
            <a:off x="1002927" y="632832"/>
            <a:ext cx="2036108" cy="389144"/>
          </a:xfrm>
          <a:prstGeom prst="rect">
            <a:avLst/>
          </a:prstGeom>
        </p:spPr>
      </p:pic>
    </p:spTree>
    <p:extLst>
      <p:ext uri="{BB962C8B-B14F-4D97-AF65-F5344CB8AC3E}">
        <p14:creationId xmlns:p14="http://schemas.microsoft.com/office/powerpoint/2010/main" val="2092838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280E0C6-865B-DAB1-6C9B-7477F1EB9A74}"/>
              </a:ext>
            </a:extLst>
          </p:cNvPr>
          <p:cNvSpPr>
            <a:spLocks noGrp="1"/>
          </p:cNvSpPr>
          <p:nvPr>
            <p:ph type="sldNum" sz="quarter" idx="12"/>
          </p:nvPr>
        </p:nvSpPr>
        <p:spPr/>
        <p:txBody>
          <a:bodyPr/>
          <a:lstStyle/>
          <a:p>
            <a:fld id="{C1FF6DA9-008F-8B48-92A6-B652298478BF}" type="slidenum">
              <a:rPr lang="en-US" smtClean="0"/>
              <a:t>13</a:t>
            </a:fld>
            <a:endParaRPr lang="en-US" dirty="0"/>
          </a:p>
        </p:txBody>
      </p:sp>
      <p:pic>
        <p:nvPicPr>
          <p:cNvPr id="11" name="Picture 10">
            <a:extLst>
              <a:ext uri="{FF2B5EF4-FFF2-40B4-BE49-F238E27FC236}">
                <a16:creationId xmlns:a16="http://schemas.microsoft.com/office/drawing/2014/main" id="{212DA738-2AB1-2555-43FD-641EC493F39C}"/>
              </a:ext>
            </a:extLst>
          </p:cNvPr>
          <p:cNvPicPr>
            <a:picLocks noChangeAspect="1"/>
          </p:cNvPicPr>
          <p:nvPr/>
        </p:nvPicPr>
        <p:blipFill>
          <a:blip r:embed="rId2"/>
          <a:stretch>
            <a:fillRect/>
          </a:stretch>
        </p:blipFill>
        <p:spPr>
          <a:xfrm>
            <a:off x="3239" y="0"/>
            <a:ext cx="12185522" cy="6858000"/>
          </a:xfrm>
          <a:prstGeom prst="rect">
            <a:avLst/>
          </a:prstGeom>
        </p:spPr>
      </p:pic>
      <p:sp>
        <p:nvSpPr>
          <p:cNvPr id="12" name="Oval 11">
            <a:extLst>
              <a:ext uri="{FF2B5EF4-FFF2-40B4-BE49-F238E27FC236}">
                <a16:creationId xmlns:a16="http://schemas.microsoft.com/office/drawing/2014/main" id="{B33C3602-09EC-27CB-FF84-0C546B2B317E}"/>
              </a:ext>
            </a:extLst>
          </p:cNvPr>
          <p:cNvSpPr/>
          <p:nvPr/>
        </p:nvSpPr>
        <p:spPr>
          <a:xfrm>
            <a:off x="6276755" y="1431235"/>
            <a:ext cx="2509284" cy="2491408"/>
          </a:xfrm>
          <a:prstGeom prst="ellipse">
            <a:avLst/>
          </a:prstGeom>
          <a:noFill/>
          <a:ln w="857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A815B4D-2959-72F7-04A3-12BA498E1A50}"/>
              </a:ext>
            </a:extLst>
          </p:cNvPr>
          <p:cNvSpPr txBox="1"/>
          <p:nvPr/>
        </p:nvSpPr>
        <p:spPr>
          <a:xfrm>
            <a:off x="7019365" y="1755303"/>
            <a:ext cx="1138453" cy="523220"/>
          </a:xfrm>
          <a:prstGeom prst="rect">
            <a:avLst/>
          </a:prstGeom>
          <a:noFill/>
        </p:spPr>
        <p:txBody>
          <a:bodyPr wrap="none" rtlCol="0">
            <a:spAutoFit/>
          </a:bodyPr>
          <a:lstStyle/>
          <a:p>
            <a:r>
              <a:rPr lang="en-US" sz="2800" b="1" dirty="0">
                <a:solidFill>
                  <a:srgbClr val="0070C0"/>
                </a:solidFill>
              </a:rPr>
              <a:t>Nvidia</a:t>
            </a:r>
          </a:p>
        </p:txBody>
      </p:sp>
    </p:spTree>
    <p:extLst>
      <p:ext uri="{BB962C8B-B14F-4D97-AF65-F5344CB8AC3E}">
        <p14:creationId xmlns:p14="http://schemas.microsoft.com/office/powerpoint/2010/main" val="2862811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92608"/>
            <a:ext cx="1120140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5C756"/>
                </a:solidFill>
                <a:effectLst/>
                <a:uLnTx/>
                <a:uFillTx/>
                <a:latin typeface="Georgia"/>
                <a:ea typeface="+mn-ea"/>
                <a:cs typeface="+mn-cs"/>
              </a:rPr>
              <a:t>From Video Games to Artificial Intelligence</a:t>
            </a:r>
          </a:p>
        </p:txBody>
      </p:sp>
      <p:sp>
        <p:nvSpPr>
          <p:cNvPr id="4" name="TextBox 3"/>
          <p:cNvSpPr txBox="1"/>
          <p:nvPr/>
        </p:nvSpPr>
        <p:spPr>
          <a:xfrm>
            <a:off x="685800" y="868680"/>
            <a:ext cx="1083564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56D6FF"/>
                </a:solidFill>
                <a:effectLst/>
                <a:uLnTx/>
                <a:uFillTx/>
                <a:latin typeface="Aptos"/>
                <a:ea typeface="+mn-ea"/>
                <a:cs typeface="+mn-cs"/>
              </a:rPr>
              <a:t>Graphics hardware evolves into a general parallel-computing engine</a:t>
            </a:r>
          </a:p>
        </p:txBody>
      </p:sp>
      <p:sp>
        <p:nvSpPr>
          <p:cNvPr id="5" name="Rectangle 4"/>
          <p:cNvSpPr/>
          <p:nvPr/>
        </p:nvSpPr>
        <p:spPr>
          <a:xfrm>
            <a:off x="594360" y="2743200"/>
            <a:ext cx="10972800" cy="45720"/>
          </a:xfrm>
          <a:prstGeom prst="rect">
            <a:avLst/>
          </a:prstGeom>
          <a:solidFill>
            <a:srgbClr val="56D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p:cNvSpPr/>
          <p:nvPr/>
        </p:nvSpPr>
        <p:spPr>
          <a:xfrm>
            <a:off x="502920" y="2651760"/>
            <a:ext cx="182880" cy="182880"/>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0" y="1508760"/>
            <a:ext cx="11887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C756"/>
                </a:solidFill>
                <a:effectLst/>
                <a:uLnTx/>
                <a:uFillTx/>
                <a:latin typeface="Aptos"/>
                <a:ea typeface="+mn-ea"/>
                <a:cs typeface="+mn-cs"/>
              </a:rPr>
              <a:t>1972</a:t>
            </a:r>
          </a:p>
        </p:txBody>
      </p:sp>
      <p:sp>
        <p:nvSpPr>
          <p:cNvPr id="8" name="TextBox 7"/>
          <p:cNvSpPr txBox="1"/>
          <p:nvPr/>
        </p:nvSpPr>
        <p:spPr>
          <a:xfrm>
            <a:off x="-118872" y="1938528"/>
            <a:ext cx="1426464"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EF4FC"/>
                </a:solidFill>
                <a:effectLst/>
                <a:uLnTx/>
                <a:uFillTx/>
                <a:latin typeface="Aptos"/>
                <a:ea typeface="+mn-ea"/>
                <a:cs typeface="+mn-cs"/>
              </a:rPr>
              <a:t>Pong</a:t>
            </a:r>
          </a:p>
        </p:txBody>
      </p:sp>
      <p:sp>
        <p:nvSpPr>
          <p:cNvPr id="9" name="Oval 8"/>
          <p:cNvSpPr/>
          <p:nvPr/>
        </p:nvSpPr>
        <p:spPr>
          <a:xfrm>
            <a:off x="2331720" y="2651760"/>
            <a:ext cx="182880" cy="182880"/>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1828800" y="1508760"/>
            <a:ext cx="11887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C756"/>
                </a:solidFill>
                <a:effectLst/>
                <a:uLnTx/>
                <a:uFillTx/>
                <a:latin typeface="Aptos"/>
                <a:ea typeface="+mn-ea"/>
                <a:cs typeface="+mn-cs"/>
              </a:rPr>
              <a:t>1980</a:t>
            </a:r>
          </a:p>
        </p:txBody>
      </p:sp>
      <p:sp>
        <p:nvSpPr>
          <p:cNvPr id="11" name="TextBox 10"/>
          <p:cNvSpPr txBox="1"/>
          <p:nvPr/>
        </p:nvSpPr>
        <p:spPr>
          <a:xfrm>
            <a:off x="1709928" y="1938528"/>
            <a:ext cx="1426464"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EF4FC"/>
                </a:solidFill>
                <a:effectLst/>
                <a:uLnTx/>
                <a:uFillTx/>
                <a:latin typeface="Aptos"/>
                <a:ea typeface="+mn-ea"/>
                <a:cs typeface="+mn-cs"/>
              </a:rPr>
              <a:t>Pac-Man</a:t>
            </a:r>
          </a:p>
        </p:txBody>
      </p:sp>
      <p:sp>
        <p:nvSpPr>
          <p:cNvPr id="12" name="Oval 11"/>
          <p:cNvSpPr/>
          <p:nvPr/>
        </p:nvSpPr>
        <p:spPr>
          <a:xfrm>
            <a:off x="4160520" y="2651760"/>
            <a:ext cx="182880" cy="182880"/>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3657600" y="1508760"/>
            <a:ext cx="11887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C756"/>
                </a:solidFill>
                <a:effectLst/>
                <a:uLnTx/>
                <a:uFillTx/>
                <a:latin typeface="Aptos"/>
                <a:ea typeface="+mn-ea"/>
                <a:cs typeface="+mn-cs"/>
              </a:rPr>
              <a:t>1993</a:t>
            </a:r>
          </a:p>
        </p:txBody>
      </p:sp>
      <p:sp>
        <p:nvSpPr>
          <p:cNvPr id="14" name="TextBox 13"/>
          <p:cNvSpPr txBox="1"/>
          <p:nvPr/>
        </p:nvSpPr>
        <p:spPr>
          <a:xfrm>
            <a:off x="3538728" y="1938528"/>
            <a:ext cx="1426464"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EF4FC"/>
                </a:solidFill>
                <a:effectLst/>
                <a:uLnTx/>
                <a:uFillTx/>
                <a:latin typeface="Aptos"/>
                <a:ea typeface="+mn-ea"/>
                <a:cs typeface="+mn-cs"/>
              </a:rPr>
              <a:t>NVIDIA
founded</a:t>
            </a:r>
          </a:p>
        </p:txBody>
      </p:sp>
      <p:sp>
        <p:nvSpPr>
          <p:cNvPr id="15" name="Oval 14"/>
          <p:cNvSpPr/>
          <p:nvPr/>
        </p:nvSpPr>
        <p:spPr>
          <a:xfrm>
            <a:off x="5989320" y="2651760"/>
            <a:ext cx="182880" cy="182880"/>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5486400" y="1508760"/>
            <a:ext cx="11887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C756"/>
                </a:solidFill>
                <a:effectLst/>
                <a:uLnTx/>
                <a:uFillTx/>
                <a:latin typeface="Aptos"/>
                <a:ea typeface="+mn-ea"/>
                <a:cs typeface="+mn-cs"/>
              </a:rPr>
              <a:t>1999</a:t>
            </a:r>
          </a:p>
        </p:txBody>
      </p:sp>
      <p:sp>
        <p:nvSpPr>
          <p:cNvPr id="17" name="TextBox 16"/>
          <p:cNvSpPr txBox="1"/>
          <p:nvPr/>
        </p:nvSpPr>
        <p:spPr>
          <a:xfrm>
            <a:off x="5367528" y="1938528"/>
            <a:ext cx="1426464"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EF4FC"/>
                </a:solidFill>
                <a:effectLst/>
                <a:uLnTx/>
                <a:uFillTx/>
                <a:latin typeface="Aptos"/>
                <a:ea typeface="+mn-ea"/>
                <a:cs typeface="+mn-cs"/>
              </a:rPr>
              <a:t>GeForce 256
GPU</a:t>
            </a:r>
          </a:p>
        </p:txBody>
      </p:sp>
      <p:sp>
        <p:nvSpPr>
          <p:cNvPr id="18" name="Oval 17"/>
          <p:cNvSpPr/>
          <p:nvPr/>
        </p:nvSpPr>
        <p:spPr>
          <a:xfrm>
            <a:off x="7818120" y="2651760"/>
            <a:ext cx="182880" cy="182880"/>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7315200" y="1508760"/>
            <a:ext cx="11887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C756"/>
                </a:solidFill>
                <a:effectLst/>
                <a:uLnTx/>
                <a:uFillTx/>
                <a:latin typeface="Aptos"/>
                <a:ea typeface="+mn-ea"/>
                <a:cs typeface="+mn-cs"/>
              </a:rPr>
              <a:t>2006</a:t>
            </a:r>
          </a:p>
        </p:txBody>
      </p:sp>
      <p:sp>
        <p:nvSpPr>
          <p:cNvPr id="20" name="TextBox 19"/>
          <p:cNvSpPr txBox="1"/>
          <p:nvPr/>
        </p:nvSpPr>
        <p:spPr>
          <a:xfrm>
            <a:off x="7196328" y="1938528"/>
            <a:ext cx="1426464"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EF4FC"/>
                </a:solidFill>
                <a:effectLst/>
                <a:uLnTx/>
                <a:uFillTx/>
                <a:latin typeface="Aptos"/>
                <a:ea typeface="+mn-ea"/>
                <a:cs typeface="+mn-cs"/>
              </a:rPr>
              <a:t>CUDA</a:t>
            </a:r>
          </a:p>
        </p:txBody>
      </p:sp>
      <p:sp>
        <p:nvSpPr>
          <p:cNvPr id="21" name="Oval 20"/>
          <p:cNvSpPr/>
          <p:nvPr/>
        </p:nvSpPr>
        <p:spPr>
          <a:xfrm>
            <a:off x="9646920" y="2651760"/>
            <a:ext cx="182880" cy="182880"/>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9144000" y="1508760"/>
            <a:ext cx="11887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C756"/>
                </a:solidFill>
                <a:effectLst/>
                <a:uLnTx/>
                <a:uFillTx/>
                <a:latin typeface="Aptos"/>
                <a:ea typeface="+mn-ea"/>
                <a:cs typeface="+mn-cs"/>
              </a:rPr>
              <a:t>2012</a:t>
            </a:r>
          </a:p>
        </p:txBody>
      </p:sp>
      <p:sp>
        <p:nvSpPr>
          <p:cNvPr id="23" name="TextBox 22"/>
          <p:cNvSpPr txBox="1"/>
          <p:nvPr/>
        </p:nvSpPr>
        <p:spPr>
          <a:xfrm>
            <a:off x="9025128" y="1938528"/>
            <a:ext cx="1426464"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EF4FC"/>
                </a:solidFill>
                <a:effectLst/>
                <a:uLnTx/>
                <a:uFillTx/>
                <a:latin typeface="Aptos"/>
                <a:ea typeface="+mn-ea"/>
                <a:cs typeface="+mn-cs"/>
              </a:rPr>
              <a:t>AlexNet
on GPUs</a:t>
            </a:r>
          </a:p>
        </p:txBody>
      </p:sp>
      <p:sp>
        <p:nvSpPr>
          <p:cNvPr id="24" name="Oval 23"/>
          <p:cNvSpPr/>
          <p:nvPr/>
        </p:nvSpPr>
        <p:spPr>
          <a:xfrm>
            <a:off x="11475720" y="2651760"/>
            <a:ext cx="182880" cy="182880"/>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10972800" y="1508760"/>
            <a:ext cx="11887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C756"/>
                </a:solidFill>
                <a:effectLst/>
                <a:uLnTx/>
                <a:uFillTx/>
                <a:latin typeface="Aptos"/>
                <a:ea typeface="+mn-ea"/>
                <a:cs typeface="+mn-cs"/>
              </a:rPr>
              <a:t>Today</a:t>
            </a:r>
          </a:p>
        </p:txBody>
      </p:sp>
      <p:sp>
        <p:nvSpPr>
          <p:cNvPr id="26" name="TextBox 25"/>
          <p:cNvSpPr txBox="1"/>
          <p:nvPr/>
        </p:nvSpPr>
        <p:spPr>
          <a:xfrm>
            <a:off x="10853928" y="1938528"/>
            <a:ext cx="1426464"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EEF4FC"/>
                </a:solidFill>
                <a:effectLst/>
                <a:uLnTx/>
                <a:uFillTx/>
                <a:latin typeface="Aptos"/>
                <a:ea typeface="+mn-ea"/>
                <a:cs typeface="+mn-cs"/>
              </a:rPr>
              <a:t>AI
accelerators</a:t>
            </a:r>
          </a:p>
        </p:txBody>
      </p:sp>
      <p:sp>
        <p:nvSpPr>
          <p:cNvPr id="27" name="TextBox 26"/>
          <p:cNvSpPr txBox="1"/>
          <p:nvPr/>
        </p:nvSpPr>
        <p:spPr>
          <a:xfrm>
            <a:off x="822960" y="3898232"/>
            <a:ext cx="10652760" cy="8229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56D6FF"/>
                </a:solidFill>
                <a:effectLst/>
                <a:uLnTx/>
                <a:uFillTx/>
                <a:latin typeface="Aptos"/>
                <a:ea typeface="+mn-ea"/>
                <a:cs typeface="+mn-cs"/>
              </a:rPr>
              <a:t>1999: GPU  →  2006: programmable parallel computing  →  2012: deep learning breakthrough</a:t>
            </a:r>
          </a:p>
        </p:txBody>
      </p:sp>
      <p:sp>
        <p:nvSpPr>
          <p:cNvPr id="28" name="TextBox 27"/>
          <p:cNvSpPr txBox="1"/>
          <p:nvPr/>
        </p:nvSpPr>
        <p:spPr>
          <a:xfrm>
            <a:off x="777240" y="4983480"/>
            <a:ext cx="1065276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a:ln>
                  <a:noFill/>
                </a:ln>
                <a:solidFill>
                  <a:srgbClr val="6EEBA0"/>
                </a:solidFill>
                <a:effectLst/>
                <a:uLnTx/>
                <a:uFillTx/>
                <a:latin typeface="Aptos"/>
                <a:ea typeface="+mn-ea"/>
                <a:cs typeface="+mn-cs"/>
              </a:rPr>
              <a:t>The hardware developed to render virtual worlds became ideal for the matrix mathematics of 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92608"/>
            <a:ext cx="1120140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dirty="0">
                <a:ln>
                  <a:noFill/>
                </a:ln>
                <a:solidFill>
                  <a:srgbClr val="F5C756"/>
                </a:solidFill>
                <a:effectLst/>
                <a:uLnTx/>
                <a:uFillTx/>
                <a:latin typeface="Georgia"/>
                <a:ea typeface="+mn-ea"/>
                <a:cs typeface="+mn-cs"/>
              </a:rPr>
              <a:t>NVIDIA — Three Turning Points</a:t>
            </a:r>
          </a:p>
        </p:txBody>
      </p:sp>
      <p:sp>
        <p:nvSpPr>
          <p:cNvPr id="4" name="Rounded Rectangle 3"/>
          <p:cNvSpPr/>
          <p:nvPr/>
        </p:nvSpPr>
        <p:spPr>
          <a:xfrm>
            <a:off x="731520" y="1508760"/>
            <a:ext cx="3246120" cy="3246120"/>
          </a:xfrm>
          <a:prstGeom prst="roundRect">
            <a:avLst/>
          </a:prstGeom>
          <a:solidFill>
            <a:srgbClr val="0A182D"/>
          </a:solidFill>
          <a:ln w="19050">
            <a:solidFill>
              <a:srgbClr val="F5C75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EEF4FC"/>
                </a:solidFill>
                <a:effectLst/>
                <a:uLnTx/>
                <a:uFillTx/>
                <a:latin typeface="Aptos"/>
                <a:ea typeface="+mn-ea"/>
                <a:cs typeface="+mn-cs"/>
              </a:rPr>
              <a:t>1999
GPU</a:t>
            </a:r>
          </a:p>
        </p:txBody>
      </p:sp>
      <p:sp>
        <p:nvSpPr>
          <p:cNvPr id="5" name="TextBox 4"/>
          <p:cNvSpPr txBox="1"/>
          <p:nvPr/>
        </p:nvSpPr>
        <p:spPr>
          <a:xfrm>
            <a:off x="932688" y="3749039"/>
            <a:ext cx="2834640" cy="74980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B4CAE0"/>
                </a:solidFill>
                <a:effectLst/>
                <a:uLnTx/>
                <a:uFillTx/>
                <a:latin typeface="Aptos"/>
                <a:ea typeface="+mn-ea"/>
                <a:cs typeface="+mn-cs"/>
              </a:rPr>
              <a:t>Graphics calculations become highly parallel.</a:t>
            </a:r>
          </a:p>
        </p:txBody>
      </p:sp>
      <p:sp>
        <p:nvSpPr>
          <p:cNvPr id="6" name="Rounded Rectangle 5"/>
          <p:cNvSpPr/>
          <p:nvPr/>
        </p:nvSpPr>
        <p:spPr>
          <a:xfrm>
            <a:off x="4526280" y="1508760"/>
            <a:ext cx="3246120" cy="3246120"/>
          </a:xfrm>
          <a:prstGeom prst="roundRect">
            <a:avLst/>
          </a:prstGeom>
          <a:solidFill>
            <a:srgbClr val="0A182D"/>
          </a:solidFill>
          <a:ln w="19050">
            <a:solidFill>
              <a:srgbClr val="56D6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EEF4FC"/>
                </a:solidFill>
                <a:effectLst/>
                <a:uLnTx/>
                <a:uFillTx/>
                <a:latin typeface="Aptos"/>
                <a:ea typeface="+mn-ea"/>
                <a:cs typeface="+mn-cs"/>
              </a:rPr>
              <a:t>2006
CUDA</a:t>
            </a:r>
          </a:p>
        </p:txBody>
      </p:sp>
      <p:sp>
        <p:nvSpPr>
          <p:cNvPr id="7" name="TextBox 6"/>
          <p:cNvSpPr txBox="1"/>
          <p:nvPr/>
        </p:nvSpPr>
        <p:spPr>
          <a:xfrm>
            <a:off x="4727448" y="3749039"/>
            <a:ext cx="2834640" cy="74980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B4CAE0"/>
                </a:solidFill>
                <a:effectLst/>
                <a:uLnTx/>
                <a:uFillTx/>
                <a:latin typeface="Aptos"/>
                <a:ea typeface="+mn-ea"/>
                <a:cs typeface="+mn-cs"/>
              </a:rPr>
              <a:t>GPU parallelism becomes programmable for general computation.</a:t>
            </a:r>
          </a:p>
        </p:txBody>
      </p:sp>
      <p:sp>
        <p:nvSpPr>
          <p:cNvPr id="8" name="Rounded Rectangle 7"/>
          <p:cNvSpPr/>
          <p:nvPr/>
        </p:nvSpPr>
        <p:spPr>
          <a:xfrm>
            <a:off x="8321040" y="1508760"/>
            <a:ext cx="3246120" cy="3246120"/>
          </a:xfrm>
          <a:prstGeom prst="roundRect">
            <a:avLst/>
          </a:prstGeom>
          <a:solidFill>
            <a:srgbClr val="0A182D"/>
          </a:solidFill>
          <a:ln w="19050">
            <a:solidFill>
              <a:srgbClr val="6EEB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EEF4FC"/>
                </a:solidFill>
                <a:effectLst/>
                <a:uLnTx/>
                <a:uFillTx/>
                <a:latin typeface="Aptos"/>
                <a:ea typeface="+mn-ea"/>
                <a:cs typeface="+mn-cs"/>
              </a:rPr>
              <a:t>2012
AI</a:t>
            </a:r>
          </a:p>
        </p:txBody>
      </p:sp>
      <p:sp>
        <p:nvSpPr>
          <p:cNvPr id="9" name="TextBox 8"/>
          <p:cNvSpPr txBox="1"/>
          <p:nvPr/>
        </p:nvSpPr>
        <p:spPr>
          <a:xfrm>
            <a:off x="8522208" y="3749039"/>
            <a:ext cx="2834640" cy="74980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B4CAE0"/>
                </a:solidFill>
                <a:effectLst/>
                <a:uLnTx/>
                <a:uFillTx/>
                <a:latin typeface="Aptos"/>
                <a:ea typeface="+mn-ea"/>
                <a:cs typeface="+mn-cs"/>
              </a:rPr>
              <a:t>GPUs power AlexNet and help ignite modern deep learning.</a:t>
            </a:r>
          </a:p>
        </p:txBody>
      </p:sp>
      <p:sp>
        <p:nvSpPr>
          <p:cNvPr id="10" name="TextBox 9"/>
          <p:cNvSpPr txBox="1"/>
          <p:nvPr/>
        </p:nvSpPr>
        <p:spPr>
          <a:xfrm>
            <a:off x="685800" y="5023173"/>
            <a:ext cx="10789920" cy="124649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rgbClr val="F5C756"/>
                </a:solidFill>
                <a:effectLst/>
                <a:uLnTx/>
                <a:uFillTx/>
                <a:latin typeface="Aptos"/>
                <a:ea typeface="+mn-ea"/>
                <a:cs typeface="+mn-cs"/>
              </a:rPr>
              <a:t>Graphics → Accelerated Computing → Artificial Intelligence</a:t>
            </a:r>
            <a:endParaRPr kumimoji="0" lang="en-US" sz="2500" b="1" i="0" u="none" strike="noStrike" kern="1200" cap="none" spc="0" normalizeH="0" baseline="0" noProof="0" dirty="0">
              <a:ln>
                <a:noFill/>
              </a:ln>
              <a:solidFill>
                <a:srgbClr val="F5C756"/>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500" b="1" dirty="0">
                <a:solidFill>
                  <a:srgbClr val="F5C756"/>
                </a:solidFill>
                <a:latin typeface="Aptos"/>
              </a:rPr>
              <a:t>The Market Value of NVIDIA is $5.4B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F5C756"/>
                </a:solidFill>
                <a:effectLst/>
                <a:uLnTx/>
                <a:uFillTx/>
                <a:latin typeface="Aptos"/>
                <a:ea typeface="+mn-ea"/>
                <a:cs typeface="+mn-cs"/>
              </a:rPr>
              <a:t>It is worth more than Apple, Microsoft and about 2X the value of Amazon</a:t>
            </a:r>
            <a:endParaRPr kumimoji="0" sz="2500" b="1" i="0" u="none" strike="noStrike" kern="1200" cap="none" spc="0" normalizeH="0" baseline="0" noProof="0" dirty="0">
              <a:ln>
                <a:noFill/>
              </a:ln>
              <a:solidFill>
                <a:srgbClr val="F5C756"/>
              </a:solidFill>
              <a:effectLst/>
              <a:uLnTx/>
              <a:uFillTx/>
              <a:latin typeface="Aptos"/>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92608"/>
            <a:ext cx="1120140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5C756"/>
                </a:solidFill>
                <a:effectLst/>
                <a:uLnTx/>
                <a:uFillTx/>
                <a:latin typeface="Georgia"/>
                <a:ea typeface="+mn-ea"/>
                <a:cs typeface="+mn-cs"/>
              </a:rPr>
              <a:t>Early GPU Growth — More Transistors, More Parallel Work</a:t>
            </a:r>
          </a:p>
        </p:txBody>
      </p:sp>
      <p:sp>
        <p:nvSpPr>
          <p:cNvPr id="4" name="TextBox 3"/>
          <p:cNvSpPr txBox="1"/>
          <p:nvPr/>
        </p:nvSpPr>
        <p:spPr>
          <a:xfrm>
            <a:off x="685800" y="811584"/>
            <a:ext cx="10835640" cy="4616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56D6FF"/>
                </a:solidFill>
                <a:effectLst/>
                <a:uLnTx/>
                <a:uFillTx/>
                <a:latin typeface="Aptos"/>
                <a:ea typeface="+mn-ea"/>
                <a:cs typeface="+mn-cs"/>
              </a:rPr>
              <a:t>NVIDIA historical transistor counts, 1995–2008 (logarithmic vertical scale)</a:t>
            </a:r>
          </a:p>
        </p:txBody>
      </p:sp>
      <p:sp>
        <p:nvSpPr>
          <p:cNvPr id="5" name="Rectangle 4"/>
          <p:cNvSpPr/>
          <p:nvPr/>
        </p:nvSpPr>
        <p:spPr>
          <a:xfrm>
            <a:off x="1051560" y="5394960"/>
            <a:ext cx="10241280" cy="27432"/>
          </a:xfrm>
          <a:prstGeom prst="rect">
            <a:avLst/>
          </a:prstGeom>
          <a:solidFill>
            <a:srgbClr val="EE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51560" y="1508760"/>
            <a:ext cx="27432" cy="3886200"/>
          </a:xfrm>
          <a:prstGeom prst="rect">
            <a:avLst/>
          </a:prstGeom>
          <a:solidFill>
            <a:srgbClr val="EEF4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51560" y="5394960"/>
            <a:ext cx="10241280" cy="10972"/>
          </a:xfrm>
          <a:prstGeom prst="rect">
            <a:avLst/>
          </a:prstGeom>
          <a:solidFill>
            <a:srgbClr val="2D4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438912" y="5230368"/>
            <a:ext cx="530352" cy="320040"/>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B4CAE0"/>
                </a:solidFill>
                <a:effectLst/>
                <a:uLnTx/>
                <a:uFillTx/>
                <a:latin typeface="Aptos"/>
                <a:ea typeface="+mn-ea"/>
                <a:cs typeface="+mn-cs"/>
              </a:rPr>
              <a:t>1</a:t>
            </a:r>
          </a:p>
        </p:txBody>
      </p:sp>
      <p:sp>
        <p:nvSpPr>
          <p:cNvPr id="9" name="Rectangle 8"/>
          <p:cNvSpPr/>
          <p:nvPr/>
        </p:nvSpPr>
        <p:spPr>
          <a:xfrm>
            <a:off x="1051560" y="4217691"/>
            <a:ext cx="10241280" cy="10972"/>
          </a:xfrm>
          <a:prstGeom prst="rect">
            <a:avLst/>
          </a:prstGeom>
          <a:solidFill>
            <a:srgbClr val="2D4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438912" y="4053099"/>
            <a:ext cx="530352" cy="320040"/>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B4CAE0"/>
                </a:solidFill>
                <a:effectLst/>
                <a:uLnTx/>
                <a:uFillTx/>
                <a:latin typeface="Aptos"/>
                <a:ea typeface="+mn-ea"/>
                <a:cs typeface="+mn-cs"/>
              </a:rPr>
              <a:t>10</a:t>
            </a:r>
          </a:p>
        </p:txBody>
      </p:sp>
      <p:sp>
        <p:nvSpPr>
          <p:cNvPr id="11" name="Rectangle 10"/>
          <p:cNvSpPr/>
          <p:nvPr/>
        </p:nvSpPr>
        <p:spPr>
          <a:xfrm>
            <a:off x="1051560" y="3040422"/>
            <a:ext cx="10241280" cy="10972"/>
          </a:xfrm>
          <a:prstGeom prst="rect">
            <a:avLst/>
          </a:prstGeom>
          <a:solidFill>
            <a:srgbClr val="2D4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38912" y="2875830"/>
            <a:ext cx="530352" cy="320040"/>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B4CAE0"/>
                </a:solidFill>
                <a:effectLst/>
                <a:uLnTx/>
                <a:uFillTx/>
                <a:latin typeface="Aptos"/>
                <a:ea typeface="+mn-ea"/>
                <a:cs typeface="+mn-cs"/>
              </a:rPr>
              <a:t>100</a:t>
            </a:r>
          </a:p>
        </p:txBody>
      </p:sp>
      <p:sp>
        <p:nvSpPr>
          <p:cNvPr id="13" name="Rectangle 12"/>
          <p:cNvSpPr/>
          <p:nvPr/>
        </p:nvSpPr>
        <p:spPr>
          <a:xfrm>
            <a:off x="1051560" y="1863153"/>
            <a:ext cx="10241280" cy="10972"/>
          </a:xfrm>
          <a:prstGeom prst="rect">
            <a:avLst/>
          </a:prstGeom>
          <a:solidFill>
            <a:srgbClr val="2D46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438912" y="1698561"/>
            <a:ext cx="530352" cy="320040"/>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B4CAE0"/>
                </a:solidFill>
                <a:effectLst/>
                <a:uLnTx/>
                <a:uFillTx/>
                <a:latin typeface="Aptos"/>
                <a:ea typeface="+mn-ea"/>
                <a:cs typeface="+mn-cs"/>
              </a:rPr>
              <a:t>1,000</a:t>
            </a:r>
          </a:p>
        </p:txBody>
      </p:sp>
      <p:sp>
        <p:nvSpPr>
          <p:cNvPr id="15" name="Oval 14"/>
          <p:cNvSpPr/>
          <p:nvPr/>
        </p:nvSpPr>
        <p:spPr>
          <a:xfrm>
            <a:off x="978407" y="5321808"/>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731519"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1995</a:t>
            </a:r>
          </a:p>
        </p:txBody>
      </p:sp>
      <p:sp>
        <p:nvSpPr>
          <p:cNvPr id="17" name="TextBox 16"/>
          <p:cNvSpPr txBox="1"/>
          <p:nvPr/>
        </p:nvSpPr>
        <p:spPr>
          <a:xfrm>
            <a:off x="640080" y="5010912"/>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1M</a:t>
            </a:r>
          </a:p>
        </p:txBody>
      </p:sp>
      <p:sp>
        <p:nvSpPr>
          <p:cNvPr id="18" name="Oval 17"/>
          <p:cNvSpPr/>
          <p:nvPr/>
        </p:nvSpPr>
        <p:spPr>
          <a:xfrm>
            <a:off x="4129571" y="3741415"/>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3882683"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1999</a:t>
            </a:r>
          </a:p>
        </p:txBody>
      </p:sp>
      <p:sp>
        <p:nvSpPr>
          <p:cNvPr id="20" name="TextBox 19"/>
          <p:cNvSpPr txBox="1"/>
          <p:nvPr/>
        </p:nvSpPr>
        <p:spPr>
          <a:xfrm>
            <a:off x="3791243" y="3430519"/>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22M</a:t>
            </a:r>
          </a:p>
        </p:txBody>
      </p:sp>
      <p:sp>
        <p:nvSpPr>
          <p:cNvPr id="21" name="Oval 20"/>
          <p:cNvSpPr/>
          <p:nvPr/>
        </p:nvSpPr>
        <p:spPr>
          <a:xfrm>
            <a:off x="6492943" y="3203500"/>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6246055"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2002</a:t>
            </a:r>
          </a:p>
        </p:txBody>
      </p:sp>
      <p:sp>
        <p:nvSpPr>
          <p:cNvPr id="23" name="TextBox 22"/>
          <p:cNvSpPr txBox="1"/>
          <p:nvPr/>
        </p:nvSpPr>
        <p:spPr>
          <a:xfrm>
            <a:off x="6154615" y="2892604"/>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63M</a:t>
            </a:r>
          </a:p>
        </p:txBody>
      </p:sp>
      <p:sp>
        <p:nvSpPr>
          <p:cNvPr id="24" name="Oval 23"/>
          <p:cNvSpPr/>
          <p:nvPr/>
        </p:nvSpPr>
        <p:spPr>
          <a:xfrm>
            <a:off x="7280734" y="2833128"/>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7033846"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2003</a:t>
            </a:r>
          </a:p>
        </p:txBody>
      </p:sp>
      <p:sp>
        <p:nvSpPr>
          <p:cNvPr id="26" name="TextBox 25"/>
          <p:cNvSpPr txBox="1"/>
          <p:nvPr/>
        </p:nvSpPr>
        <p:spPr>
          <a:xfrm>
            <a:off x="6942406" y="2522232"/>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130M</a:t>
            </a:r>
          </a:p>
        </p:txBody>
      </p:sp>
      <p:sp>
        <p:nvSpPr>
          <p:cNvPr id="27" name="Oval 26"/>
          <p:cNvSpPr/>
          <p:nvPr/>
        </p:nvSpPr>
        <p:spPr>
          <a:xfrm>
            <a:off x="8068524" y="2559519"/>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7821636"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2004</a:t>
            </a:r>
          </a:p>
        </p:txBody>
      </p:sp>
      <p:sp>
        <p:nvSpPr>
          <p:cNvPr id="29" name="TextBox 28"/>
          <p:cNvSpPr txBox="1"/>
          <p:nvPr/>
        </p:nvSpPr>
        <p:spPr>
          <a:xfrm>
            <a:off x="7730196" y="2248623"/>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222M</a:t>
            </a:r>
          </a:p>
        </p:txBody>
      </p:sp>
      <p:sp>
        <p:nvSpPr>
          <p:cNvPr id="30" name="Oval 29"/>
          <p:cNvSpPr/>
          <p:nvPr/>
        </p:nvSpPr>
        <p:spPr>
          <a:xfrm>
            <a:off x="8856315" y="2402172"/>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8609427"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2005</a:t>
            </a:r>
          </a:p>
        </p:txBody>
      </p:sp>
      <p:sp>
        <p:nvSpPr>
          <p:cNvPr id="32" name="TextBox 31"/>
          <p:cNvSpPr txBox="1"/>
          <p:nvPr/>
        </p:nvSpPr>
        <p:spPr>
          <a:xfrm>
            <a:off x="8517987" y="2091276"/>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302M</a:t>
            </a:r>
          </a:p>
        </p:txBody>
      </p:sp>
      <p:sp>
        <p:nvSpPr>
          <p:cNvPr id="33" name="Oval 32"/>
          <p:cNvSpPr/>
          <p:nvPr/>
        </p:nvSpPr>
        <p:spPr>
          <a:xfrm>
            <a:off x="10431897" y="1934368"/>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10185009"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2007</a:t>
            </a:r>
          </a:p>
        </p:txBody>
      </p:sp>
      <p:sp>
        <p:nvSpPr>
          <p:cNvPr id="35" name="TextBox 34"/>
          <p:cNvSpPr txBox="1"/>
          <p:nvPr/>
        </p:nvSpPr>
        <p:spPr>
          <a:xfrm>
            <a:off x="10093569" y="1623472"/>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754M</a:t>
            </a:r>
          </a:p>
        </p:txBody>
      </p:sp>
      <p:sp>
        <p:nvSpPr>
          <p:cNvPr id="36" name="Oval 35"/>
          <p:cNvSpPr/>
          <p:nvPr/>
        </p:nvSpPr>
        <p:spPr>
          <a:xfrm>
            <a:off x="11219688" y="1617969"/>
            <a:ext cx="146304" cy="146304"/>
          </a:xfrm>
          <a:prstGeom prst="ellipse">
            <a:avLst/>
          </a:prstGeom>
          <a:solidFill>
            <a:srgbClr val="F5C7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0972800" y="5504688"/>
            <a:ext cx="64008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B4CAE0"/>
                </a:solidFill>
                <a:effectLst/>
                <a:uLnTx/>
                <a:uFillTx/>
                <a:latin typeface="Aptos"/>
                <a:ea typeface="+mn-ea"/>
                <a:cs typeface="+mn-cs"/>
              </a:rPr>
              <a:t>2008</a:t>
            </a:r>
          </a:p>
        </p:txBody>
      </p:sp>
      <p:sp>
        <p:nvSpPr>
          <p:cNvPr id="38" name="TextBox 37"/>
          <p:cNvSpPr txBox="1"/>
          <p:nvPr/>
        </p:nvSpPr>
        <p:spPr>
          <a:xfrm>
            <a:off x="10881360" y="1307073"/>
            <a:ext cx="822960" cy="274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56D6FF"/>
                </a:solidFill>
                <a:effectLst/>
                <a:uLnTx/>
                <a:uFillTx/>
                <a:latin typeface="Aptos"/>
                <a:ea typeface="+mn-ea"/>
                <a:cs typeface="+mn-cs"/>
              </a:rPr>
              <a:t>1400M</a:t>
            </a:r>
          </a:p>
        </p:txBody>
      </p:sp>
      <p:cxnSp>
        <p:nvCxnSpPr>
          <p:cNvPr id="39" name="Connector 38"/>
          <p:cNvCxnSpPr/>
          <p:nvPr/>
        </p:nvCxnSpPr>
        <p:spPr>
          <a:xfrm flipV="1">
            <a:off x="1051560" y="3814567"/>
            <a:ext cx="3151163" cy="1580393"/>
          </a:xfrm>
          <a:prstGeom prst="line">
            <a:avLst/>
          </a:prstGeom>
          <a:ln w="2540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flipV="1">
            <a:off x="4202723" y="3276652"/>
            <a:ext cx="2363372" cy="537915"/>
          </a:xfrm>
          <a:prstGeom prst="line">
            <a:avLst/>
          </a:prstGeom>
          <a:ln w="2540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flipV="1">
            <a:off x="6566095" y="2906280"/>
            <a:ext cx="787791" cy="370372"/>
          </a:xfrm>
          <a:prstGeom prst="line">
            <a:avLst/>
          </a:prstGeom>
          <a:ln w="2540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flipV="1">
            <a:off x="7353886" y="2632671"/>
            <a:ext cx="787790" cy="273609"/>
          </a:xfrm>
          <a:prstGeom prst="line">
            <a:avLst/>
          </a:prstGeom>
          <a:ln w="2540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flipV="1">
            <a:off x="8141676" y="2475324"/>
            <a:ext cx="787791" cy="157347"/>
          </a:xfrm>
          <a:prstGeom prst="line">
            <a:avLst/>
          </a:prstGeom>
          <a:ln w="2540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flipV="1">
            <a:off x="8929467" y="2007520"/>
            <a:ext cx="1575582" cy="467804"/>
          </a:xfrm>
          <a:prstGeom prst="line">
            <a:avLst/>
          </a:prstGeom>
          <a:ln w="2540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flipV="1">
            <a:off x="10505049" y="1691121"/>
            <a:ext cx="787791" cy="316399"/>
          </a:xfrm>
          <a:prstGeom prst="line">
            <a:avLst/>
          </a:prstGeom>
          <a:ln w="25400">
            <a:solidFill>
              <a:srgbClr val="56D6FF"/>
            </a:solidFill>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228600" y="2743200"/>
            <a:ext cx="54864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EEF4FC"/>
                </a:solidFill>
                <a:effectLst/>
                <a:uLnTx/>
                <a:uFillTx/>
                <a:latin typeface="Aptos"/>
                <a:ea typeface="+mn-ea"/>
                <a:cs typeface="+mn-cs"/>
              </a:rPr>
              <a:t>Million
transistors</a:t>
            </a:r>
          </a:p>
        </p:txBody>
      </p:sp>
      <p:sp>
        <p:nvSpPr>
          <p:cNvPr id="47" name="TextBox 46"/>
          <p:cNvSpPr txBox="1"/>
          <p:nvPr/>
        </p:nvSpPr>
        <p:spPr>
          <a:xfrm>
            <a:off x="731520" y="5897880"/>
            <a:ext cx="1078992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6EEBA0"/>
                </a:solidFill>
                <a:effectLst/>
                <a:uLnTx/>
                <a:uFillTx/>
                <a:latin typeface="Aptos"/>
                <a:ea typeface="+mn-ea"/>
                <a:cs typeface="+mn-cs"/>
              </a:rPr>
              <a:t>1 million (NV1) → 22 million (GeForce 256) → 1.4 billion (GTX 200)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38B09D-4FDF-D844-8011-3CDAC13C5A3A}"/>
              </a:ext>
            </a:extLst>
          </p:cNvPr>
          <p:cNvPicPr>
            <a:picLocks noChangeAspect="1"/>
          </p:cNvPicPr>
          <p:nvPr/>
        </p:nvPicPr>
        <p:blipFill>
          <a:blip r:embed="rId2"/>
          <a:stretch>
            <a:fillRect/>
          </a:stretch>
        </p:blipFill>
        <p:spPr>
          <a:xfrm>
            <a:off x="12407" y="0"/>
            <a:ext cx="12167186" cy="6858000"/>
          </a:xfrm>
          <a:prstGeom prst="rect">
            <a:avLst/>
          </a:prstGeom>
        </p:spPr>
      </p:pic>
      <p:sp>
        <p:nvSpPr>
          <p:cNvPr id="4" name="TextBox 3">
            <a:extLst>
              <a:ext uri="{FF2B5EF4-FFF2-40B4-BE49-F238E27FC236}">
                <a16:creationId xmlns:a16="http://schemas.microsoft.com/office/drawing/2014/main" id="{A3CEAB31-16D9-9AC6-AD41-022FCAA04D6E}"/>
              </a:ext>
            </a:extLst>
          </p:cNvPr>
          <p:cNvSpPr txBox="1"/>
          <p:nvPr/>
        </p:nvSpPr>
        <p:spPr>
          <a:xfrm rot="1701528">
            <a:off x="-888541" y="2934333"/>
            <a:ext cx="13969080" cy="1446550"/>
          </a:xfrm>
          <a:prstGeom prst="rect">
            <a:avLst/>
          </a:prstGeom>
          <a:noFill/>
        </p:spPr>
        <p:txBody>
          <a:bodyPr wrap="none" rtlCol="0">
            <a:spAutoFit/>
          </a:bodyPr>
          <a:lstStyle/>
          <a:p>
            <a:r>
              <a:rPr lang="en-US" sz="4400" dirty="0">
                <a:solidFill>
                  <a:srgbClr val="FFFF00"/>
                </a:solidFill>
              </a:rPr>
              <a:t>AI is Far Too Complicated to even cover 10 hours of lectures.</a:t>
            </a:r>
          </a:p>
          <a:p>
            <a:pPr algn="ctr"/>
            <a:r>
              <a:rPr lang="en-US" sz="4400" dirty="0">
                <a:solidFill>
                  <a:srgbClr val="FFFF00"/>
                </a:solidFill>
              </a:rPr>
              <a:t>This shows 25 out a possible 100 Concepts in AI.</a:t>
            </a:r>
          </a:p>
        </p:txBody>
      </p:sp>
    </p:spTree>
    <p:extLst>
      <p:ext uri="{BB962C8B-B14F-4D97-AF65-F5344CB8AC3E}">
        <p14:creationId xmlns:p14="http://schemas.microsoft.com/office/powerpoint/2010/main" val="1733885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06EB84B-FE21-33D5-991B-8799C7D20538}"/>
              </a:ext>
            </a:extLst>
          </p:cNvPr>
          <p:cNvGraphicFramePr>
            <a:graphicFrameLocks noGrp="1"/>
          </p:cNvGraphicFramePr>
          <p:nvPr>
            <p:extLst>
              <p:ext uri="{D42A27DB-BD31-4B8C-83A1-F6EECF244321}">
                <p14:modId xmlns:p14="http://schemas.microsoft.com/office/powerpoint/2010/main" val="219738551"/>
              </p:ext>
            </p:extLst>
          </p:nvPr>
        </p:nvGraphicFramePr>
        <p:xfrm>
          <a:off x="148634" y="428565"/>
          <a:ext cx="11940272" cy="6367550"/>
        </p:xfrm>
        <a:graphic>
          <a:graphicData uri="http://schemas.openxmlformats.org/drawingml/2006/table">
            <a:tbl>
              <a:tblPr firstRow="1" firstCol="1" bandRow="1">
                <a:tableStyleId>{5C22544A-7EE6-4342-B048-85BDC9FD1C3A}</a:tableStyleId>
              </a:tblPr>
              <a:tblGrid>
                <a:gridCol w="665888">
                  <a:extLst>
                    <a:ext uri="{9D8B030D-6E8A-4147-A177-3AD203B41FA5}">
                      <a16:colId xmlns:a16="http://schemas.microsoft.com/office/drawing/2014/main" val="3253381226"/>
                    </a:ext>
                  </a:extLst>
                </a:gridCol>
                <a:gridCol w="3656364">
                  <a:extLst>
                    <a:ext uri="{9D8B030D-6E8A-4147-A177-3AD203B41FA5}">
                      <a16:colId xmlns:a16="http://schemas.microsoft.com/office/drawing/2014/main" val="4129257113"/>
                    </a:ext>
                  </a:extLst>
                </a:gridCol>
                <a:gridCol w="7618020">
                  <a:extLst>
                    <a:ext uri="{9D8B030D-6E8A-4147-A177-3AD203B41FA5}">
                      <a16:colId xmlns:a16="http://schemas.microsoft.com/office/drawing/2014/main" val="1794959001"/>
                    </a:ext>
                  </a:extLst>
                </a:gridCol>
              </a:tblGrid>
              <a:tr h="269358">
                <a:tc>
                  <a:txBody>
                    <a:bodyPr/>
                    <a:lstStyle/>
                    <a:p>
                      <a:pPr marL="0" marR="0">
                        <a:lnSpc>
                          <a:spcPct val="115000"/>
                        </a:lnSpc>
                        <a:spcAft>
                          <a:spcPts val="1000"/>
                        </a:spcAft>
                        <a:buNone/>
                      </a:pPr>
                      <a:r>
                        <a:rPr lang="en-US" sz="1200" dirty="0">
                          <a:effectLst/>
                        </a:rPr>
                        <a:t>Date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Name / Development</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Contribution to AI</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606028527"/>
                  </a:ext>
                </a:extLst>
              </a:tr>
              <a:tr h="269358">
                <a:tc>
                  <a:txBody>
                    <a:bodyPr/>
                    <a:lstStyle/>
                    <a:p>
                      <a:pPr marL="0" marR="0">
                        <a:lnSpc>
                          <a:spcPct val="115000"/>
                        </a:lnSpc>
                        <a:spcAft>
                          <a:spcPts val="1000"/>
                        </a:spcAft>
                        <a:buNone/>
                      </a:pPr>
                      <a:r>
                        <a:rPr lang="en-US" sz="1200" dirty="0">
                          <a:effectLst/>
                        </a:rPr>
                        <a:t>1943</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Warren McCulloch &amp; Walter Pitts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Created a mathematical model of an </a:t>
                      </a:r>
                      <a:r>
                        <a:rPr lang="en-US" sz="1200" b="1" dirty="0">
                          <a:effectLst/>
                        </a:rPr>
                        <a:t>artificial neuron </a:t>
                      </a:r>
                      <a:r>
                        <a:rPr lang="en-US" sz="1200" dirty="0">
                          <a:effectLst/>
                        </a:rPr>
                        <a:t>- a conceptual beginning of neural networks.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528179723"/>
                  </a:ext>
                </a:extLst>
              </a:tr>
              <a:tr h="269358">
                <a:tc>
                  <a:txBody>
                    <a:bodyPr/>
                    <a:lstStyle/>
                    <a:p>
                      <a:pPr marL="0" marR="0">
                        <a:lnSpc>
                          <a:spcPct val="115000"/>
                        </a:lnSpc>
                        <a:spcAft>
                          <a:spcPts val="1000"/>
                        </a:spcAft>
                        <a:buNone/>
                      </a:pPr>
                      <a:r>
                        <a:rPr lang="en-US" sz="1200">
                          <a:effectLst/>
                        </a:rPr>
                        <a:t>1948-51</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Claude Shannon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Developed information theory and</a:t>
                      </a:r>
                      <a:r>
                        <a:rPr lang="en-US" sz="1200" dirty="0">
                          <a:effectLst/>
                        </a:rPr>
                        <a:t>,</a:t>
                      </a:r>
                      <a:r>
                        <a:rPr lang="en-US" sz="1200" b="1" dirty="0">
                          <a:effectLst/>
                        </a:rPr>
                        <a:t> </a:t>
                      </a:r>
                      <a:r>
                        <a:rPr lang="en-US" sz="1200" b="1" dirty="0">
                          <a:solidFill>
                            <a:srgbClr val="0070C0"/>
                          </a:solidFill>
                          <a:effectLst/>
                          <a:highlight>
                            <a:srgbClr val="FFFF00"/>
                          </a:highlight>
                        </a:rPr>
                        <a:t>entropy</a:t>
                      </a:r>
                      <a:r>
                        <a:rPr lang="en-US" sz="1200" dirty="0">
                          <a:effectLst/>
                        </a:rPr>
                        <a:t> providing </a:t>
                      </a:r>
                      <a:r>
                        <a:rPr lang="en-US" sz="1200" b="1" dirty="0">
                          <a:effectLst/>
                        </a:rPr>
                        <a:t>mathematics for measuring information and uncertainty</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351922147"/>
                  </a:ext>
                </a:extLst>
              </a:tr>
              <a:tr h="269358">
                <a:tc>
                  <a:txBody>
                    <a:bodyPr/>
                    <a:lstStyle/>
                    <a:p>
                      <a:pPr marL="0" marR="0">
                        <a:lnSpc>
                          <a:spcPct val="115000"/>
                        </a:lnSpc>
                        <a:spcAft>
                          <a:spcPts val="1000"/>
                        </a:spcAft>
                        <a:buNone/>
                      </a:pPr>
                      <a:r>
                        <a:rPr lang="en-US" sz="1200">
                          <a:effectLst/>
                        </a:rPr>
                        <a:t>1950</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Alan Turing</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Proposed the Turing Test </a:t>
                      </a:r>
                      <a:r>
                        <a:rPr lang="en-US" sz="1200" dirty="0">
                          <a:effectLst/>
                        </a:rPr>
                        <a:t>and framed the fundamental question of whether machines can exhibit intelligent behavior.</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855141199"/>
                  </a:ext>
                </a:extLst>
              </a:tr>
              <a:tr h="269358">
                <a:tc>
                  <a:txBody>
                    <a:bodyPr/>
                    <a:lstStyle/>
                    <a:p>
                      <a:pPr marL="0" marR="0">
                        <a:lnSpc>
                          <a:spcPct val="115000"/>
                        </a:lnSpc>
                        <a:spcAft>
                          <a:spcPts val="1000"/>
                        </a:spcAft>
                        <a:buNone/>
                      </a:pPr>
                      <a:r>
                        <a:rPr lang="en-US" sz="1200">
                          <a:effectLst/>
                        </a:rPr>
                        <a:t>1956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Dartmouth Workshop - John McCarthy et al.</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Helped establish Artificial Intelligence </a:t>
                      </a:r>
                      <a:r>
                        <a:rPr lang="en-US" sz="1200" dirty="0">
                          <a:effectLst/>
                        </a:rPr>
                        <a:t>as a named field of research.</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276130653"/>
                  </a:ext>
                </a:extLst>
              </a:tr>
              <a:tr h="269358">
                <a:tc>
                  <a:txBody>
                    <a:bodyPr/>
                    <a:lstStyle/>
                    <a:p>
                      <a:pPr marL="0" marR="0">
                        <a:lnSpc>
                          <a:spcPct val="115000"/>
                        </a:lnSpc>
                        <a:spcAft>
                          <a:spcPts val="1000"/>
                        </a:spcAft>
                        <a:buNone/>
                      </a:pPr>
                      <a:r>
                        <a:rPr lang="en-US" sz="1200">
                          <a:effectLst/>
                        </a:rPr>
                        <a:t>1957-58</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Frank Rosenblatt - Perceptron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Developed an early learning neural network </a:t>
                      </a:r>
                      <a:r>
                        <a:rPr lang="en-US" sz="1200" dirty="0">
                          <a:effectLst/>
                        </a:rPr>
                        <a:t>that </a:t>
                      </a:r>
                      <a:r>
                        <a:rPr lang="en-US" sz="1200" dirty="0">
                          <a:effectLst/>
                          <a:highlight>
                            <a:srgbClr val="FFFF00"/>
                          </a:highlight>
                        </a:rPr>
                        <a:t>adjusted weights from examples.</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751755813"/>
                  </a:ext>
                </a:extLst>
              </a:tr>
              <a:tr h="269358">
                <a:tc>
                  <a:txBody>
                    <a:bodyPr/>
                    <a:lstStyle/>
                    <a:p>
                      <a:pPr marL="0" marR="0">
                        <a:lnSpc>
                          <a:spcPct val="115000"/>
                        </a:lnSpc>
                        <a:spcAft>
                          <a:spcPts val="1000"/>
                        </a:spcAft>
                        <a:buNone/>
                      </a:pPr>
                      <a:r>
                        <a:rPr lang="en-US" sz="1200">
                          <a:effectLst/>
                        </a:rPr>
                        <a:t>1966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Joseph </a:t>
                      </a:r>
                      <a:r>
                        <a:rPr lang="en-US" sz="1200" dirty="0" err="1">
                          <a:effectLst/>
                          <a:highlight>
                            <a:srgbClr val="FFFF00"/>
                          </a:highlight>
                        </a:rPr>
                        <a:t>Weizenbaum</a:t>
                      </a:r>
                      <a:r>
                        <a:rPr lang="en-US" sz="1200" dirty="0">
                          <a:effectLst/>
                          <a:highlight>
                            <a:srgbClr val="FFFF00"/>
                          </a:highlight>
                        </a:rPr>
                        <a:t> – ELIZA </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Demonstrated computer conversation </a:t>
                      </a:r>
                      <a:r>
                        <a:rPr lang="en-US" sz="1200" dirty="0">
                          <a:effectLst/>
                        </a:rPr>
                        <a:t>using natural-language pattern matching.</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4064491204"/>
                  </a:ext>
                </a:extLst>
              </a:tr>
              <a:tr h="269358">
                <a:tc>
                  <a:txBody>
                    <a:bodyPr/>
                    <a:lstStyle/>
                    <a:p>
                      <a:pPr marL="0" marR="0">
                        <a:lnSpc>
                          <a:spcPct val="115000"/>
                        </a:lnSpc>
                        <a:spcAft>
                          <a:spcPts val="1000"/>
                        </a:spcAft>
                        <a:buNone/>
                      </a:pPr>
                      <a:r>
                        <a:rPr lang="en-US" sz="1200">
                          <a:effectLst/>
                        </a:rPr>
                        <a:t>1972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Atari - Pong</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Helped launch interactive video gaming and </a:t>
                      </a:r>
                      <a:r>
                        <a:rPr lang="en-US" sz="1200" b="1" dirty="0">
                          <a:effectLst/>
                        </a:rPr>
                        <a:t>demand for increasingly capable real-time graphics hardware</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174287045"/>
                  </a:ext>
                </a:extLst>
              </a:tr>
              <a:tr h="226446">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1978</a:t>
                      </a:r>
                    </a:p>
                  </a:txBody>
                  <a:tcPr marL="64462" marR="64462" marT="0" marB="0" anchor="ctr"/>
                </a:tc>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Apple II Computer – Eliza Program in Basic</a:t>
                      </a:r>
                    </a:p>
                  </a:txBody>
                  <a:tcPr marL="64462" marR="64462" marT="0" marB="0" anchor="ctr"/>
                </a:tc>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About 120 lines of Basic Language Code for a Chat type program.</a:t>
                      </a:r>
                    </a:p>
                  </a:txBody>
                  <a:tcPr marL="64462" marR="64462" marT="0" marB="0" anchor="ctr"/>
                </a:tc>
                <a:extLst>
                  <a:ext uri="{0D108BD9-81ED-4DB2-BD59-A6C34878D82A}">
                    <a16:rowId xmlns:a16="http://schemas.microsoft.com/office/drawing/2014/main" val="3170427729"/>
                  </a:ext>
                </a:extLst>
              </a:tr>
              <a:tr h="269358">
                <a:tc>
                  <a:txBody>
                    <a:bodyPr/>
                    <a:lstStyle/>
                    <a:p>
                      <a:pPr marL="0" marR="0">
                        <a:lnSpc>
                          <a:spcPct val="115000"/>
                        </a:lnSpc>
                        <a:spcAft>
                          <a:spcPts val="1000"/>
                        </a:spcAft>
                        <a:buNone/>
                      </a:pPr>
                      <a:r>
                        <a:rPr lang="en-US" sz="1200">
                          <a:effectLst/>
                        </a:rPr>
                        <a:t>1980</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Pac-Man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Illustrates increasingly sophisticated </a:t>
                      </a:r>
                      <a:r>
                        <a:rPr lang="en-US" sz="1200" b="1" dirty="0">
                          <a:effectLst/>
                        </a:rPr>
                        <a:t>real-time digital graphics </a:t>
                      </a:r>
                      <a:r>
                        <a:rPr lang="en-US" sz="1200" dirty="0">
                          <a:effectLst/>
                        </a:rPr>
                        <a:t>represented and manipulated numerically as pixels.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055170703"/>
                  </a:ext>
                </a:extLst>
              </a:tr>
              <a:tr h="288677">
                <a:tc>
                  <a:txBody>
                    <a:bodyPr/>
                    <a:lstStyle/>
                    <a:p>
                      <a:pPr marL="0" marR="0">
                        <a:lnSpc>
                          <a:spcPct val="115000"/>
                        </a:lnSpc>
                        <a:spcAft>
                          <a:spcPts val="1000"/>
                        </a:spcAft>
                        <a:buNone/>
                      </a:pPr>
                      <a:r>
                        <a:rPr lang="en-US" sz="1200">
                          <a:effectLst/>
                        </a:rPr>
                        <a:t>1986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Rumelhart, Hinton - Backpropagation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Popularized an effective method for </a:t>
                      </a:r>
                      <a:r>
                        <a:rPr lang="en-US" sz="1200" b="1" dirty="0">
                          <a:effectLst/>
                        </a:rPr>
                        <a:t>training multilayer neural networks by propagating errors backward.</a:t>
                      </a:r>
                      <a:endParaRPr lang="en-US" sz="12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4076380939"/>
                  </a:ext>
                </a:extLst>
              </a:tr>
              <a:tr h="269358">
                <a:tc>
                  <a:txBody>
                    <a:bodyPr/>
                    <a:lstStyle/>
                    <a:p>
                      <a:pPr marL="0" marR="0">
                        <a:lnSpc>
                          <a:spcPct val="115000"/>
                        </a:lnSpc>
                        <a:spcAft>
                          <a:spcPts val="1000"/>
                        </a:spcAft>
                        <a:buNone/>
                      </a:pPr>
                      <a:r>
                        <a:rPr lang="en-US" sz="1200">
                          <a:effectLst/>
                        </a:rPr>
                        <a:t>1990s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3-D Video Games / PlayStation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Rapidly increased demand for </a:t>
                      </a:r>
                      <a:r>
                        <a:rPr lang="en-US" sz="1200" b="1" dirty="0">
                          <a:effectLst/>
                        </a:rPr>
                        <a:t>specialized parallel graphics computation</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19107224"/>
                  </a:ext>
                </a:extLst>
              </a:tr>
              <a:tr h="269358">
                <a:tc>
                  <a:txBody>
                    <a:bodyPr/>
                    <a:lstStyle/>
                    <a:p>
                      <a:pPr marL="0" marR="0">
                        <a:lnSpc>
                          <a:spcPct val="115000"/>
                        </a:lnSpc>
                        <a:spcAft>
                          <a:spcPts val="1000"/>
                        </a:spcAft>
                        <a:buNone/>
                      </a:pPr>
                      <a:r>
                        <a:rPr lang="en-US" sz="1200">
                          <a:effectLst/>
                        </a:rPr>
                        <a:t>1999</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NVIDIA - GeForce 256 GPU</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Popularized the </a:t>
                      </a:r>
                      <a:r>
                        <a:rPr lang="en-US" sz="1200" b="1" dirty="0">
                          <a:effectLst/>
                        </a:rPr>
                        <a:t>GPU concept as a highly parallel processor </a:t>
                      </a:r>
                      <a:r>
                        <a:rPr lang="en-US" sz="1200" dirty="0">
                          <a:effectLst/>
                        </a:rPr>
                        <a:t>for graphics calculations.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723498496"/>
                  </a:ext>
                </a:extLst>
              </a:tr>
              <a:tr h="217699">
                <a:tc>
                  <a:txBody>
                    <a:bodyPr/>
                    <a:lstStyle/>
                    <a:p>
                      <a:pPr marL="0" marR="0">
                        <a:lnSpc>
                          <a:spcPct val="115000"/>
                        </a:lnSpc>
                        <a:spcAft>
                          <a:spcPts val="1000"/>
                        </a:spcAft>
                        <a:buNone/>
                      </a:pPr>
                      <a:r>
                        <a:rPr lang="en-US" sz="1200">
                          <a:effectLst/>
                        </a:rPr>
                        <a:t>2006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NVIDIA - CUDA</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Made GPU parallel processing accessible </a:t>
                      </a:r>
                      <a:r>
                        <a:rPr lang="en-US" sz="1200" dirty="0">
                          <a:effectLst/>
                        </a:rPr>
                        <a:t>for general scientific and numerical computation.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674652991"/>
                  </a:ext>
                </a:extLst>
              </a:tr>
              <a:tr h="269358">
                <a:tc>
                  <a:txBody>
                    <a:bodyPr/>
                    <a:lstStyle/>
                    <a:p>
                      <a:pPr marL="0" marR="0">
                        <a:lnSpc>
                          <a:spcPct val="115000"/>
                        </a:lnSpc>
                        <a:spcAft>
                          <a:spcPts val="1000"/>
                        </a:spcAft>
                        <a:buNone/>
                      </a:pPr>
                      <a:r>
                        <a:rPr lang="en-US" sz="1200">
                          <a:effectLst/>
                        </a:rPr>
                        <a:t>2012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err="1">
                          <a:effectLst/>
                          <a:highlight>
                            <a:srgbClr val="FFFF00"/>
                          </a:highlight>
                        </a:rPr>
                        <a:t>Krizhevsky</a:t>
                      </a:r>
                      <a:r>
                        <a:rPr lang="en-US" sz="1200" dirty="0">
                          <a:effectLst/>
                          <a:highlight>
                            <a:srgbClr val="FFFF00"/>
                          </a:highlight>
                        </a:rPr>
                        <a:t>, </a:t>
                      </a:r>
                      <a:r>
                        <a:rPr lang="en-US" sz="1200" dirty="0" err="1">
                          <a:effectLst/>
                          <a:highlight>
                            <a:srgbClr val="FFFF00"/>
                          </a:highlight>
                        </a:rPr>
                        <a:t>Sutskever</a:t>
                      </a:r>
                      <a:r>
                        <a:rPr lang="en-US" sz="1200" dirty="0">
                          <a:effectLst/>
                          <a:highlight>
                            <a:srgbClr val="FFFF00"/>
                          </a:highlight>
                        </a:rPr>
                        <a:t> &amp; Hinton - </a:t>
                      </a:r>
                      <a:r>
                        <a:rPr lang="en-US" sz="1200" dirty="0" err="1">
                          <a:effectLst/>
                          <a:highlight>
                            <a:srgbClr val="FFFF00"/>
                          </a:highlight>
                        </a:rPr>
                        <a:t>AlexNet</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Demonstrated the power of </a:t>
                      </a:r>
                      <a:r>
                        <a:rPr lang="en-US" sz="1200" b="1" dirty="0">
                          <a:effectLst/>
                        </a:rPr>
                        <a:t>deep neural networks trained with GPUs </a:t>
                      </a:r>
                      <a:r>
                        <a:rPr lang="en-US" sz="1200" dirty="0">
                          <a:effectLst/>
                        </a:rPr>
                        <a:t>for </a:t>
                      </a:r>
                      <a:r>
                        <a:rPr lang="en-US" sz="1200" dirty="0">
                          <a:effectLst/>
                          <a:highlight>
                            <a:srgbClr val="FFFF00"/>
                          </a:highlight>
                        </a:rPr>
                        <a:t>image recognition.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898734818"/>
                  </a:ext>
                </a:extLst>
              </a:tr>
              <a:tr h="269358">
                <a:tc>
                  <a:txBody>
                    <a:bodyPr/>
                    <a:lstStyle/>
                    <a:p>
                      <a:pPr marL="0" marR="0">
                        <a:lnSpc>
                          <a:spcPct val="115000"/>
                        </a:lnSpc>
                        <a:spcAft>
                          <a:spcPts val="1000"/>
                        </a:spcAft>
                        <a:buNone/>
                      </a:pPr>
                      <a:r>
                        <a:rPr lang="en-US" sz="1200">
                          <a:effectLst/>
                        </a:rPr>
                        <a:t>2013</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Tomas Mikolov et al. - Word2Vec</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Represented words as learned multidimensional vectors </a:t>
                      </a:r>
                      <a:r>
                        <a:rPr lang="en-US" sz="1200" dirty="0">
                          <a:effectLst/>
                        </a:rPr>
                        <a:t>in which semantic relationships emerge.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427935588"/>
                  </a:ext>
                </a:extLst>
              </a:tr>
              <a:tr h="269358">
                <a:tc>
                  <a:txBody>
                    <a:bodyPr/>
                    <a:lstStyle/>
                    <a:p>
                      <a:pPr marL="0" marR="0">
                        <a:lnSpc>
                          <a:spcPct val="115000"/>
                        </a:lnSpc>
                        <a:spcAft>
                          <a:spcPts val="1000"/>
                        </a:spcAft>
                        <a:buNone/>
                      </a:pPr>
                      <a:r>
                        <a:rPr lang="en-US" sz="1200">
                          <a:effectLst/>
                        </a:rPr>
                        <a:t>2014</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Bahdanau, Cho &amp; Bengio - Attention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Introduced a practical neural attention mechanism </a:t>
                      </a:r>
                      <a:r>
                        <a:rPr lang="en-US" sz="1200" dirty="0">
                          <a:effectLst/>
                        </a:rPr>
                        <a:t>that lets models emphasize relevant parts of an input.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056295500"/>
                  </a:ext>
                </a:extLst>
              </a:tr>
              <a:tr h="320139">
                <a:tc>
                  <a:txBody>
                    <a:bodyPr/>
                    <a:lstStyle/>
                    <a:p>
                      <a:pPr marL="0" marR="0">
                        <a:lnSpc>
                          <a:spcPct val="115000"/>
                        </a:lnSpc>
                        <a:spcAft>
                          <a:spcPts val="1000"/>
                        </a:spcAft>
                        <a:buNone/>
                      </a:pPr>
                      <a:r>
                        <a:rPr lang="en-US" sz="1200">
                          <a:effectLst/>
                        </a:rPr>
                        <a:t>2015</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err="1">
                          <a:effectLst/>
                        </a:rPr>
                        <a:t>Sennrich</a:t>
                      </a:r>
                      <a:r>
                        <a:rPr lang="en-US" sz="1200" dirty="0">
                          <a:effectLst/>
                        </a:rPr>
                        <a:t>,- </a:t>
                      </a:r>
                      <a:r>
                        <a:rPr lang="en-US" sz="1200" dirty="0" err="1">
                          <a:effectLst/>
                        </a:rPr>
                        <a:t>BPE</a:t>
                      </a:r>
                      <a:r>
                        <a:rPr lang="en-US" sz="1200" dirty="0">
                          <a:effectLst/>
                        </a:rPr>
                        <a:t> for Neural Machine Translation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Applied </a:t>
                      </a:r>
                      <a:r>
                        <a:rPr lang="en-US" sz="1200" b="1" dirty="0" err="1">
                          <a:effectLst/>
                        </a:rPr>
                        <a:t>subword</a:t>
                      </a:r>
                      <a:r>
                        <a:rPr lang="en-US" sz="1200" b="1" dirty="0">
                          <a:effectLst/>
                        </a:rPr>
                        <a:t> tokenization to neural machine translation</a:t>
                      </a:r>
                      <a:r>
                        <a:rPr lang="en-US" sz="1200" dirty="0">
                          <a:effectLst/>
                        </a:rPr>
                        <a:t>, helping models handle large vocabularies and rare words.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459167208"/>
                  </a:ext>
                </a:extLst>
              </a:tr>
              <a:tr h="269358">
                <a:tc>
                  <a:txBody>
                    <a:bodyPr/>
                    <a:lstStyle/>
                    <a:p>
                      <a:pPr marL="0" marR="0">
                        <a:lnSpc>
                          <a:spcPct val="115000"/>
                        </a:lnSpc>
                        <a:spcAft>
                          <a:spcPts val="1000"/>
                        </a:spcAft>
                        <a:buNone/>
                      </a:pPr>
                      <a:r>
                        <a:rPr lang="en-US" sz="1200">
                          <a:effectLst/>
                        </a:rPr>
                        <a:t>2017</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Vaswani et al. – </a:t>
                      </a:r>
                      <a:r>
                        <a:rPr lang="en-US" sz="1200" b="1" dirty="0">
                          <a:effectLst/>
                          <a:highlight>
                            <a:srgbClr val="FFFF00"/>
                          </a:highlight>
                        </a:rPr>
                        <a:t>Attention is All you Need</a:t>
                      </a:r>
                      <a:r>
                        <a:rPr lang="en-US" sz="1200" dirty="0">
                          <a:effectLst/>
                          <a:highlight>
                            <a:srgbClr val="FFFF00"/>
                          </a:highlight>
                        </a:rPr>
                        <a:t>: </a:t>
                      </a:r>
                      <a:r>
                        <a:rPr lang="en-US" sz="1200" b="1" dirty="0">
                          <a:effectLst/>
                          <a:highlight>
                            <a:srgbClr val="FFFF00"/>
                          </a:highlight>
                        </a:rPr>
                        <a:t>Transformer</a:t>
                      </a:r>
                      <a:endParaRPr lang="en-US" sz="1200" b="1"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Made self-attention central, enabling highly parallel processing </a:t>
                      </a:r>
                      <a:r>
                        <a:rPr lang="en-US" sz="1200" dirty="0">
                          <a:effectLst/>
                        </a:rPr>
                        <a:t>of language sequences.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123022363"/>
                  </a:ext>
                </a:extLst>
              </a:tr>
              <a:tr h="269358">
                <a:tc>
                  <a:txBody>
                    <a:bodyPr/>
                    <a:lstStyle/>
                    <a:p>
                      <a:pPr marL="0" marR="0">
                        <a:lnSpc>
                          <a:spcPct val="115000"/>
                        </a:lnSpc>
                        <a:spcAft>
                          <a:spcPts val="1000"/>
                        </a:spcAft>
                        <a:buNone/>
                      </a:pPr>
                      <a:r>
                        <a:rPr lang="en-US" sz="1200">
                          <a:effectLst/>
                        </a:rPr>
                        <a:t>2018</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OpenAI - GPT-1</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Demonstrated generative pretraining followed by task-specific adaptation using a Transformer.</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428706416"/>
                  </a:ext>
                </a:extLst>
              </a:tr>
              <a:tr h="269358">
                <a:tc>
                  <a:txBody>
                    <a:bodyPr/>
                    <a:lstStyle/>
                    <a:p>
                      <a:pPr marL="0" marR="0">
                        <a:lnSpc>
                          <a:spcPct val="115000"/>
                        </a:lnSpc>
                        <a:spcAft>
                          <a:spcPts val="1000"/>
                        </a:spcAft>
                        <a:buNone/>
                      </a:pPr>
                      <a:r>
                        <a:rPr lang="en-US" sz="1200">
                          <a:effectLst/>
                        </a:rPr>
                        <a:t>2019</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OpenAI - GPT-2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Showed that scaling Transformer language models substantially improved coherent text generation.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935878290"/>
                  </a:ext>
                </a:extLst>
              </a:tr>
              <a:tr h="269358">
                <a:tc>
                  <a:txBody>
                    <a:bodyPr/>
                    <a:lstStyle/>
                    <a:p>
                      <a:pPr marL="0" marR="0">
                        <a:lnSpc>
                          <a:spcPct val="115000"/>
                        </a:lnSpc>
                        <a:spcAft>
                          <a:spcPts val="1000"/>
                        </a:spcAft>
                        <a:buNone/>
                      </a:pPr>
                      <a:r>
                        <a:rPr lang="en-US" sz="1200">
                          <a:effectLst/>
                        </a:rPr>
                        <a:t>2020</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OpenAI - GPT-3</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Demonstrated strong few-shot and in-context learning at 175 billion parameters.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668956240"/>
                  </a:ext>
                </a:extLst>
              </a:tr>
              <a:tr h="269358">
                <a:tc>
                  <a:txBody>
                    <a:bodyPr/>
                    <a:lstStyle/>
                    <a:p>
                      <a:pPr marL="0" marR="0">
                        <a:lnSpc>
                          <a:spcPct val="115000"/>
                        </a:lnSpc>
                        <a:spcAft>
                          <a:spcPts val="1000"/>
                        </a:spcAft>
                        <a:buNone/>
                      </a:pPr>
                      <a:r>
                        <a:rPr lang="en-US" sz="1200">
                          <a:effectLst/>
                        </a:rPr>
                        <a:t>2022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ChatGPT</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Brought conversational large-language-model interaction into widespread public use.</a:t>
                      </a:r>
                      <a:endParaRPr lang="en-US" sz="12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710809725"/>
                  </a:ext>
                </a:extLst>
              </a:tr>
              <a:tr h="144372">
                <a:tc>
                  <a:txBody>
                    <a:bodyPr/>
                    <a:lstStyle/>
                    <a:p>
                      <a:pPr marL="0" marR="0">
                        <a:lnSpc>
                          <a:spcPct val="115000"/>
                        </a:lnSpc>
                        <a:spcAft>
                          <a:spcPts val="1000"/>
                        </a:spcAft>
                        <a:buNone/>
                      </a:pPr>
                      <a:r>
                        <a:rPr lang="en-US" sz="1200">
                          <a:effectLst/>
                        </a:rPr>
                        <a:t>2020s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AI GPU Data Centers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Thousands of accelerators working in parallel </a:t>
                      </a:r>
                      <a:r>
                        <a:rPr lang="en-US" sz="1200" dirty="0">
                          <a:effectLst/>
                        </a:rPr>
                        <a:t>make training and serving today's large AI systems practical.</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5134441"/>
                  </a:ext>
                </a:extLst>
              </a:tr>
            </a:tbl>
          </a:graphicData>
        </a:graphic>
      </p:graphicFrame>
      <p:sp>
        <p:nvSpPr>
          <p:cNvPr id="4" name="TextBox 3">
            <a:extLst>
              <a:ext uri="{FF2B5EF4-FFF2-40B4-BE49-F238E27FC236}">
                <a16:creationId xmlns:a16="http://schemas.microsoft.com/office/drawing/2014/main" id="{40EC21D5-D469-8A89-7EA9-4558C609E284}"/>
              </a:ext>
            </a:extLst>
          </p:cNvPr>
          <p:cNvSpPr txBox="1"/>
          <p:nvPr/>
        </p:nvSpPr>
        <p:spPr>
          <a:xfrm>
            <a:off x="3175000" y="28455"/>
            <a:ext cx="6096000" cy="400110"/>
          </a:xfrm>
          <a:prstGeom prst="rect">
            <a:avLst/>
          </a:prstGeom>
          <a:noFill/>
        </p:spPr>
        <p:txBody>
          <a:bodyPr wrap="square">
            <a:spAutoFit/>
          </a:bodyPr>
          <a:lstStyle/>
          <a:p>
            <a:r>
              <a:rPr lang="en-US" sz="2000" b="1" u="sng" dirty="0">
                <a:solidFill>
                  <a:srgbClr val="1F4E79"/>
                </a:solidFill>
                <a:effectLst/>
                <a:latin typeface="Aptos Display" panose="020B0004020202020204" pitchFamily="34" charset="0"/>
                <a:ea typeface="MS Mincho" panose="02020609040205080304" pitchFamily="49" charset="-128"/>
                <a:cs typeface="Times New Roman" panose="02020603050405020304" pitchFamily="18" charset="0"/>
              </a:rPr>
              <a:t>History of Machines Leading to Artificial Intelligence</a:t>
            </a:r>
            <a:endParaRPr lang="en-US" u="sng" dirty="0"/>
          </a:p>
        </p:txBody>
      </p:sp>
    </p:spTree>
    <p:extLst>
      <p:ext uri="{BB962C8B-B14F-4D97-AF65-F5344CB8AC3E}">
        <p14:creationId xmlns:p14="http://schemas.microsoft.com/office/powerpoint/2010/main" val="2372352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020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26721" y="146304"/>
            <a:ext cx="10996245" cy="420564"/>
          </a:xfrm>
          <a:prstGeom prst="rect">
            <a:avLst/>
          </a:prstGeom>
          <a:no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sz="1600" b="1">
                <a:solidFill>
                  <a:srgbClr val="E2E8F0"/>
                </a:solidFill>
                <a:latin typeface="Arial"/>
              </a:defRPr>
            </a:pPr>
            <a:r>
              <a:rPr kumimoji="0" lang="en-US" sz="2133" b="1" i="0" u="none" strike="noStrike" kern="1200" cap="none" spc="0" normalizeH="0" baseline="0" noProof="0" dirty="0">
                <a:ln>
                  <a:noFill/>
                </a:ln>
                <a:solidFill>
                  <a:srgbClr val="E2E8F0"/>
                </a:solidFill>
                <a:effectLst/>
                <a:uLnTx/>
                <a:uFillTx/>
                <a:latin typeface="Arial"/>
                <a:ea typeface="+mn-ea"/>
                <a:cs typeface="+mn-cs"/>
              </a:rPr>
              <a:t>Foundational Use for GPU</a:t>
            </a:r>
            <a:r>
              <a:rPr lang="en-US" sz="2133" b="1" dirty="0">
                <a:solidFill>
                  <a:srgbClr val="E2E8F0"/>
                </a:solidFill>
                <a:latin typeface="Arial"/>
              </a:rPr>
              <a:t> Graphics  -  GAMES:</a:t>
            </a:r>
            <a:r>
              <a:rPr kumimoji="0" lang="en-US" sz="2133" b="1" i="0" u="none" strike="noStrike" kern="1200" cap="none" spc="0" normalizeH="0" baseline="0" noProof="0" dirty="0">
                <a:ln>
                  <a:noFill/>
                </a:ln>
                <a:solidFill>
                  <a:srgbClr val="E2E8F0"/>
                </a:solidFill>
                <a:effectLst/>
                <a:uLnTx/>
                <a:uFillTx/>
                <a:latin typeface="Arial"/>
                <a:ea typeface="+mn-ea"/>
                <a:cs typeface="+mn-cs"/>
              </a:rPr>
              <a:t>   Pizza-Man Animation</a:t>
            </a:r>
            <a:endParaRPr kumimoji="0" sz="2133" b="1" i="0" u="none" strike="noStrike" kern="1200" cap="none" spc="0" normalizeH="0" baseline="0" noProof="0" dirty="0">
              <a:ln>
                <a:noFill/>
              </a:ln>
              <a:solidFill>
                <a:srgbClr val="E2E8F0"/>
              </a:solidFill>
              <a:effectLst/>
              <a:uLnTx/>
              <a:uFillTx/>
              <a:latin typeface="Arial"/>
              <a:ea typeface="+mn-ea"/>
              <a:cs typeface="+mn-cs"/>
            </a:endParaRPr>
          </a:p>
        </p:txBody>
      </p:sp>
      <p:pic>
        <p:nvPicPr>
          <p:cNvPr id="4" name="Picture 3" descr="maze_run.gif"/>
          <p:cNvPicPr>
            <a:picLocks noChangeAspect="1"/>
          </p:cNvPicPr>
          <p:nvPr/>
        </p:nvPicPr>
        <p:blipFill>
          <a:blip r:embed="rId2"/>
          <a:stretch>
            <a:fillRect/>
          </a:stretch>
        </p:blipFill>
        <p:spPr>
          <a:xfrm>
            <a:off x="914400" y="670561"/>
            <a:ext cx="10363200" cy="58293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Rectangle 25"/>
          <p:cNvSpPr/>
          <p:nvPr/>
        </p:nvSpPr>
        <p:spPr>
          <a:xfrm>
            <a:off x="1280160" y="2523744"/>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Rectangle 27"/>
          <p:cNvSpPr/>
          <p:nvPr/>
        </p:nvSpPr>
        <p:spPr>
          <a:xfrm>
            <a:off x="1280160" y="2971800"/>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extLst>
      <p:ext uri="{BB962C8B-B14F-4D97-AF65-F5344CB8AC3E}">
        <p14:creationId xmlns:p14="http://schemas.microsoft.com/office/powerpoint/2010/main" val="1984875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Rectangle 29"/>
          <p:cNvSpPr/>
          <p:nvPr/>
        </p:nvSpPr>
        <p:spPr>
          <a:xfrm>
            <a:off x="1280160" y="3419856"/>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extLst>
      <p:ext uri="{BB962C8B-B14F-4D97-AF65-F5344CB8AC3E}">
        <p14:creationId xmlns:p14="http://schemas.microsoft.com/office/powerpoint/2010/main" val="1260988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176272" y="3401568"/>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BECAUSE COMPUTERS ARE BECOMING VERY INTELLIGENT.</a:t>
            </a:r>
          </a:p>
        </p:txBody>
      </p:sp>
      <p:sp>
        <p:nvSpPr>
          <p:cNvPr id="32" name="Rectangle 31"/>
          <p:cNvSpPr/>
          <p:nvPr/>
        </p:nvSpPr>
        <p:spPr>
          <a:xfrm>
            <a:off x="1280160" y="3867912"/>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extLst>
      <p:ext uri="{BB962C8B-B14F-4D97-AF65-F5344CB8AC3E}">
        <p14:creationId xmlns:p14="http://schemas.microsoft.com/office/powerpoint/2010/main" val="510039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176272" y="3401568"/>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BECAUSE COMPUTERS ARE BECOMING VERY INTELLIGENT.</a:t>
            </a:r>
          </a:p>
        </p:txBody>
      </p:sp>
      <p:sp>
        <p:nvSpPr>
          <p:cNvPr id="32" name="TextBox 31"/>
          <p:cNvSpPr txBox="1"/>
          <p:nvPr/>
        </p:nvSpPr>
        <p:spPr>
          <a:xfrm>
            <a:off x="1261872" y="3849624"/>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33" name="TextBox 32"/>
          <p:cNvSpPr txBox="1"/>
          <p:nvPr/>
        </p:nvSpPr>
        <p:spPr>
          <a:xfrm>
            <a:off x="2176272" y="3849624"/>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DO COMPUTERS CONCERN YOU?</a:t>
            </a:r>
          </a:p>
        </p:txBody>
      </p:sp>
      <p:sp>
        <p:nvSpPr>
          <p:cNvPr id="34" name="Rectangle 33"/>
          <p:cNvSpPr/>
          <p:nvPr/>
        </p:nvSpPr>
        <p:spPr>
          <a:xfrm>
            <a:off x="1280160" y="4315968"/>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extLst>
      <p:ext uri="{BB962C8B-B14F-4D97-AF65-F5344CB8AC3E}">
        <p14:creationId xmlns:p14="http://schemas.microsoft.com/office/powerpoint/2010/main" val="3801418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176272" y="3401568"/>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BECAUSE COMPUTERS ARE BECOMING VERY INTELLIGENT.</a:t>
            </a:r>
          </a:p>
        </p:txBody>
      </p:sp>
      <p:sp>
        <p:nvSpPr>
          <p:cNvPr id="32" name="TextBox 31"/>
          <p:cNvSpPr txBox="1"/>
          <p:nvPr/>
        </p:nvSpPr>
        <p:spPr>
          <a:xfrm>
            <a:off x="1261872" y="3849624"/>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33" name="TextBox 32"/>
          <p:cNvSpPr txBox="1"/>
          <p:nvPr/>
        </p:nvSpPr>
        <p:spPr>
          <a:xfrm>
            <a:off x="2176272" y="3849624"/>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DO COMPUTERS CONCERN YOU?</a:t>
            </a:r>
          </a:p>
        </p:txBody>
      </p:sp>
      <p:sp>
        <p:nvSpPr>
          <p:cNvPr id="34" name="TextBox 33"/>
          <p:cNvSpPr txBox="1"/>
          <p:nvPr/>
        </p:nvSpPr>
        <p:spPr>
          <a:xfrm>
            <a:off x="1261872" y="429768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5" name="TextBox 34"/>
          <p:cNvSpPr txBox="1"/>
          <p:nvPr/>
        </p:nvSpPr>
        <p:spPr>
          <a:xfrm>
            <a:off x="2176272" y="429768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SOMETIMES I THINK THEY UNDERSTAND ME.</a:t>
            </a:r>
          </a:p>
        </p:txBody>
      </p:sp>
      <p:sp>
        <p:nvSpPr>
          <p:cNvPr id="36" name="Rectangle 35"/>
          <p:cNvSpPr/>
          <p:nvPr/>
        </p:nvSpPr>
        <p:spPr>
          <a:xfrm>
            <a:off x="1280160" y="4764024"/>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extLst>
      <p:ext uri="{BB962C8B-B14F-4D97-AF65-F5344CB8AC3E}">
        <p14:creationId xmlns:p14="http://schemas.microsoft.com/office/powerpoint/2010/main" val="918877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477054"/>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rgbClr val="FFC64E"/>
                </a:solidFill>
                <a:effectLst/>
                <a:uLnTx/>
                <a:uFillTx/>
                <a:latin typeface="Georgia"/>
                <a:ea typeface="+mn-ea"/>
                <a:cs typeface="+mn-cs"/>
              </a:rPr>
              <a:t>1966 — ELIZA: A Machine </a:t>
            </a:r>
            <a:r>
              <a:rPr lang="en-US" sz="2500" b="1" dirty="0">
                <a:solidFill>
                  <a:srgbClr val="FFC64E"/>
                </a:solidFill>
                <a:latin typeface="Georgia"/>
              </a:rPr>
              <a:t>that </a:t>
            </a:r>
            <a:r>
              <a:rPr kumimoji="0" sz="2500" b="1" i="0" u="none" strike="noStrike" kern="1200" cap="none" spc="0" normalizeH="0" baseline="0" noProof="0" dirty="0">
                <a:ln>
                  <a:noFill/>
                </a:ln>
                <a:solidFill>
                  <a:srgbClr val="FFC64E"/>
                </a:solidFill>
                <a:effectLst/>
                <a:uLnTx/>
                <a:uFillTx/>
                <a:latin typeface="Georgia"/>
                <a:ea typeface="+mn-ea"/>
                <a:cs typeface="+mn-cs"/>
              </a:rPr>
              <a:t>Appears to Converse</a:t>
            </a:r>
          </a:p>
        </p:txBody>
      </p:sp>
      <p:sp>
        <p:nvSpPr>
          <p:cNvPr id="3" name="TextBox 2"/>
          <p:cNvSpPr txBox="1"/>
          <p:nvPr/>
        </p:nvSpPr>
        <p:spPr>
          <a:xfrm>
            <a:off x="731520" y="758952"/>
            <a:ext cx="10698480" cy="338554"/>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176272" y="3401568"/>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BECAUSE COMPUTERS ARE BECOMING VERY INTELLIGENT.</a:t>
            </a:r>
          </a:p>
        </p:txBody>
      </p:sp>
      <p:sp>
        <p:nvSpPr>
          <p:cNvPr id="32" name="TextBox 31"/>
          <p:cNvSpPr txBox="1"/>
          <p:nvPr/>
        </p:nvSpPr>
        <p:spPr>
          <a:xfrm>
            <a:off x="1261872" y="3849624"/>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33" name="TextBox 32"/>
          <p:cNvSpPr txBox="1"/>
          <p:nvPr/>
        </p:nvSpPr>
        <p:spPr>
          <a:xfrm>
            <a:off x="2176272" y="3849624"/>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DO COMPUTERS CONCERN YOU?</a:t>
            </a:r>
          </a:p>
        </p:txBody>
      </p:sp>
      <p:sp>
        <p:nvSpPr>
          <p:cNvPr id="34" name="TextBox 33"/>
          <p:cNvSpPr txBox="1"/>
          <p:nvPr/>
        </p:nvSpPr>
        <p:spPr>
          <a:xfrm>
            <a:off x="1261872" y="429768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5" name="TextBox 34"/>
          <p:cNvSpPr txBox="1"/>
          <p:nvPr/>
        </p:nvSpPr>
        <p:spPr>
          <a:xfrm>
            <a:off x="2176272" y="429768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SOMETIMES I THINK THEY UNDERSTAND ME.</a:t>
            </a:r>
          </a:p>
        </p:txBody>
      </p:sp>
      <p:sp>
        <p:nvSpPr>
          <p:cNvPr id="36" name="TextBox 35"/>
          <p:cNvSpPr txBox="1"/>
          <p:nvPr/>
        </p:nvSpPr>
        <p:spPr>
          <a:xfrm>
            <a:off x="1261872" y="474573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37" name="TextBox 36"/>
          <p:cNvSpPr txBox="1"/>
          <p:nvPr/>
        </p:nvSpPr>
        <p:spPr>
          <a:xfrm>
            <a:off x="2176272" y="474573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DO YOU THINK THEY UNDERSTAND YOU?</a:t>
            </a:r>
          </a:p>
        </p:txBody>
      </p:sp>
      <p:sp>
        <p:nvSpPr>
          <p:cNvPr id="38" name="Rectangle 37"/>
          <p:cNvSpPr/>
          <p:nvPr/>
        </p:nvSpPr>
        <p:spPr>
          <a:xfrm>
            <a:off x="1280160" y="5212080"/>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9BBEAA"/>
                </a:solidFill>
                <a:effectLst/>
                <a:uLnTx/>
                <a:uFillTx/>
                <a:latin typeface="Aptos"/>
                <a:ea typeface="+mn-ea"/>
                <a:cs typeface="+mn-cs"/>
              </a:rPr>
              <a:t>CLICK → reveal the next exchange</a:t>
            </a:r>
          </a:p>
        </p:txBody>
      </p:sp>
    </p:spTree>
    <p:extLst>
      <p:ext uri="{BB962C8B-B14F-4D97-AF65-F5344CB8AC3E}">
        <p14:creationId xmlns:p14="http://schemas.microsoft.com/office/powerpoint/2010/main" val="24571388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5D81D-D18B-4186-0EC3-7DB841EB095E}"/>
            </a:ext>
          </a:extLst>
        </p:cNvPr>
        <p:cNvGrpSpPr/>
        <p:nvPr/>
      </p:nvGrpSpPr>
      <p:grpSpPr>
        <a:xfrm>
          <a:off x="0" y="0"/>
          <a:ext cx="0" cy="0"/>
          <a:chOff x="0" y="0"/>
          <a:chExt cx="0" cy="0"/>
        </a:xfrm>
      </p:grpSpPr>
      <p:pic>
        <p:nvPicPr>
          <p:cNvPr id="5" name="Picture 4" descr="Behold the neuron, a complicated cell with a simple mission">
            <a:extLst>
              <a:ext uri="{FF2B5EF4-FFF2-40B4-BE49-F238E27FC236}">
                <a16:creationId xmlns:a16="http://schemas.microsoft.com/office/drawing/2014/main" id="{B6859870-F720-A610-CAF8-2CBFEF8E6689}"/>
              </a:ext>
            </a:extLst>
          </p:cNvPr>
          <p:cNvPicPr>
            <a:picLocks noChangeAspect="1"/>
          </p:cNvPicPr>
          <p:nvPr/>
        </p:nvPicPr>
        <p:blipFill>
          <a:blip r:embed="rId2"/>
          <a:stretch>
            <a:fillRect/>
          </a:stretch>
        </p:blipFill>
        <p:spPr>
          <a:xfrm>
            <a:off x="1054453" y="1142005"/>
            <a:ext cx="4322478" cy="2654741"/>
          </a:xfrm>
          <a:prstGeom prst="rect">
            <a:avLst/>
          </a:prstGeom>
        </p:spPr>
      </p:pic>
      <p:sp>
        <p:nvSpPr>
          <p:cNvPr id="4" name="Slide Number Placeholder 3">
            <a:extLst>
              <a:ext uri="{FF2B5EF4-FFF2-40B4-BE49-F238E27FC236}">
                <a16:creationId xmlns:a16="http://schemas.microsoft.com/office/drawing/2014/main" id="{3DAA46E5-EDA8-0E42-2998-81887FD3E196}"/>
              </a:ext>
            </a:extLst>
          </p:cNvPr>
          <p:cNvSpPr>
            <a:spLocks noGrp="1"/>
          </p:cNvSpPr>
          <p:nvPr>
            <p:ph type="sldNum" sz="quarter" idx="12"/>
          </p:nvPr>
        </p:nvSpPr>
        <p:spPr/>
        <p:txBody>
          <a:bodyPr/>
          <a:lstStyle/>
          <a:p>
            <a:fld id="{C1FF6DA9-008F-8B48-92A6-B652298478BF}" type="slidenum">
              <a:rPr lang="en-US" smtClean="0"/>
              <a:t>27</a:t>
            </a:fld>
            <a:endParaRPr lang="en-US" dirty="0"/>
          </a:p>
        </p:txBody>
      </p:sp>
      <p:sp>
        <p:nvSpPr>
          <p:cNvPr id="8" name="Title 1">
            <a:extLst>
              <a:ext uri="{FF2B5EF4-FFF2-40B4-BE49-F238E27FC236}">
                <a16:creationId xmlns:a16="http://schemas.microsoft.com/office/drawing/2014/main" id="{008BB582-C9BE-752A-2A5F-80131DCD42E5}"/>
              </a:ext>
            </a:extLst>
          </p:cNvPr>
          <p:cNvSpPr>
            <a:spLocks noGrp="1"/>
          </p:cNvSpPr>
          <p:nvPr>
            <p:ph type="ctrTitle"/>
          </p:nvPr>
        </p:nvSpPr>
        <p:spPr>
          <a:xfrm>
            <a:off x="171450" y="119656"/>
            <a:ext cx="11591925" cy="1022350"/>
          </a:xfrm>
        </p:spPr>
        <p:txBody>
          <a:bodyPr>
            <a:normAutofit fontScale="90000"/>
          </a:bodyPr>
          <a:lstStyle/>
          <a:p>
            <a:r>
              <a:rPr lang="en-US" sz="8000" dirty="0" err="1"/>
              <a:t>ℕeuron</a:t>
            </a:r>
            <a:r>
              <a:rPr lang="en-US" sz="8000" dirty="0"/>
              <a:t> – </a:t>
            </a:r>
            <a:r>
              <a:rPr lang="en-US" sz="8000" dirty="0" err="1"/>
              <a:t>ℕeural</a:t>
            </a:r>
            <a:r>
              <a:rPr lang="en-US" sz="8000" dirty="0"/>
              <a:t> </a:t>
            </a:r>
            <a:r>
              <a:rPr lang="en-US" sz="8000" dirty="0" err="1"/>
              <a:t>ℕetwork</a:t>
            </a:r>
            <a:endParaRPr lang="en-US" sz="8000" baseline="-25000" dirty="0">
              <a:latin typeface="Cambria Math" panose="02040503050406030204" pitchFamily="18" charset="0"/>
              <a:ea typeface="Cambria Math" panose="02040503050406030204" pitchFamily="18" charset="0"/>
            </a:endParaRPr>
          </a:p>
        </p:txBody>
      </p:sp>
      <p:sp>
        <p:nvSpPr>
          <p:cNvPr id="10" name="TextBox 9">
            <a:extLst>
              <a:ext uri="{FF2B5EF4-FFF2-40B4-BE49-F238E27FC236}">
                <a16:creationId xmlns:a16="http://schemas.microsoft.com/office/drawing/2014/main" id="{2FF54EBD-4FEE-3FEB-2F5F-B3F0B800D077}"/>
              </a:ext>
            </a:extLst>
          </p:cNvPr>
          <p:cNvSpPr txBox="1"/>
          <p:nvPr/>
        </p:nvSpPr>
        <p:spPr>
          <a:xfrm>
            <a:off x="2247901" y="3982953"/>
            <a:ext cx="8991600" cy="2031325"/>
          </a:xfrm>
          <a:prstGeom prst="rect">
            <a:avLst/>
          </a:prstGeom>
          <a:noFill/>
        </p:spPr>
        <p:txBody>
          <a:bodyPr wrap="square">
            <a:spAutoFit/>
          </a:bodyPr>
          <a:lstStyle/>
          <a:p>
            <a:r>
              <a:rPr lang="en-US" b="0" i="0" dirty="0">
                <a:solidFill>
                  <a:srgbClr val="212438"/>
                </a:solidFill>
                <a:effectLst/>
                <a:latin typeface="Calibri" panose="020F0502020204030204" pitchFamily="34" charset="0"/>
                <a:cs typeface="Calibri" panose="020F0502020204030204" pitchFamily="34" charset="0"/>
              </a:rPr>
              <a:t>We have 100 billion nerve cells firing in our brain, and </a:t>
            </a:r>
          </a:p>
          <a:p>
            <a:r>
              <a:rPr lang="en-US" b="0" i="0" dirty="0">
                <a:solidFill>
                  <a:srgbClr val="212438"/>
                </a:solidFill>
                <a:effectLst/>
                <a:latin typeface="Calibri" panose="020F0502020204030204" pitchFamily="34" charset="0"/>
                <a:cs typeface="Calibri" panose="020F0502020204030204" pitchFamily="34" charset="0"/>
              </a:rPr>
              <a:t>each one of them has 10,000 connections to other neurons.</a:t>
            </a:r>
          </a:p>
          <a:p>
            <a:r>
              <a:rPr lang="en-US" b="1" u="sng" dirty="0"/>
              <a:t>Computational model of a Neuron</a:t>
            </a:r>
          </a:p>
          <a:p>
            <a:pPr marL="285750" indent="-285750">
              <a:buFont typeface="Arial" panose="020B0604020202020204" pitchFamily="34" charset="0"/>
              <a:buChar char="•"/>
            </a:pPr>
            <a:r>
              <a:rPr lang="en-US" dirty="0"/>
              <a:t>Neuronal activity is divided into three pieces: </a:t>
            </a:r>
          </a:p>
          <a:p>
            <a:pPr marL="285750" indent="-285750">
              <a:buFont typeface="Arial" panose="020B0604020202020204" pitchFamily="34" charset="0"/>
              <a:buChar char="•"/>
            </a:pPr>
            <a:r>
              <a:rPr lang="en-US" dirty="0"/>
              <a:t>simple interactions between one input and one output; </a:t>
            </a:r>
          </a:p>
          <a:p>
            <a:pPr marL="285750" indent="-285750">
              <a:buFont typeface="Arial" panose="020B0604020202020204" pitchFamily="34" charset="0"/>
              <a:buChar char="•"/>
            </a:pPr>
            <a:r>
              <a:rPr lang="en-US" dirty="0"/>
              <a:t>complex interactions involving multiple inputs; and </a:t>
            </a:r>
          </a:p>
          <a:p>
            <a:pPr marL="285750" indent="-285750">
              <a:buFont typeface="Arial" panose="020B0604020202020204" pitchFamily="34" charset="0"/>
              <a:buChar char="•"/>
            </a:pPr>
            <a:r>
              <a:rPr lang="en-US" dirty="0"/>
              <a:t>"latent noise," which arises from the inherent randomness of synapses and reaction spikes.</a:t>
            </a:r>
          </a:p>
        </p:txBody>
      </p:sp>
      <p:pic>
        <p:nvPicPr>
          <p:cNvPr id="12" name="Picture 11">
            <a:extLst>
              <a:ext uri="{FF2B5EF4-FFF2-40B4-BE49-F238E27FC236}">
                <a16:creationId xmlns:a16="http://schemas.microsoft.com/office/drawing/2014/main" id="{473EEE3A-78B3-46CC-0F0E-FBFF52E098AD}"/>
              </a:ext>
            </a:extLst>
          </p:cNvPr>
          <p:cNvPicPr>
            <a:picLocks noChangeAspect="1"/>
          </p:cNvPicPr>
          <p:nvPr/>
        </p:nvPicPr>
        <p:blipFill>
          <a:blip r:embed="rId3"/>
          <a:stretch>
            <a:fillRect/>
          </a:stretch>
        </p:blipFill>
        <p:spPr>
          <a:xfrm>
            <a:off x="6789187" y="1135247"/>
            <a:ext cx="4010741" cy="2654741"/>
          </a:xfrm>
          <a:prstGeom prst="rect">
            <a:avLst/>
          </a:prstGeom>
        </p:spPr>
      </p:pic>
      <p:pic>
        <p:nvPicPr>
          <p:cNvPr id="14" name="Picture 13">
            <a:extLst>
              <a:ext uri="{FF2B5EF4-FFF2-40B4-BE49-F238E27FC236}">
                <a16:creationId xmlns:a16="http://schemas.microsoft.com/office/drawing/2014/main" id="{D8A5A4F5-C4B3-2E7F-9FE7-6B5AF1BB97E9}"/>
              </a:ext>
            </a:extLst>
          </p:cNvPr>
          <p:cNvPicPr>
            <a:picLocks noChangeAspect="1"/>
          </p:cNvPicPr>
          <p:nvPr/>
        </p:nvPicPr>
        <p:blipFill>
          <a:blip r:embed="rId4"/>
          <a:stretch>
            <a:fillRect/>
          </a:stretch>
        </p:blipFill>
        <p:spPr>
          <a:xfrm>
            <a:off x="11077575" y="92668"/>
            <a:ext cx="1114425" cy="1266825"/>
          </a:xfrm>
          <a:prstGeom prst="rect">
            <a:avLst/>
          </a:prstGeom>
        </p:spPr>
      </p:pic>
    </p:spTree>
    <p:extLst>
      <p:ext uri="{BB962C8B-B14F-4D97-AF65-F5344CB8AC3E}">
        <p14:creationId xmlns:p14="http://schemas.microsoft.com/office/powerpoint/2010/main" val="733153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9182C"/>
        </a:solidFill>
        <a:effectLst/>
      </p:bgPr>
    </p:bg>
    <p:spTree>
      <p:nvGrpSpPr>
        <p:cNvPr id="1" name=""/>
        <p:cNvGrpSpPr/>
        <p:nvPr/>
      </p:nvGrpSpPr>
      <p:grpSpPr>
        <a:xfrm>
          <a:off x="0" y="0"/>
          <a:ext cx="0" cy="0"/>
          <a:chOff x="0" y="0"/>
          <a:chExt cx="0" cy="0"/>
        </a:xfrm>
      </p:grpSpPr>
      <p:pic>
        <p:nvPicPr>
          <p:cNvPr id="2" name="Picture 1" descr="a_wide_cinematic_high_resolution_educational_inf.png"/>
          <p:cNvPicPr>
            <a:picLocks noChangeAspect="1"/>
          </p:cNvPicPr>
          <p:nvPr/>
        </p:nvPicPr>
        <p:blipFill>
          <a:blip r:embed="rId2"/>
          <a:stretch>
            <a:fillRect/>
          </a:stretch>
        </p:blipFill>
        <p:spPr>
          <a:xfrm>
            <a:off x="952347" y="0"/>
            <a:ext cx="10287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D1D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438912" y="484632"/>
            <a:ext cx="91440" cy="576072"/>
          </a:xfrm>
          <a:prstGeom prst="rect">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04088" y="448056"/>
            <a:ext cx="10881360" cy="530352"/>
          </a:xfrm>
          <a:prstGeom prst="rect">
            <a:avLst/>
          </a:prstGeom>
          <a:noFill/>
        </p:spPr>
        <p:txBody>
          <a:bodyPr wrap="square">
            <a:spAutoFit/>
          </a:bodyPr>
          <a:lstStyle/>
          <a:p>
            <a:pPr>
              <a:defRPr sz="3000" b="1">
                <a:solidFill>
                  <a:srgbClr val="F8FBFF"/>
                </a:solidFill>
                <a:latin typeface="Aptos"/>
              </a:defRPr>
            </a:pPr>
            <a:r>
              <a:t>Feedback Changes the Brain</a:t>
            </a:r>
          </a:p>
        </p:txBody>
      </p:sp>
      <p:sp>
        <p:nvSpPr>
          <p:cNvPr id="5" name="TextBox 4"/>
          <p:cNvSpPr txBox="1"/>
          <p:nvPr/>
        </p:nvSpPr>
        <p:spPr>
          <a:xfrm>
            <a:off x="713232" y="1060704"/>
            <a:ext cx="10789920" cy="438912"/>
          </a:xfrm>
          <a:prstGeom prst="rect">
            <a:avLst/>
          </a:prstGeom>
          <a:noFill/>
        </p:spPr>
        <p:txBody>
          <a:bodyPr wrap="square">
            <a:spAutoFit/>
          </a:bodyPr>
          <a:lstStyle/>
          <a:p>
            <a:pPr>
              <a:defRPr sz="1600" b="0">
                <a:solidFill>
                  <a:srgbClr val="B1C5DA"/>
                </a:solidFill>
                <a:latin typeface="Aptos"/>
              </a:defRPr>
            </a:pPr>
            <a:r>
              <a:t>Experience helps refine the relationship between motor commands and movement</a:t>
            </a:r>
          </a:p>
        </p:txBody>
      </p:sp>
      <p:cxnSp>
        <p:nvCxnSpPr>
          <p:cNvPr id="6" name="Connector 5"/>
          <p:cNvCxnSpPr/>
          <p:nvPr/>
        </p:nvCxnSpPr>
        <p:spPr>
          <a:xfrm>
            <a:off x="685800" y="6373368"/>
            <a:ext cx="10789920" cy="0"/>
          </a:xfrm>
          <a:prstGeom prst="line">
            <a:avLst/>
          </a:prstGeom>
          <a:ln w="12700">
            <a:solidFill>
              <a:srgbClr val="415B77"/>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31520" y="6455664"/>
            <a:ext cx="9144000" cy="210312"/>
          </a:xfrm>
          <a:prstGeom prst="rect">
            <a:avLst/>
          </a:prstGeom>
          <a:noFill/>
        </p:spPr>
        <p:txBody>
          <a:bodyPr wrap="square">
            <a:spAutoFit/>
          </a:bodyPr>
          <a:lstStyle/>
          <a:p>
            <a:pPr>
              <a:defRPr sz="1000" b="0">
                <a:solidFill>
                  <a:srgbClr val="B1C5DA"/>
                </a:solidFill>
                <a:latin typeface="Aptos"/>
              </a:defRPr>
            </a:pPr>
            <a:r>
              <a:t>VISUALIZING THE DYNAMICS OF ARTIFICIAL INTELLIGENCE</a:t>
            </a:r>
          </a:p>
        </p:txBody>
      </p:sp>
      <p:sp>
        <p:nvSpPr>
          <p:cNvPr id="8" name="TextBox 7"/>
          <p:cNvSpPr txBox="1"/>
          <p:nvPr/>
        </p:nvSpPr>
        <p:spPr>
          <a:xfrm>
            <a:off x="11091672" y="6446520"/>
            <a:ext cx="365760" cy="237744"/>
          </a:xfrm>
          <a:prstGeom prst="rect">
            <a:avLst/>
          </a:prstGeom>
          <a:noFill/>
        </p:spPr>
        <p:txBody>
          <a:bodyPr wrap="square">
            <a:spAutoFit/>
          </a:bodyPr>
          <a:lstStyle/>
          <a:p>
            <a:pPr algn="r">
              <a:defRPr sz="1100" b="1">
                <a:solidFill>
                  <a:srgbClr val="F7BF50"/>
                </a:solidFill>
                <a:latin typeface="Aptos"/>
              </a:defRPr>
            </a:pPr>
            <a:r>
              <a:t>2</a:t>
            </a:r>
          </a:p>
        </p:txBody>
      </p:sp>
      <p:sp>
        <p:nvSpPr>
          <p:cNvPr id="9" name="Rounded Rectangle 8"/>
          <p:cNvSpPr/>
          <p:nvPr/>
        </p:nvSpPr>
        <p:spPr>
          <a:xfrm>
            <a:off x="658368" y="2057400"/>
            <a:ext cx="2615184" cy="2606040"/>
          </a:xfrm>
          <a:prstGeom prst="roundRect">
            <a:avLst/>
          </a:prstGeom>
          <a:solidFill>
            <a:srgbClr val="1D3A59"/>
          </a:solidFill>
          <a:ln>
            <a:solidFill>
              <a:srgbClr val="2A91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609344" y="2276856"/>
            <a:ext cx="676656" cy="676656"/>
          </a:xfrm>
          <a:prstGeom prst="ellipse">
            <a:avLst/>
          </a:prstGeom>
          <a:solidFill>
            <a:srgbClr val="2A91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819656" y="2423160"/>
            <a:ext cx="310896" cy="338328"/>
          </a:xfrm>
          <a:prstGeom prst="rect">
            <a:avLst/>
          </a:prstGeom>
          <a:noFill/>
        </p:spPr>
        <p:txBody>
          <a:bodyPr wrap="square">
            <a:spAutoFit/>
          </a:bodyPr>
          <a:lstStyle/>
          <a:p>
            <a:pPr algn="ctr">
              <a:defRPr sz="2100" b="1">
                <a:solidFill>
                  <a:srgbClr val="0D1D33"/>
                </a:solidFill>
                <a:latin typeface="Aptos"/>
              </a:defRPr>
            </a:pPr>
            <a:r>
              <a:t>1</a:t>
            </a:r>
          </a:p>
        </p:txBody>
      </p:sp>
      <p:sp>
        <p:nvSpPr>
          <p:cNvPr id="12" name="TextBox 11"/>
          <p:cNvSpPr txBox="1"/>
          <p:nvPr/>
        </p:nvSpPr>
        <p:spPr>
          <a:xfrm>
            <a:off x="822959" y="3218688"/>
            <a:ext cx="2286000" cy="429768"/>
          </a:xfrm>
          <a:prstGeom prst="rect">
            <a:avLst/>
          </a:prstGeom>
          <a:noFill/>
        </p:spPr>
        <p:txBody>
          <a:bodyPr wrap="square">
            <a:spAutoFit/>
          </a:bodyPr>
          <a:lstStyle/>
          <a:p>
            <a:pPr algn="ctr">
              <a:defRPr sz="2000" b="1">
                <a:solidFill>
                  <a:srgbClr val="F8FBFF"/>
                </a:solidFill>
                <a:latin typeface="Aptos"/>
              </a:defRPr>
            </a:pPr>
            <a:r>
              <a:t>Motor command</a:t>
            </a:r>
          </a:p>
        </p:txBody>
      </p:sp>
      <p:sp>
        <p:nvSpPr>
          <p:cNvPr id="13" name="TextBox 12"/>
          <p:cNvSpPr txBox="1"/>
          <p:nvPr/>
        </p:nvSpPr>
        <p:spPr>
          <a:xfrm>
            <a:off x="859536" y="3730752"/>
            <a:ext cx="2212848" cy="731520"/>
          </a:xfrm>
          <a:prstGeom prst="rect">
            <a:avLst/>
          </a:prstGeom>
          <a:noFill/>
        </p:spPr>
        <p:txBody>
          <a:bodyPr wrap="square">
            <a:spAutoFit/>
          </a:bodyPr>
          <a:lstStyle/>
          <a:p>
            <a:pPr algn="ctr">
              <a:defRPr sz="1500" b="0">
                <a:solidFill>
                  <a:srgbClr val="B1C5DA"/>
                </a:solidFill>
                <a:latin typeface="Aptos"/>
              </a:defRPr>
            </a:pPr>
            <a:r>
              <a:t>Brain sends a movement signal</a:t>
            </a:r>
          </a:p>
        </p:txBody>
      </p:sp>
      <p:sp>
        <p:nvSpPr>
          <p:cNvPr id="14" name="TextBox 13"/>
          <p:cNvSpPr txBox="1"/>
          <p:nvPr/>
        </p:nvSpPr>
        <p:spPr>
          <a:xfrm>
            <a:off x="3291839" y="3136392"/>
            <a:ext cx="274320" cy="457200"/>
          </a:xfrm>
          <a:prstGeom prst="rect">
            <a:avLst/>
          </a:prstGeom>
          <a:noFill/>
        </p:spPr>
        <p:txBody>
          <a:bodyPr wrap="square">
            <a:spAutoFit/>
          </a:bodyPr>
          <a:lstStyle/>
          <a:p>
            <a:pPr>
              <a:defRPr sz="2500" b="1">
                <a:solidFill>
                  <a:srgbClr val="F7BF50"/>
                </a:solidFill>
                <a:latin typeface="Aptos"/>
              </a:defRPr>
            </a:pPr>
            <a:r>
              <a:t>➜</a:t>
            </a:r>
          </a:p>
        </p:txBody>
      </p:sp>
      <p:sp>
        <p:nvSpPr>
          <p:cNvPr id="15" name="Rounded Rectangle 14"/>
          <p:cNvSpPr/>
          <p:nvPr/>
        </p:nvSpPr>
        <p:spPr>
          <a:xfrm>
            <a:off x="3538728" y="2057400"/>
            <a:ext cx="2615184" cy="2606040"/>
          </a:xfrm>
          <a:prstGeom prst="roundRect">
            <a:avLst/>
          </a:prstGeom>
          <a:solidFill>
            <a:srgbClr val="1D3A59"/>
          </a:solidFill>
          <a:ln>
            <a:solidFill>
              <a:srgbClr val="52D2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4489704" y="2276856"/>
            <a:ext cx="676656" cy="676656"/>
          </a:xfrm>
          <a:prstGeom prst="ellipse">
            <a:avLst/>
          </a:prstGeom>
          <a:solidFill>
            <a:srgbClr val="52D2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700016" y="2423160"/>
            <a:ext cx="310896" cy="338328"/>
          </a:xfrm>
          <a:prstGeom prst="rect">
            <a:avLst/>
          </a:prstGeom>
          <a:noFill/>
        </p:spPr>
        <p:txBody>
          <a:bodyPr wrap="square">
            <a:spAutoFit/>
          </a:bodyPr>
          <a:lstStyle/>
          <a:p>
            <a:pPr algn="ctr">
              <a:defRPr sz="2100" b="1">
                <a:solidFill>
                  <a:srgbClr val="0D1D33"/>
                </a:solidFill>
                <a:latin typeface="Aptos"/>
              </a:defRPr>
            </a:pPr>
            <a:r>
              <a:t>2</a:t>
            </a:r>
          </a:p>
        </p:txBody>
      </p:sp>
      <p:sp>
        <p:nvSpPr>
          <p:cNvPr id="18" name="TextBox 17"/>
          <p:cNvSpPr txBox="1"/>
          <p:nvPr/>
        </p:nvSpPr>
        <p:spPr>
          <a:xfrm>
            <a:off x="3703320" y="3218688"/>
            <a:ext cx="2286000" cy="429768"/>
          </a:xfrm>
          <a:prstGeom prst="rect">
            <a:avLst/>
          </a:prstGeom>
          <a:noFill/>
        </p:spPr>
        <p:txBody>
          <a:bodyPr wrap="square">
            <a:spAutoFit/>
          </a:bodyPr>
          <a:lstStyle/>
          <a:p>
            <a:pPr algn="ctr">
              <a:defRPr sz="2000" b="1">
                <a:solidFill>
                  <a:srgbClr val="F8FBFF"/>
                </a:solidFill>
                <a:latin typeface="Aptos"/>
              </a:defRPr>
            </a:pPr>
            <a:r>
              <a:t>Movement</a:t>
            </a:r>
          </a:p>
        </p:txBody>
      </p:sp>
      <p:sp>
        <p:nvSpPr>
          <p:cNvPr id="19" name="TextBox 18"/>
          <p:cNvSpPr txBox="1"/>
          <p:nvPr/>
        </p:nvSpPr>
        <p:spPr>
          <a:xfrm>
            <a:off x="3739896" y="3730752"/>
            <a:ext cx="2212848" cy="731520"/>
          </a:xfrm>
          <a:prstGeom prst="rect">
            <a:avLst/>
          </a:prstGeom>
          <a:noFill/>
        </p:spPr>
        <p:txBody>
          <a:bodyPr wrap="square">
            <a:spAutoFit/>
          </a:bodyPr>
          <a:lstStyle/>
          <a:p>
            <a:pPr algn="ctr">
              <a:defRPr sz="1500" b="0">
                <a:solidFill>
                  <a:srgbClr val="B1C5DA"/>
                </a:solidFill>
                <a:latin typeface="Aptos"/>
              </a:defRPr>
            </a:pPr>
            <a:r>
              <a:t>Hand moves toward a target</a:t>
            </a:r>
          </a:p>
        </p:txBody>
      </p:sp>
      <p:sp>
        <p:nvSpPr>
          <p:cNvPr id="20" name="TextBox 19"/>
          <p:cNvSpPr txBox="1"/>
          <p:nvPr/>
        </p:nvSpPr>
        <p:spPr>
          <a:xfrm>
            <a:off x="6172200" y="3136392"/>
            <a:ext cx="274320" cy="457200"/>
          </a:xfrm>
          <a:prstGeom prst="rect">
            <a:avLst/>
          </a:prstGeom>
          <a:noFill/>
        </p:spPr>
        <p:txBody>
          <a:bodyPr wrap="square">
            <a:spAutoFit/>
          </a:bodyPr>
          <a:lstStyle/>
          <a:p>
            <a:pPr>
              <a:defRPr sz="2500" b="1">
                <a:solidFill>
                  <a:srgbClr val="F7BF50"/>
                </a:solidFill>
                <a:latin typeface="Aptos"/>
              </a:defRPr>
            </a:pPr>
            <a:r>
              <a:t>➜</a:t>
            </a:r>
          </a:p>
        </p:txBody>
      </p:sp>
      <p:sp>
        <p:nvSpPr>
          <p:cNvPr id="21" name="Rounded Rectangle 20"/>
          <p:cNvSpPr/>
          <p:nvPr/>
        </p:nvSpPr>
        <p:spPr>
          <a:xfrm>
            <a:off x="6419088" y="2057400"/>
            <a:ext cx="2615184" cy="2606040"/>
          </a:xfrm>
          <a:prstGeom prst="roundRect">
            <a:avLst/>
          </a:prstGeom>
          <a:solidFill>
            <a:srgbClr val="1D3A59"/>
          </a:solidFill>
          <a:ln>
            <a:solidFill>
              <a:srgbClr val="F7BF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7370063" y="2276856"/>
            <a:ext cx="676656" cy="676656"/>
          </a:xfrm>
          <a:prstGeom prst="ellipse">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580375" y="2423160"/>
            <a:ext cx="310896" cy="338328"/>
          </a:xfrm>
          <a:prstGeom prst="rect">
            <a:avLst/>
          </a:prstGeom>
          <a:noFill/>
        </p:spPr>
        <p:txBody>
          <a:bodyPr wrap="square">
            <a:spAutoFit/>
          </a:bodyPr>
          <a:lstStyle/>
          <a:p>
            <a:pPr algn="ctr">
              <a:defRPr sz="2100" b="1">
                <a:solidFill>
                  <a:srgbClr val="0D1D33"/>
                </a:solidFill>
                <a:latin typeface="Aptos"/>
              </a:defRPr>
            </a:pPr>
            <a:r>
              <a:t>3</a:t>
            </a:r>
          </a:p>
        </p:txBody>
      </p:sp>
      <p:sp>
        <p:nvSpPr>
          <p:cNvPr id="24" name="TextBox 23"/>
          <p:cNvSpPr txBox="1"/>
          <p:nvPr/>
        </p:nvSpPr>
        <p:spPr>
          <a:xfrm>
            <a:off x="6583679" y="3218688"/>
            <a:ext cx="2286000" cy="429768"/>
          </a:xfrm>
          <a:prstGeom prst="rect">
            <a:avLst/>
          </a:prstGeom>
          <a:noFill/>
        </p:spPr>
        <p:txBody>
          <a:bodyPr wrap="square">
            <a:spAutoFit/>
          </a:bodyPr>
          <a:lstStyle/>
          <a:p>
            <a:pPr algn="ctr">
              <a:defRPr sz="2000" b="1">
                <a:solidFill>
                  <a:srgbClr val="F8FBFF"/>
                </a:solidFill>
                <a:latin typeface="Aptos"/>
              </a:defRPr>
            </a:pPr>
            <a:r>
              <a:t>Sensory feedback</a:t>
            </a:r>
          </a:p>
        </p:txBody>
      </p:sp>
      <p:sp>
        <p:nvSpPr>
          <p:cNvPr id="25" name="TextBox 24"/>
          <p:cNvSpPr txBox="1"/>
          <p:nvPr/>
        </p:nvSpPr>
        <p:spPr>
          <a:xfrm>
            <a:off x="6620255" y="3730752"/>
            <a:ext cx="2212848" cy="731520"/>
          </a:xfrm>
          <a:prstGeom prst="rect">
            <a:avLst/>
          </a:prstGeom>
          <a:noFill/>
        </p:spPr>
        <p:txBody>
          <a:bodyPr wrap="square">
            <a:spAutoFit/>
          </a:bodyPr>
          <a:lstStyle/>
          <a:p>
            <a:pPr algn="ctr">
              <a:defRPr sz="1500" b="0">
                <a:solidFill>
                  <a:srgbClr val="B1C5DA"/>
                </a:solidFill>
                <a:latin typeface="Aptos"/>
              </a:defRPr>
            </a:pPr>
            <a:r>
              <a:t>Vision and touch report the result</a:t>
            </a:r>
          </a:p>
        </p:txBody>
      </p:sp>
      <p:sp>
        <p:nvSpPr>
          <p:cNvPr id="26" name="TextBox 25"/>
          <p:cNvSpPr txBox="1"/>
          <p:nvPr/>
        </p:nvSpPr>
        <p:spPr>
          <a:xfrm>
            <a:off x="9052559" y="3136392"/>
            <a:ext cx="274320" cy="457200"/>
          </a:xfrm>
          <a:prstGeom prst="rect">
            <a:avLst/>
          </a:prstGeom>
          <a:noFill/>
        </p:spPr>
        <p:txBody>
          <a:bodyPr wrap="square">
            <a:spAutoFit/>
          </a:bodyPr>
          <a:lstStyle/>
          <a:p>
            <a:pPr>
              <a:defRPr sz="2500" b="1">
                <a:solidFill>
                  <a:srgbClr val="F7BF50"/>
                </a:solidFill>
                <a:latin typeface="Aptos"/>
              </a:defRPr>
            </a:pPr>
            <a:r>
              <a:t>➜</a:t>
            </a:r>
          </a:p>
        </p:txBody>
      </p:sp>
      <p:sp>
        <p:nvSpPr>
          <p:cNvPr id="27" name="Rounded Rectangle 26"/>
          <p:cNvSpPr/>
          <p:nvPr/>
        </p:nvSpPr>
        <p:spPr>
          <a:xfrm>
            <a:off x="9299448" y="2057400"/>
            <a:ext cx="2615184" cy="2606040"/>
          </a:xfrm>
          <a:prstGeom prst="roundRect">
            <a:avLst/>
          </a:prstGeom>
          <a:solidFill>
            <a:srgbClr val="1D3A59"/>
          </a:solidFill>
          <a:ln>
            <a:solidFill>
              <a:srgbClr val="4FC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10250424" y="2276856"/>
            <a:ext cx="676656" cy="676656"/>
          </a:xfrm>
          <a:prstGeom prst="ellipse">
            <a:avLst/>
          </a:prstGeom>
          <a:solidFill>
            <a:srgbClr val="4FC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0460736" y="2423160"/>
            <a:ext cx="310896" cy="338328"/>
          </a:xfrm>
          <a:prstGeom prst="rect">
            <a:avLst/>
          </a:prstGeom>
          <a:noFill/>
        </p:spPr>
        <p:txBody>
          <a:bodyPr wrap="square">
            <a:spAutoFit/>
          </a:bodyPr>
          <a:lstStyle/>
          <a:p>
            <a:pPr algn="ctr">
              <a:defRPr sz="2100" b="1">
                <a:solidFill>
                  <a:srgbClr val="0D1D33"/>
                </a:solidFill>
                <a:latin typeface="Aptos"/>
              </a:defRPr>
            </a:pPr>
            <a:r>
              <a:t>4</a:t>
            </a:r>
          </a:p>
        </p:txBody>
      </p:sp>
      <p:sp>
        <p:nvSpPr>
          <p:cNvPr id="30" name="TextBox 29"/>
          <p:cNvSpPr txBox="1"/>
          <p:nvPr/>
        </p:nvSpPr>
        <p:spPr>
          <a:xfrm>
            <a:off x="9464040" y="3218688"/>
            <a:ext cx="2286000" cy="429768"/>
          </a:xfrm>
          <a:prstGeom prst="rect">
            <a:avLst/>
          </a:prstGeom>
          <a:noFill/>
        </p:spPr>
        <p:txBody>
          <a:bodyPr wrap="square">
            <a:spAutoFit/>
          </a:bodyPr>
          <a:lstStyle/>
          <a:p>
            <a:pPr algn="ctr">
              <a:defRPr sz="2000" b="1">
                <a:solidFill>
                  <a:srgbClr val="F8FBFF"/>
                </a:solidFill>
                <a:latin typeface="Aptos"/>
              </a:defRPr>
            </a:pPr>
            <a:r>
              <a:t>Adaptation</a:t>
            </a:r>
          </a:p>
        </p:txBody>
      </p:sp>
      <p:sp>
        <p:nvSpPr>
          <p:cNvPr id="31" name="TextBox 30"/>
          <p:cNvSpPr txBox="1"/>
          <p:nvPr/>
        </p:nvSpPr>
        <p:spPr>
          <a:xfrm>
            <a:off x="9500616" y="3730752"/>
            <a:ext cx="2212848" cy="731520"/>
          </a:xfrm>
          <a:prstGeom prst="rect">
            <a:avLst/>
          </a:prstGeom>
          <a:noFill/>
        </p:spPr>
        <p:txBody>
          <a:bodyPr wrap="square">
            <a:spAutoFit/>
          </a:bodyPr>
          <a:lstStyle/>
          <a:p>
            <a:pPr algn="ctr">
              <a:defRPr sz="1500" b="0">
                <a:solidFill>
                  <a:srgbClr val="B1C5DA"/>
                </a:solidFill>
                <a:latin typeface="Aptos"/>
              </a:defRPr>
            </a:pPr>
            <a:r>
              <a:t>Neural circuits gradually refine control</a:t>
            </a:r>
          </a:p>
        </p:txBody>
      </p:sp>
      <p:sp>
        <p:nvSpPr>
          <p:cNvPr id="32" name="Rounded Rectangle 31"/>
          <p:cNvSpPr/>
          <p:nvPr/>
        </p:nvSpPr>
        <p:spPr>
          <a:xfrm>
            <a:off x="1828800" y="5175504"/>
            <a:ext cx="8595360" cy="621792"/>
          </a:xfrm>
          <a:prstGeom prst="roundRect">
            <a:avLst/>
          </a:prstGeom>
          <a:solidFill>
            <a:srgbClr val="1951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993392" y="5312664"/>
            <a:ext cx="8275320" cy="329184"/>
          </a:xfrm>
          <a:prstGeom prst="rect">
            <a:avLst/>
          </a:prstGeom>
          <a:noFill/>
        </p:spPr>
        <p:txBody>
          <a:bodyPr wrap="square">
            <a:spAutoFit/>
          </a:bodyPr>
          <a:lstStyle/>
          <a:p>
            <a:pPr algn="ctr">
              <a:defRPr sz="2200" b="1">
                <a:solidFill>
                  <a:srgbClr val="F8FBFF"/>
                </a:solidFill>
                <a:latin typeface="Aptos"/>
              </a:defRPr>
            </a:pPr>
            <a:r>
              <a:t>Repeat the cycle → increasingly coordinated movement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D1D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438912" y="484632"/>
            <a:ext cx="91440" cy="576072"/>
          </a:xfrm>
          <a:prstGeom prst="rect">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04088" y="448056"/>
            <a:ext cx="10881360" cy="530352"/>
          </a:xfrm>
          <a:prstGeom prst="rect">
            <a:avLst/>
          </a:prstGeom>
          <a:noFill/>
        </p:spPr>
        <p:txBody>
          <a:bodyPr wrap="square">
            <a:spAutoFit/>
          </a:bodyPr>
          <a:lstStyle/>
          <a:p>
            <a:pPr>
              <a:defRPr sz="3000" b="1">
                <a:solidFill>
                  <a:srgbClr val="F8FBFF"/>
                </a:solidFill>
                <a:latin typeface="Aptos"/>
              </a:defRPr>
            </a:pPr>
            <a:r>
              <a:t>A Neural Network Learns Through Repeated Updates</a:t>
            </a:r>
          </a:p>
        </p:txBody>
      </p:sp>
      <p:sp>
        <p:nvSpPr>
          <p:cNvPr id="5" name="TextBox 4"/>
          <p:cNvSpPr txBox="1"/>
          <p:nvPr/>
        </p:nvSpPr>
        <p:spPr>
          <a:xfrm>
            <a:off x="713232" y="1060704"/>
            <a:ext cx="10789920" cy="438912"/>
          </a:xfrm>
          <a:prstGeom prst="rect">
            <a:avLst/>
          </a:prstGeom>
          <a:noFill/>
        </p:spPr>
        <p:txBody>
          <a:bodyPr wrap="square">
            <a:spAutoFit/>
          </a:bodyPr>
          <a:lstStyle/>
          <a:p>
            <a:pPr>
              <a:defRPr sz="1600" b="0">
                <a:solidFill>
                  <a:srgbClr val="B1C5DA"/>
                </a:solidFill>
                <a:latin typeface="Aptos"/>
              </a:defRPr>
            </a:pPr>
            <a:r>
              <a:t>The computer measures prediction error and adjusts its weights</a:t>
            </a:r>
          </a:p>
        </p:txBody>
      </p:sp>
      <p:cxnSp>
        <p:nvCxnSpPr>
          <p:cNvPr id="6" name="Connector 5"/>
          <p:cNvCxnSpPr/>
          <p:nvPr/>
        </p:nvCxnSpPr>
        <p:spPr>
          <a:xfrm>
            <a:off x="685800" y="6373368"/>
            <a:ext cx="10789920" cy="0"/>
          </a:xfrm>
          <a:prstGeom prst="line">
            <a:avLst/>
          </a:prstGeom>
          <a:ln w="12700">
            <a:solidFill>
              <a:srgbClr val="415B77"/>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31520" y="6455664"/>
            <a:ext cx="9144000" cy="210312"/>
          </a:xfrm>
          <a:prstGeom prst="rect">
            <a:avLst/>
          </a:prstGeom>
          <a:noFill/>
        </p:spPr>
        <p:txBody>
          <a:bodyPr wrap="square">
            <a:spAutoFit/>
          </a:bodyPr>
          <a:lstStyle/>
          <a:p>
            <a:pPr>
              <a:defRPr sz="1000" b="0">
                <a:solidFill>
                  <a:srgbClr val="B1C5DA"/>
                </a:solidFill>
                <a:latin typeface="Aptos"/>
              </a:defRPr>
            </a:pPr>
            <a:r>
              <a:t>VISUALIZING THE DYNAMICS OF ARTIFICIAL INTELLIGENCE</a:t>
            </a:r>
          </a:p>
        </p:txBody>
      </p:sp>
      <p:sp>
        <p:nvSpPr>
          <p:cNvPr id="8" name="TextBox 7"/>
          <p:cNvSpPr txBox="1"/>
          <p:nvPr/>
        </p:nvSpPr>
        <p:spPr>
          <a:xfrm>
            <a:off x="11091672" y="6446520"/>
            <a:ext cx="365760" cy="237744"/>
          </a:xfrm>
          <a:prstGeom prst="rect">
            <a:avLst/>
          </a:prstGeom>
          <a:noFill/>
        </p:spPr>
        <p:txBody>
          <a:bodyPr wrap="square">
            <a:spAutoFit/>
          </a:bodyPr>
          <a:lstStyle/>
          <a:p>
            <a:pPr algn="r">
              <a:defRPr sz="1100" b="1">
                <a:solidFill>
                  <a:srgbClr val="F7BF50"/>
                </a:solidFill>
                <a:latin typeface="Aptos"/>
              </a:defRPr>
            </a:pPr>
            <a:r>
              <a:t>3</a:t>
            </a:r>
          </a:p>
        </p:txBody>
      </p:sp>
      <p:sp>
        <p:nvSpPr>
          <p:cNvPr id="9" name="Rounded Rectangle 8"/>
          <p:cNvSpPr/>
          <p:nvPr/>
        </p:nvSpPr>
        <p:spPr>
          <a:xfrm>
            <a:off x="621792" y="2057400"/>
            <a:ext cx="2651760" cy="1527048"/>
          </a:xfrm>
          <a:prstGeom prst="roundRect">
            <a:avLst/>
          </a:prstGeom>
          <a:solidFill>
            <a:srgbClr val="1E3D5E"/>
          </a:solidFill>
          <a:ln>
            <a:solidFill>
              <a:srgbClr val="2A91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58952" y="2340864"/>
            <a:ext cx="2377440" cy="429768"/>
          </a:xfrm>
          <a:prstGeom prst="rect">
            <a:avLst/>
          </a:prstGeom>
          <a:noFill/>
        </p:spPr>
        <p:txBody>
          <a:bodyPr wrap="square">
            <a:spAutoFit/>
          </a:bodyPr>
          <a:lstStyle/>
          <a:p>
            <a:pPr algn="ctr">
              <a:defRPr sz="2400" b="1">
                <a:solidFill>
                  <a:srgbClr val="2A91D8"/>
                </a:solidFill>
                <a:latin typeface="Aptos"/>
              </a:defRPr>
            </a:pPr>
            <a:r>
              <a:t>Input</a:t>
            </a:r>
          </a:p>
        </p:txBody>
      </p:sp>
      <p:sp>
        <p:nvSpPr>
          <p:cNvPr id="11" name="TextBox 10"/>
          <p:cNvSpPr txBox="1"/>
          <p:nvPr/>
        </p:nvSpPr>
        <p:spPr>
          <a:xfrm>
            <a:off x="740664" y="2907792"/>
            <a:ext cx="2414016" cy="347472"/>
          </a:xfrm>
          <a:prstGeom prst="rect">
            <a:avLst/>
          </a:prstGeom>
          <a:noFill/>
        </p:spPr>
        <p:txBody>
          <a:bodyPr wrap="square">
            <a:spAutoFit/>
          </a:bodyPr>
          <a:lstStyle/>
          <a:p>
            <a:pPr algn="ctr">
              <a:defRPr sz="1700" b="0">
                <a:solidFill>
                  <a:srgbClr val="F8FBFF"/>
                </a:solidFill>
                <a:latin typeface="Aptos"/>
              </a:defRPr>
            </a:pPr>
            <a:r>
              <a:t>Training example</a:t>
            </a:r>
          </a:p>
        </p:txBody>
      </p:sp>
      <p:sp>
        <p:nvSpPr>
          <p:cNvPr id="12" name="TextBox 11"/>
          <p:cNvSpPr txBox="1"/>
          <p:nvPr/>
        </p:nvSpPr>
        <p:spPr>
          <a:xfrm>
            <a:off x="3291840" y="2532888"/>
            <a:ext cx="274320" cy="457200"/>
          </a:xfrm>
          <a:prstGeom prst="rect">
            <a:avLst/>
          </a:prstGeom>
          <a:noFill/>
        </p:spPr>
        <p:txBody>
          <a:bodyPr wrap="square">
            <a:spAutoFit/>
          </a:bodyPr>
          <a:lstStyle/>
          <a:p>
            <a:pPr>
              <a:defRPr sz="2300" b="1">
                <a:solidFill>
                  <a:srgbClr val="F7BF50"/>
                </a:solidFill>
                <a:latin typeface="Aptos"/>
              </a:defRPr>
            </a:pPr>
            <a:r>
              <a:t>➜</a:t>
            </a:r>
          </a:p>
        </p:txBody>
      </p:sp>
      <p:sp>
        <p:nvSpPr>
          <p:cNvPr id="13" name="Rounded Rectangle 12"/>
          <p:cNvSpPr/>
          <p:nvPr/>
        </p:nvSpPr>
        <p:spPr>
          <a:xfrm>
            <a:off x="3529584" y="2057400"/>
            <a:ext cx="2651760" cy="1527048"/>
          </a:xfrm>
          <a:prstGeom prst="roundRect">
            <a:avLst/>
          </a:prstGeom>
          <a:solidFill>
            <a:srgbClr val="1E3D5E"/>
          </a:solidFill>
          <a:ln>
            <a:solidFill>
              <a:srgbClr val="52D2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666744" y="2340864"/>
            <a:ext cx="2377440" cy="429768"/>
          </a:xfrm>
          <a:prstGeom prst="rect">
            <a:avLst/>
          </a:prstGeom>
          <a:noFill/>
        </p:spPr>
        <p:txBody>
          <a:bodyPr wrap="square">
            <a:spAutoFit/>
          </a:bodyPr>
          <a:lstStyle/>
          <a:p>
            <a:pPr algn="ctr">
              <a:defRPr sz="2400" b="1">
                <a:solidFill>
                  <a:srgbClr val="52D2E0"/>
                </a:solidFill>
                <a:latin typeface="Aptos"/>
              </a:defRPr>
            </a:pPr>
            <a:r>
              <a:t>Prediction</a:t>
            </a:r>
          </a:p>
        </p:txBody>
      </p:sp>
      <p:sp>
        <p:nvSpPr>
          <p:cNvPr id="15" name="TextBox 14"/>
          <p:cNvSpPr txBox="1"/>
          <p:nvPr/>
        </p:nvSpPr>
        <p:spPr>
          <a:xfrm>
            <a:off x="3648456" y="2907792"/>
            <a:ext cx="2414016" cy="347472"/>
          </a:xfrm>
          <a:prstGeom prst="rect">
            <a:avLst/>
          </a:prstGeom>
          <a:noFill/>
        </p:spPr>
        <p:txBody>
          <a:bodyPr wrap="square">
            <a:spAutoFit/>
          </a:bodyPr>
          <a:lstStyle/>
          <a:p>
            <a:pPr algn="ctr">
              <a:defRPr sz="1700" b="0">
                <a:solidFill>
                  <a:srgbClr val="F8FBFF"/>
                </a:solidFill>
                <a:latin typeface="Aptos"/>
              </a:defRPr>
            </a:pPr>
            <a:r>
              <a:t>Network output</a:t>
            </a:r>
          </a:p>
        </p:txBody>
      </p:sp>
      <p:sp>
        <p:nvSpPr>
          <p:cNvPr id="16" name="TextBox 15"/>
          <p:cNvSpPr txBox="1"/>
          <p:nvPr/>
        </p:nvSpPr>
        <p:spPr>
          <a:xfrm>
            <a:off x="6199632" y="2532888"/>
            <a:ext cx="274320" cy="457200"/>
          </a:xfrm>
          <a:prstGeom prst="rect">
            <a:avLst/>
          </a:prstGeom>
          <a:noFill/>
        </p:spPr>
        <p:txBody>
          <a:bodyPr wrap="square">
            <a:spAutoFit/>
          </a:bodyPr>
          <a:lstStyle/>
          <a:p>
            <a:pPr>
              <a:defRPr sz="2300" b="1">
                <a:solidFill>
                  <a:srgbClr val="F7BF50"/>
                </a:solidFill>
                <a:latin typeface="Aptos"/>
              </a:defRPr>
            </a:pPr>
            <a:r>
              <a:t>➜</a:t>
            </a:r>
          </a:p>
        </p:txBody>
      </p:sp>
      <p:sp>
        <p:nvSpPr>
          <p:cNvPr id="17" name="Rounded Rectangle 16"/>
          <p:cNvSpPr/>
          <p:nvPr/>
        </p:nvSpPr>
        <p:spPr>
          <a:xfrm>
            <a:off x="6437376" y="2057400"/>
            <a:ext cx="2651760" cy="1527048"/>
          </a:xfrm>
          <a:prstGeom prst="roundRect">
            <a:avLst/>
          </a:prstGeom>
          <a:solidFill>
            <a:srgbClr val="1E3D5E"/>
          </a:solidFill>
          <a:ln>
            <a:solidFill>
              <a:srgbClr val="F7BF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574536" y="2340864"/>
            <a:ext cx="2377440" cy="429768"/>
          </a:xfrm>
          <a:prstGeom prst="rect">
            <a:avLst/>
          </a:prstGeom>
          <a:noFill/>
        </p:spPr>
        <p:txBody>
          <a:bodyPr wrap="square">
            <a:spAutoFit/>
          </a:bodyPr>
          <a:lstStyle/>
          <a:p>
            <a:pPr algn="ctr">
              <a:defRPr sz="2400" b="1">
                <a:solidFill>
                  <a:srgbClr val="F7BF50"/>
                </a:solidFill>
                <a:latin typeface="Aptos"/>
              </a:defRPr>
            </a:pPr>
            <a:r>
              <a:t>Loss</a:t>
            </a:r>
          </a:p>
        </p:txBody>
      </p:sp>
      <p:sp>
        <p:nvSpPr>
          <p:cNvPr id="19" name="TextBox 18"/>
          <p:cNvSpPr txBox="1"/>
          <p:nvPr/>
        </p:nvSpPr>
        <p:spPr>
          <a:xfrm>
            <a:off x="6556248" y="2907792"/>
            <a:ext cx="2414016" cy="347472"/>
          </a:xfrm>
          <a:prstGeom prst="rect">
            <a:avLst/>
          </a:prstGeom>
          <a:noFill/>
        </p:spPr>
        <p:txBody>
          <a:bodyPr wrap="square">
            <a:spAutoFit/>
          </a:bodyPr>
          <a:lstStyle/>
          <a:p>
            <a:pPr algn="ctr">
              <a:defRPr sz="1700" b="0">
                <a:solidFill>
                  <a:srgbClr val="F8FBFF"/>
                </a:solidFill>
                <a:latin typeface="Aptos"/>
              </a:defRPr>
            </a:pPr>
            <a:r>
              <a:t>Measure the error</a:t>
            </a:r>
          </a:p>
        </p:txBody>
      </p:sp>
      <p:sp>
        <p:nvSpPr>
          <p:cNvPr id="20" name="TextBox 19"/>
          <p:cNvSpPr txBox="1"/>
          <p:nvPr/>
        </p:nvSpPr>
        <p:spPr>
          <a:xfrm>
            <a:off x="9107424" y="2532888"/>
            <a:ext cx="274320" cy="457200"/>
          </a:xfrm>
          <a:prstGeom prst="rect">
            <a:avLst/>
          </a:prstGeom>
          <a:noFill/>
        </p:spPr>
        <p:txBody>
          <a:bodyPr wrap="square">
            <a:spAutoFit/>
          </a:bodyPr>
          <a:lstStyle/>
          <a:p>
            <a:pPr>
              <a:defRPr sz="2300" b="1">
                <a:solidFill>
                  <a:srgbClr val="F7BF50"/>
                </a:solidFill>
                <a:latin typeface="Aptos"/>
              </a:defRPr>
            </a:pPr>
            <a:r>
              <a:t>➜</a:t>
            </a:r>
          </a:p>
        </p:txBody>
      </p:sp>
      <p:sp>
        <p:nvSpPr>
          <p:cNvPr id="21" name="Rounded Rectangle 20"/>
          <p:cNvSpPr/>
          <p:nvPr/>
        </p:nvSpPr>
        <p:spPr>
          <a:xfrm>
            <a:off x="9345168" y="2057400"/>
            <a:ext cx="2651760" cy="1527048"/>
          </a:xfrm>
          <a:prstGeom prst="roundRect">
            <a:avLst/>
          </a:prstGeom>
          <a:solidFill>
            <a:srgbClr val="1E3D5E"/>
          </a:solidFill>
          <a:ln>
            <a:solidFill>
              <a:srgbClr val="4FCB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482328" y="2340864"/>
            <a:ext cx="2377440" cy="429768"/>
          </a:xfrm>
          <a:prstGeom prst="rect">
            <a:avLst/>
          </a:prstGeom>
          <a:noFill/>
        </p:spPr>
        <p:txBody>
          <a:bodyPr wrap="square">
            <a:spAutoFit/>
          </a:bodyPr>
          <a:lstStyle/>
          <a:p>
            <a:pPr algn="ctr">
              <a:defRPr sz="2400" b="1">
                <a:solidFill>
                  <a:srgbClr val="4FCB96"/>
                </a:solidFill>
                <a:latin typeface="Aptos"/>
              </a:defRPr>
            </a:pPr>
            <a:r>
              <a:t>Update</a:t>
            </a:r>
          </a:p>
        </p:txBody>
      </p:sp>
      <p:sp>
        <p:nvSpPr>
          <p:cNvPr id="23" name="TextBox 22"/>
          <p:cNvSpPr txBox="1"/>
          <p:nvPr/>
        </p:nvSpPr>
        <p:spPr>
          <a:xfrm>
            <a:off x="9464040" y="2907792"/>
            <a:ext cx="2414016" cy="347472"/>
          </a:xfrm>
          <a:prstGeom prst="rect">
            <a:avLst/>
          </a:prstGeom>
          <a:noFill/>
        </p:spPr>
        <p:txBody>
          <a:bodyPr wrap="square">
            <a:spAutoFit/>
          </a:bodyPr>
          <a:lstStyle/>
          <a:p>
            <a:pPr algn="ctr">
              <a:defRPr sz="1700" b="0">
                <a:solidFill>
                  <a:srgbClr val="F8FBFF"/>
                </a:solidFill>
                <a:latin typeface="Aptos"/>
              </a:defRPr>
            </a:pPr>
            <a:r>
              <a:t>Adjust weights</a:t>
            </a:r>
          </a:p>
        </p:txBody>
      </p:sp>
      <p:sp>
        <p:nvSpPr>
          <p:cNvPr id="24" name="Rounded Rectangle 23"/>
          <p:cNvSpPr/>
          <p:nvPr/>
        </p:nvSpPr>
        <p:spPr>
          <a:xfrm>
            <a:off x="832104" y="4078224"/>
            <a:ext cx="10588752" cy="1764792"/>
          </a:xfrm>
          <a:prstGeom prst="roundRect">
            <a:avLst/>
          </a:prstGeom>
          <a:solidFill>
            <a:srgbClr val="162F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115568" y="4261104"/>
            <a:ext cx="4663440" cy="356616"/>
          </a:xfrm>
          <a:prstGeom prst="rect">
            <a:avLst/>
          </a:prstGeom>
          <a:noFill/>
        </p:spPr>
        <p:txBody>
          <a:bodyPr wrap="square">
            <a:spAutoFit/>
          </a:bodyPr>
          <a:lstStyle/>
          <a:p>
            <a:pPr>
              <a:defRPr sz="1900" b="1">
                <a:solidFill>
                  <a:srgbClr val="F8FBFF"/>
                </a:solidFill>
                <a:latin typeface="Aptos"/>
              </a:defRPr>
            </a:pPr>
            <a:r>
              <a:t>Illustrative training loss</a:t>
            </a:r>
          </a:p>
        </p:txBody>
      </p:sp>
      <p:cxnSp>
        <p:nvCxnSpPr>
          <p:cNvPr id="26" name="Connector 25"/>
          <p:cNvCxnSpPr/>
          <p:nvPr/>
        </p:nvCxnSpPr>
        <p:spPr>
          <a:xfrm>
            <a:off x="1261872" y="5596128"/>
            <a:ext cx="9436608" cy="0"/>
          </a:xfrm>
          <a:prstGeom prst="line">
            <a:avLst/>
          </a:prstGeom>
          <a:ln w="12700">
            <a:solidFill>
              <a:srgbClr val="B1C5DA"/>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1261872" y="4800600"/>
            <a:ext cx="0" cy="795528"/>
          </a:xfrm>
          <a:prstGeom prst="line">
            <a:avLst/>
          </a:prstGeom>
          <a:ln w="12700">
            <a:solidFill>
              <a:srgbClr val="B1C5DA"/>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1463040" y="4882896"/>
            <a:ext cx="1097280" cy="146304"/>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2560320" y="5029200"/>
            <a:ext cx="1188719" cy="64008"/>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3749039" y="5093208"/>
            <a:ext cx="1097281" cy="182880"/>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4846320" y="5276088"/>
            <a:ext cx="1280160" cy="64008"/>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6126480" y="5340096"/>
            <a:ext cx="1188720" cy="73152"/>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7315200" y="5413248"/>
            <a:ext cx="1188720" cy="36576"/>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8503920" y="5449824"/>
            <a:ext cx="1783080" cy="54864"/>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092440" y="4306824"/>
            <a:ext cx="2743200" cy="646331"/>
          </a:xfrm>
          <a:prstGeom prst="rect">
            <a:avLst/>
          </a:prstGeom>
          <a:noFill/>
        </p:spPr>
        <p:txBody>
          <a:bodyPr wrap="square">
            <a:spAutoFit/>
          </a:bodyPr>
          <a:lstStyle/>
          <a:p>
            <a:pPr>
              <a:defRPr sz="1600" b="0">
                <a:solidFill>
                  <a:srgbClr val="B1C5DA"/>
                </a:solidFill>
                <a:latin typeface="Aptos"/>
              </a:defRPr>
            </a:pPr>
            <a:r>
              <a:rPr dirty="0"/>
              <a:t>Repeated training steps →</a:t>
            </a:r>
            <a:endParaRPr lang="en-US" dirty="0"/>
          </a:p>
          <a:p>
            <a:pPr algn="ctr">
              <a:defRPr sz="1600" b="0">
                <a:solidFill>
                  <a:srgbClr val="B1C5DA"/>
                </a:solidFill>
                <a:latin typeface="Aptos"/>
              </a:defRPr>
            </a:pPr>
            <a:r>
              <a:rPr lang="en-US" sz="2000" b="1" dirty="0">
                <a:solidFill>
                  <a:srgbClr val="FFFF00"/>
                </a:solidFill>
              </a:rPr>
              <a:t>Error is diminished</a:t>
            </a:r>
            <a:endParaRPr sz="2000" b="1" dirty="0">
              <a:solidFill>
                <a:srgbClr val="FFFF00"/>
              </a:solidFill>
            </a:endParaRPr>
          </a:p>
        </p:txBody>
      </p:sp>
      <p:sp>
        <p:nvSpPr>
          <p:cNvPr id="36" name="TextBox 35"/>
          <p:cNvSpPr txBox="1"/>
          <p:nvPr/>
        </p:nvSpPr>
        <p:spPr>
          <a:xfrm>
            <a:off x="1152144" y="5943600"/>
            <a:ext cx="10149840" cy="338328"/>
          </a:xfrm>
          <a:prstGeom prst="rect">
            <a:avLst/>
          </a:prstGeom>
          <a:noFill/>
        </p:spPr>
        <p:txBody>
          <a:bodyPr wrap="square">
            <a:spAutoFit/>
          </a:bodyPr>
          <a:lstStyle/>
          <a:p>
            <a:pPr>
              <a:defRPr sz="1600" b="0">
                <a:solidFill>
                  <a:srgbClr val="F7BF50"/>
                </a:solidFill>
                <a:latin typeface="Aptos"/>
              </a:defRPr>
            </a:pPr>
            <a:r>
              <a:t>Unlike a baby, backpropagation computes mathematical gradients.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D1D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438912" y="484632"/>
            <a:ext cx="91440" cy="576072"/>
          </a:xfrm>
          <a:prstGeom prst="rect">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04088" y="448056"/>
            <a:ext cx="10881360" cy="553998"/>
          </a:xfrm>
          <a:prstGeom prst="rect">
            <a:avLst/>
          </a:prstGeom>
          <a:noFill/>
        </p:spPr>
        <p:txBody>
          <a:bodyPr wrap="square">
            <a:spAutoFit/>
          </a:bodyPr>
          <a:lstStyle/>
          <a:p>
            <a:pPr>
              <a:defRPr sz="3000" b="1">
                <a:solidFill>
                  <a:srgbClr val="F8FBFF"/>
                </a:solidFill>
                <a:latin typeface="Aptos"/>
              </a:defRPr>
            </a:pPr>
            <a:r>
              <a:rPr dirty="0"/>
              <a:t>From Exploratory Movement to Neural-Network Training</a:t>
            </a:r>
          </a:p>
        </p:txBody>
      </p:sp>
      <p:sp>
        <p:nvSpPr>
          <p:cNvPr id="5" name="TextBox 4"/>
          <p:cNvSpPr txBox="1"/>
          <p:nvPr/>
        </p:nvSpPr>
        <p:spPr>
          <a:xfrm>
            <a:off x="713232" y="1060704"/>
            <a:ext cx="10789920" cy="438912"/>
          </a:xfrm>
          <a:prstGeom prst="rect">
            <a:avLst/>
          </a:prstGeom>
          <a:noFill/>
        </p:spPr>
        <p:txBody>
          <a:bodyPr wrap="square">
            <a:spAutoFit/>
          </a:bodyPr>
          <a:lstStyle/>
          <a:p>
            <a:pPr>
              <a:defRPr sz="1600" b="0">
                <a:solidFill>
                  <a:srgbClr val="B1C5DA"/>
                </a:solidFill>
                <a:latin typeface="Aptos"/>
              </a:defRPr>
            </a:pPr>
            <a:r>
              <a:t>A useful analogy—without claiming biological and artificial learning are identical</a:t>
            </a:r>
          </a:p>
        </p:txBody>
      </p:sp>
      <p:cxnSp>
        <p:nvCxnSpPr>
          <p:cNvPr id="6" name="Connector 5"/>
          <p:cNvCxnSpPr/>
          <p:nvPr/>
        </p:nvCxnSpPr>
        <p:spPr>
          <a:xfrm>
            <a:off x="685800" y="6373368"/>
            <a:ext cx="10789920" cy="0"/>
          </a:xfrm>
          <a:prstGeom prst="line">
            <a:avLst/>
          </a:prstGeom>
          <a:ln w="12700">
            <a:solidFill>
              <a:srgbClr val="415B77"/>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31520" y="6455664"/>
            <a:ext cx="9144000" cy="210312"/>
          </a:xfrm>
          <a:prstGeom prst="rect">
            <a:avLst/>
          </a:prstGeom>
          <a:noFill/>
        </p:spPr>
        <p:txBody>
          <a:bodyPr wrap="square">
            <a:spAutoFit/>
          </a:bodyPr>
          <a:lstStyle/>
          <a:p>
            <a:pPr>
              <a:defRPr sz="1000" b="0">
                <a:solidFill>
                  <a:srgbClr val="B1C5DA"/>
                </a:solidFill>
                <a:latin typeface="Aptos"/>
              </a:defRPr>
            </a:pPr>
            <a:r>
              <a:t>VISUALIZING THE DYNAMICS OF ARTIFICIAL INTELLIGENCE</a:t>
            </a:r>
          </a:p>
        </p:txBody>
      </p:sp>
      <p:sp>
        <p:nvSpPr>
          <p:cNvPr id="8" name="TextBox 7"/>
          <p:cNvSpPr txBox="1"/>
          <p:nvPr/>
        </p:nvSpPr>
        <p:spPr>
          <a:xfrm>
            <a:off x="11091672" y="6446520"/>
            <a:ext cx="365760" cy="237744"/>
          </a:xfrm>
          <a:prstGeom prst="rect">
            <a:avLst/>
          </a:prstGeom>
          <a:noFill/>
        </p:spPr>
        <p:txBody>
          <a:bodyPr wrap="square">
            <a:spAutoFit/>
          </a:bodyPr>
          <a:lstStyle/>
          <a:p>
            <a:pPr algn="r">
              <a:defRPr sz="1100" b="1">
                <a:solidFill>
                  <a:srgbClr val="F7BF50"/>
                </a:solidFill>
                <a:latin typeface="Aptos"/>
              </a:defRPr>
            </a:pPr>
            <a:r>
              <a:t>4</a:t>
            </a:r>
          </a:p>
        </p:txBody>
      </p:sp>
      <p:sp>
        <p:nvSpPr>
          <p:cNvPr id="9" name="Rounded Rectangle 8"/>
          <p:cNvSpPr/>
          <p:nvPr/>
        </p:nvSpPr>
        <p:spPr>
          <a:xfrm>
            <a:off x="722376" y="1773936"/>
            <a:ext cx="5212080" cy="4251960"/>
          </a:xfrm>
          <a:prstGeom prst="roundRect">
            <a:avLst/>
          </a:prstGeom>
          <a:solidFill>
            <a:srgbClr val="1D3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263640" y="1773936"/>
            <a:ext cx="5212080" cy="4251960"/>
          </a:xfrm>
          <a:prstGeom prst="roundRect">
            <a:avLst/>
          </a:prstGeom>
          <a:solidFill>
            <a:srgbClr val="1D3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33271" y="2011680"/>
            <a:ext cx="4617720" cy="438912"/>
          </a:xfrm>
          <a:prstGeom prst="rect">
            <a:avLst/>
          </a:prstGeom>
          <a:noFill/>
        </p:spPr>
        <p:txBody>
          <a:bodyPr wrap="square">
            <a:spAutoFit/>
          </a:bodyPr>
          <a:lstStyle/>
          <a:p>
            <a:pPr algn="ctr">
              <a:defRPr sz="2300" b="1">
                <a:solidFill>
                  <a:srgbClr val="52D2E0"/>
                </a:solidFill>
                <a:latin typeface="Aptos"/>
              </a:defRPr>
            </a:pPr>
            <a:r>
              <a:t>DEVELOPING MOTOR CONTROL</a:t>
            </a:r>
          </a:p>
        </p:txBody>
      </p:sp>
      <p:sp>
        <p:nvSpPr>
          <p:cNvPr id="12" name="TextBox 11"/>
          <p:cNvSpPr txBox="1"/>
          <p:nvPr/>
        </p:nvSpPr>
        <p:spPr>
          <a:xfrm>
            <a:off x="6583680" y="2011680"/>
            <a:ext cx="4617720" cy="438912"/>
          </a:xfrm>
          <a:prstGeom prst="rect">
            <a:avLst/>
          </a:prstGeom>
          <a:noFill/>
        </p:spPr>
        <p:txBody>
          <a:bodyPr wrap="square">
            <a:spAutoFit/>
          </a:bodyPr>
          <a:lstStyle/>
          <a:p>
            <a:pPr algn="ctr">
              <a:defRPr sz="2300" b="1">
                <a:solidFill>
                  <a:srgbClr val="F7BF50"/>
                </a:solidFill>
                <a:latin typeface="Aptos"/>
              </a:defRPr>
            </a:pPr>
            <a:r>
              <a:t>ARTIFICIAL NEURAL NETWORK</a:t>
            </a:r>
          </a:p>
        </p:txBody>
      </p:sp>
      <p:sp>
        <p:nvSpPr>
          <p:cNvPr id="13" name="Rounded Rectangle 12"/>
          <p:cNvSpPr/>
          <p:nvPr/>
        </p:nvSpPr>
        <p:spPr>
          <a:xfrm>
            <a:off x="1243584" y="267004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784848" y="267004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26464" y="2761488"/>
            <a:ext cx="3794760" cy="338328"/>
          </a:xfrm>
          <a:prstGeom prst="rect">
            <a:avLst/>
          </a:prstGeom>
          <a:noFill/>
        </p:spPr>
        <p:txBody>
          <a:bodyPr wrap="square">
            <a:spAutoFit/>
          </a:bodyPr>
          <a:lstStyle/>
          <a:p>
            <a:pPr algn="ctr">
              <a:defRPr sz="1900" b="0">
                <a:solidFill>
                  <a:srgbClr val="F8FBFF"/>
                </a:solidFill>
                <a:latin typeface="Aptos"/>
              </a:defRPr>
            </a:pPr>
            <a:r>
              <a:t>Exploratory movement</a:t>
            </a:r>
          </a:p>
        </p:txBody>
      </p:sp>
      <p:sp>
        <p:nvSpPr>
          <p:cNvPr id="16" name="TextBox 15"/>
          <p:cNvSpPr txBox="1"/>
          <p:nvPr/>
        </p:nvSpPr>
        <p:spPr>
          <a:xfrm>
            <a:off x="6967728" y="2761488"/>
            <a:ext cx="3794760" cy="338328"/>
          </a:xfrm>
          <a:prstGeom prst="rect">
            <a:avLst/>
          </a:prstGeom>
          <a:noFill/>
        </p:spPr>
        <p:txBody>
          <a:bodyPr wrap="square">
            <a:spAutoFit/>
          </a:bodyPr>
          <a:lstStyle/>
          <a:p>
            <a:pPr algn="ctr">
              <a:defRPr sz="1900" b="0">
                <a:solidFill>
                  <a:srgbClr val="F8FBFF"/>
                </a:solidFill>
                <a:latin typeface="Aptos"/>
              </a:defRPr>
            </a:pPr>
            <a:r>
              <a:t>Initial prediction</a:t>
            </a:r>
          </a:p>
        </p:txBody>
      </p:sp>
      <p:sp>
        <p:nvSpPr>
          <p:cNvPr id="17" name="Rounded Rectangle 16"/>
          <p:cNvSpPr/>
          <p:nvPr/>
        </p:nvSpPr>
        <p:spPr>
          <a:xfrm>
            <a:off x="1243584" y="344728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6784848" y="344728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426464" y="3538728"/>
            <a:ext cx="3794760" cy="338328"/>
          </a:xfrm>
          <a:prstGeom prst="rect">
            <a:avLst/>
          </a:prstGeom>
          <a:noFill/>
        </p:spPr>
        <p:txBody>
          <a:bodyPr wrap="square">
            <a:spAutoFit/>
          </a:bodyPr>
          <a:lstStyle/>
          <a:p>
            <a:pPr algn="ctr">
              <a:defRPr sz="1900" b="0">
                <a:solidFill>
                  <a:srgbClr val="F8FBFF"/>
                </a:solidFill>
                <a:latin typeface="Aptos"/>
              </a:defRPr>
            </a:pPr>
            <a:r>
              <a:t>Sensory feedback</a:t>
            </a:r>
          </a:p>
        </p:txBody>
      </p:sp>
      <p:sp>
        <p:nvSpPr>
          <p:cNvPr id="20" name="TextBox 19"/>
          <p:cNvSpPr txBox="1"/>
          <p:nvPr/>
        </p:nvSpPr>
        <p:spPr>
          <a:xfrm>
            <a:off x="6967728" y="3538728"/>
            <a:ext cx="3794760" cy="338328"/>
          </a:xfrm>
          <a:prstGeom prst="rect">
            <a:avLst/>
          </a:prstGeom>
          <a:noFill/>
        </p:spPr>
        <p:txBody>
          <a:bodyPr wrap="square">
            <a:spAutoFit/>
          </a:bodyPr>
          <a:lstStyle/>
          <a:p>
            <a:pPr algn="ctr">
              <a:defRPr sz="1900" b="0">
                <a:solidFill>
                  <a:srgbClr val="F8FBFF"/>
                </a:solidFill>
                <a:latin typeface="Aptos"/>
              </a:defRPr>
            </a:pPr>
            <a:r>
              <a:t>Calculated loss</a:t>
            </a:r>
          </a:p>
        </p:txBody>
      </p:sp>
      <p:sp>
        <p:nvSpPr>
          <p:cNvPr id="21" name="Rounded Rectangle 20"/>
          <p:cNvSpPr/>
          <p:nvPr/>
        </p:nvSpPr>
        <p:spPr>
          <a:xfrm>
            <a:off x="1243584" y="422452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6784848" y="422452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426464" y="4315968"/>
            <a:ext cx="3794760" cy="338328"/>
          </a:xfrm>
          <a:prstGeom prst="rect">
            <a:avLst/>
          </a:prstGeom>
          <a:noFill/>
        </p:spPr>
        <p:txBody>
          <a:bodyPr wrap="square">
            <a:spAutoFit/>
          </a:bodyPr>
          <a:lstStyle/>
          <a:p>
            <a:pPr algn="ctr">
              <a:defRPr sz="1900" b="0">
                <a:solidFill>
                  <a:srgbClr val="F8FBFF"/>
                </a:solidFill>
                <a:latin typeface="Aptos"/>
              </a:defRPr>
            </a:pPr>
            <a:r>
              <a:t>Neural adaptation</a:t>
            </a:r>
          </a:p>
        </p:txBody>
      </p:sp>
      <p:sp>
        <p:nvSpPr>
          <p:cNvPr id="24" name="TextBox 23"/>
          <p:cNvSpPr txBox="1"/>
          <p:nvPr/>
        </p:nvSpPr>
        <p:spPr>
          <a:xfrm>
            <a:off x="6967728" y="4315968"/>
            <a:ext cx="3794760" cy="338328"/>
          </a:xfrm>
          <a:prstGeom prst="rect">
            <a:avLst/>
          </a:prstGeom>
          <a:noFill/>
        </p:spPr>
        <p:txBody>
          <a:bodyPr wrap="square">
            <a:spAutoFit/>
          </a:bodyPr>
          <a:lstStyle/>
          <a:p>
            <a:pPr algn="ctr">
              <a:defRPr sz="1900" b="0">
                <a:solidFill>
                  <a:srgbClr val="F8FBFF"/>
                </a:solidFill>
                <a:latin typeface="Aptos"/>
              </a:defRPr>
            </a:pPr>
            <a:r>
              <a:t>Weight update</a:t>
            </a:r>
          </a:p>
        </p:txBody>
      </p:sp>
      <p:sp>
        <p:nvSpPr>
          <p:cNvPr id="25" name="Rounded Rectangle 24"/>
          <p:cNvSpPr/>
          <p:nvPr/>
        </p:nvSpPr>
        <p:spPr>
          <a:xfrm>
            <a:off x="1243584" y="500176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784848" y="500176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426464" y="5093207"/>
            <a:ext cx="3794760" cy="338328"/>
          </a:xfrm>
          <a:prstGeom prst="rect">
            <a:avLst/>
          </a:prstGeom>
          <a:noFill/>
        </p:spPr>
        <p:txBody>
          <a:bodyPr wrap="square">
            <a:spAutoFit/>
          </a:bodyPr>
          <a:lstStyle/>
          <a:p>
            <a:pPr algn="ctr">
              <a:defRPr sz="1900" b="1">
                <a:solidFill>
                  <a:srgbClr val="4FCB96"/>
                </a:solidFill>
                <a:latin typeface="Aptos"/>
              </a:defRPr>
            </a:pPr>
            <a:r>
              <a:t>Improved coordination</a:t>
            </a:r>
          </a:p>
        </p:txBody>
      </p:sp>
      <p:sp>
        <p:nvSpPr>
          <p:cNvPr id="28" name="TextBox 27"/>
          <p:cNvSpPr txBox="1"/>
          <p:nvPr/>
        </p:nvSpPr>
        <p:spPr>
          <a:xfrm>
            <a:off x="6967728" y="5093207"/>
            <a:ext cx="3794760" cy="338328"/>
          </a:xfrm>
          <a:prstGeom prst="rect">
            <a:avLst/>
          </a:prstGeom>
          <a:noFill/>
        </p:spPr>
        <p:txBody>
          <a:bodyPr wrap="square">
            <a:spAutoFit/>
          </a:bodyPr>
          <a:lstStyle/>
          <a:p>
            <a:pPr algn="ctr">
              <a:defRPr sz="1900" b="1">
                <a:solidFill>
                  <a:srgbClr val="4FCB96"/>
                </a:solidFill>
                <a:latin typeface="Aptos"/>
              </a:defRPr>
            </a:pPr>
            <a:r>
              <a:t>Improved prediction</a:t>
            </a:r>
          </a:p>
        </p:txBody>
      </p:sp>
      <p:sp>
        <p:nvSpPr>
          <p:cNvPr id="29" name="TextBox 28"/>
          <p:cNvSpPr txBox="1"/>
          <p:nvPr/>
        </p:nvSpPr>
        <p:spPr>
          <a:xfrm>
            <a:off x="1143000" y="6044184"/>
            <a:ext cx="9921240" cy="461665"/>
          </a:xfrm>
          <a:prstGeom prst="rect">
            <a:avLst/>
          </a:prstGeom>
          <a:noFill/>
        </p:spPr>
        <p:txBody>
          <a:bodyPr wrap="square">
            <a:spAutoFit/>
          </a:bodyPr>
          <a:lstStyle/>
          <a:p>
            <a:pPr algn="ctr">
              <a:defRPr sz="1900" b="1">
                <a:solidFill>
                  <a:srgbClr val="F7BF50"/>
                </a:solidFill>
                <a:latin typeface="Aptos"/>
              </a:defRPr>
            </a:pPr>
            <a:r>
              <a:rPr sz="2400" dirty="0"/>
              <a:t>Shared principle: feedback changes future behavior</a:t>
            </a:r>
            <a:r>
              <a:rPr dirty="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A05C8A-B655-8190-A3BD-64920CDEC0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43095" y="1874323"/>
            <a:ext cx="4105809" cy="4659401"/>
          </a:xfrm>
          <a:prstGeom prst="rect">
            <a:avLst/>
          </a:prstGeom>
          <a:noFill/>
          <a:ln>
            <a:noFill/>
          </a:ln>
        </p:spPr>
      </p:pic>
      <p:sp>
        <p:nvSpPr>
          <p:cNvPr id="8" name="Text Box 2">
            <a:extLst>
              <a:ext uri="{FF2B5EF4-FFF2-40B4-BE49-F238E27FC236}">
                <a16:creationId xmlns:a16="http://schemas.microsoft.com/office/drawing/2014/main" id="{AE81855D-3FEB-5098-E333-DDCC7A92CF3F}"/>
              </a:ext>
            </a:extLst>
          </p:cNvPr>
          <p:cNvSpPr txBox="1">
            <a:spLocks noChangeArrowheads="1"/>
          </p:cNvSpPr>
          <p:nvPr/>
        </p:nvSpPr>
        <p:spPr bwMode="auto">
          <a:xfrm>
            <a:off x="2700480" y="1075592"/>
            <a:ext cx="6388359"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0" cap="none" spc="0" normalizeH="0" baseline="0" noProof="0" dirty="0">
                <a:ln>
                  <a:noFill/>
                </a:ln>
                <a:solidFill>
                  <a:prstClr val="black"/>
                </a:solidFill>
                <a:effectLst/>
                <a:uLnTx/>
                <a:uFillTx/>
                <a:latin typeface="Congenial" panose="02000503040000020004" pitchFamily="2" charset="0"/>
                <a:ea typeface="Calibri" panose="020F0502020204030204" pitchFamily="34" charset="0"/>
                <a:cs typeface="Arial" panose="020B0604020202020204" pitchFamily="34" charset="0"/>
              </a:rPr>
              <a:t>Neural Network</a:t>
            </a:r>
            <a:endParaRPr kumimoji="0" lang="en-US" sz="36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p:txBody>
      </p:sp>
      <p:sp>
        <p:nvSpPr>
          <p:cNvPr id="3" name="Text Box 2">
            <a:extLst>
              <a:ext uri="{FF2B5EF4-FFF2-40B4-BE49-F238E27FC236}">
                <a16:creationId xmlns:a16="http://schemas.microsoft.com/office/drawing/2014/main" id="{FEA1C7EA-6E7F-AD35-CA2B-4D25CD709F99}"/>
              </a:ext>
            </a:extLst>
          </p:cNvPr>
          <p:cNvSpPr txBox="1">
            <a:spLocks noChangeArrowheads="1"/>
          </p:cNvSpPr>
          <p:nvPr/>
        </p:nvSpPr>
        <p:spPr bwMode="auto">
          <a:xfrm>
            <a:off x="1385047" y="338754"/>
            <a:ext cx="8888506"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lvl="0" algn="ctr" defTabSz="914400">
              <a:defRPr/>
            </a:pPr>
            <a:r>
              <a:rPr lang="en-US" sz="3600" b="1" u="sng" dirty="0">
                <a:solidFill>
                  <a:srgbClr val="0070C0"/>
                </a:solidFill>
                <a:latin typeface="Comic Sans MS" panose="030F0702030302020204" pitchFamily="66" charset="0"/>
              </a:rPr>
              <a:t>Building a Perceptron — Step by Step</a:t>
            </a:r>
            <a:endParaRPr kumimoji="0" lang="en-US" sz="3600" b="1" i="0" u="sng" strike="noStrike" kern="100" cap="none" spc="0" normalizeH="0" baseline="0" noProof="0" dirty="0">
              <a:ln>
                <a:noFill/>
              </a:ln>
              <a:solidFill>
                <a:srgbClr val="0070C0"/>
              </a:solidFill>
              <a:effectLst/>
              <a:uLnTx/>
              <a:uFillTx/>
              <a:latin typeface="Comic Sans MS" panose="030F0702030302020204" pitchFamily="66" charset="0"/>
              <a:ea typeface="Calibri" panose="020F0502020204030204" pitchFamily="34" charset="0"/>
              <a:cs typeface="Arial" panose="020B0604020202020204" pitchFamily="34" charset="0"/>
            </a:endParaRPr>
          </a:p>
        </p:txBody>
      </p:sp>
      <p:sp>
        <p:nvSpPr>
          <p:cNvPr id="6" name="Text Box 2">
            <a:extLst>
              <a:ext uri="{FF2B5EF4-FFF2-40B4-BE49-F238E27FC236}">
                <a16:creationId xmlns:a16="http://schemas.microsoft.com/office/drawing/2014/main" id="{237A93E0-9C30-C915-B06C-EFCB6EEC233B}"/>
              </a:ext>
            </a:extLst>
          </p:cNvPr>
          <p:cNvSpPr txBox="1">
            <a:spLocks noChangeArrowheads="1"/>
          </p:cNvSpPr>
          <p:nvPr/>
        </p:nvSpPr>
        <p:spPr bwMode="auto">
          <a:xfrm>
            <a:off x="2852880" y="1227992"/>
            <a:ext cx="6388359"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0" cap="none" spc="0" normalizeH="0" baseline="0" noProof="0" dirty="0">
                <a:ln>
                  <a:noFill/>
                </a:ln>
                <a:solidFill>
                  <a:prstClr val="black"/>
                </a:solidFill>
                <a:effectLst/>
                <a:uLnTx/>
                <a:uFillTx/>
                <a:latin typeface="Congenial" panose="02000503040000020004" pitchFamily="2" charset="0"/>
                <a:ea typeface="Calibri" panose="020F0502020204030204" pitchFamily="34" charset="0"/>
                <a:cs typeface="Arial" panose="020B0604020202020204" pitchFamily="34" charset="0"/>
              </a:rPr>
              <a:t>Neural Network</a:t>
            </a:r>
            <a:endParaRPr kumimoji="0" lang="en-US" sz="36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12788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886D8-DB53-9559-FB16-0758198FE77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A659038-8DAC-CF44-B0A7-353041BE2D00}"/>
              </a:ext>
            </a:extLst>
          </p:cNvPr>
          <p:cNvPicPr>
            <a:picLocks noChangeAspect="1"/>
          </p:cNvPicPr>
          <p:nvPr/>
        </p:nvPicPr>
        <p:blipFill>
          <a:blip r:embed="rId2"/>
          <a:stretch>
            <a:fillRect/>
          </a:stretch>
        </p:blipFill>
        <p:spPr>
          <a:xfrm>
            <a:off x="745614" y="2462212"/>
            <a:ext cx="2057400" cy="2276475"/>
          </a:xfrm>
          <a:prstGeom prst="rect">
            <a:avLst/>
          </a:prstGeom>
        </p:spPr>
      </p:pic>
      <p:pic>
        <p:nvPicPr>
          <p:cNvPr id="8" name="Picture 7">
            <a:extLst>
              <a:ext uri="{FF2B5EF4-FFF2-40B4-BE49-F238E27FC236}">
                <a16:creationId xmlns:a16="http://schemas.microsoft.com/office/drawing/2014/main" id="{4B3276F6-C3C1-ACAA-239A-27E78A70992B}"/>
              </a:ext>
            </a:extLst>
          </p:cNvPr>
          <p:cNvPicPr>
            <a:picLocks noChangeAspect="1"/>
          </p:cNvPicPr>
          <p:nvPr/>
        </p:nvPicPr>
        <p:blipFill>
          <a:blip r:embed="rId3"/>
          <a:stretch>
            <a:fillRect/>
          </a:stretch>
        </p:blipFill>
        <p:spPr>
          <a:xfrm>
            <a:off x="2733357" y="642939"/>
            <a:ext cx="7065327" cy="5343524"/>
          </a:xfrm>
          <a:prstGeom prst="rect">
            <a:avLst/>
          </a:prstGeom>
        </p:spPr>
      </p:pic>
    </p:spTree>
    <p:extLst>
      <p:ext uri="{BB962C8B-B14F-4D97-AF65-F5344CB8AC3E}">
        <p14:creationId xmlns:p14="http://schemas.microsoft.com/office/powerpoint/2010/main" val="1165251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FCAA3-A537-DB31-4848-B574E5D065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82EC37-9D97-242F-2D2C-C31FB86C5EA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88888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og_Stochastic_Learning_20sec">
            <a:hlinkClick r:id="" action="ppaction://media"/>
            <a:extLst>
              <a:ext uri="{FF2B5EF4-FFF2-40B4-BE49-F238E27FC236}">
                <a16:creationId xmlns:a16="http://schemas.microsoft.com/office/drawing/2014/main" id="{D0836793-32E1-A350-F9A0-6F2A03ED789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12167419" cy="6858000"/>
          </a:xfrm>
          <a:prstGeom prst="rect">
            <a:avLst/>
          </a:prstGeom>
        </p:spPr>
      </p:pic>
    </p:spTree>
    <p:extLst>
      <p:ext uri="{BB962C8B-B14F-4D97-AF65-F5344CB8AC3E}">
        <p14:creationId xmlns:p14="http://schemas.microsoft.com/office/powerpoint/2010/main" val="330754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E40A13-6D34-B8D6-DBEB-3D93C0AEE981}"/>
              </a:ext>
            </a:extLst>
          </p:cNvPr>
          <p:cNvSpPr txBox="1"/>
          <p:nvPr/>
        </p:nvSpPr>
        <p:spPr>
          <a:xfrm>
            <a:off x="7357513" y="144377"/>
            <a:ext cx="4706895" cy="5786199"/>
          </a:xfrm>
          <a:prstGeom prst="rect">
            <a:avLst/>
          </a:prstGeom>
          <a:noFill/>
        </p:spPr>
        <p:txBody>
          <a:bodyPr wrap="square" rtlCol="0">
            <a:spAutoFit/>
          </a:bodyPr>
          <a:lstStyle/>
          <a:p>
            <a:pPr algn="ctr"/>
            <a:r>
              <a:rPr lang="en-US" sz="2400" u="sng" dirty="0"/>
              <a:t>"</a:t>
            </a:r>
            <a:r>
              <a:rPr lang="en-US" sz="2800" b="1" u="sng" dirty="0"/>
              <a:t>Attention Is All You Need</a:t>
            </a:r>
            <a:r>
              <a:rPr lang="en-US" sz="2400" u="sng" dirty="0"/>
              <a:t>" </a:t>
            </a:r>
          </a:p>
          <a:p>
            <a:r>
              <a:rPr lang="en-US" dirty="0"/>
              <a:t>is a </a:t>
            </a:r>
            <a:r>
              <a:rPr lang="en-US" b="1" dirty="0">
                <a:highlight>
                  <a:srgbClr val="FFFF00"/>
                </a:highlight>
              </a:rPr>
              <a:t>2017</a:t>
            </a:r>
            <a:r>
              <a:rPr lang="en-US" dirty="0">
                <a:highlight>
                  <a:srgbClr val="FFFF00"/>
                </a:highlight>
              </a:rPr>
              <a:t> </a:t>
            </a:r>
            <a:r>
              <a:rPr lang="en-US" dirty="0"/>
              <a:t>research paper on machine learning authored by eight scientists and engineers working at Google. It is one of the most heavily cited academic papers in the history of computer science and artificial intelligence.</a:t>
            </a:r>
          </a:p>
          <a:p>
            <a:endParaRPr lang="en-US" dirty="0"/>
          </a:p>
          <a:p>
            <a:r>
              <a:rPr lang="en-US" dirty="0"/>
              <a:t>The paper introduced the </a:t>
            </a:r>
            <a:r>
              <a:rPr lang="en-US" b="1" dirty="0"/>
              <a:t>Transformer architecture</a:t>
            </a:r>
            <a:r>
              <a:rPr lang="en-US" dirty="0"/>
              <a:t>, which replaced slow sequential processing with </a:t>
            </a:r>
            <a:r>
              <a:rPr lang="en-US" b="1" dirty="0"/>
              <a:t>self-attention mechanisms</a:t>
            </a:r>
            <a:r>
              <a:rPr lang="en-US" dirty="0"/>
              <a:t>. </a:t>
            </a:r>
          </a:p>
          <a:p>
            <a:endParaRPr lang="en-US" b="1" dirty="0"/>
          </a:p>
          <a:p>
            <a:pPr algn="ctr"/>
            <a:r>
              <a:rPr lang="en-US" b="1" u="sng" dirty="0"/>
              <a:t>Why It Matters</a:t>
            </a:r>
          </a:p>
          <a:p>
            <a:pPr lvl="0"/>
            <a:r>
              <a:rPr lang="en-US" b="1" dirty="0"/>
              <a:t>Foundation of Modern AI:</a:t>
            </a:r>
            <a:r>
              <a:rPr lang="en-US" dirty="0"/>
              <a:t> It is the underlying technology powering large language models like ChatGPT, Claude, and Gemini.</a:t>
            </a:r>
          </a:p>
          <a:p>
            <a:pPr lvl="0"/>
            <a:endParaRPr lang="en-US" b="1" dirty="0"/>
          </a:p>
          <a:p>
            <a:pPr lvl="0"/>
            <a:r>
              <a:rPr lang="en-US" b="1" dirty="0"/>
              <a:t>Industry Shift:</a:t>
            </a:r>
            <a:r>
              <a:rPr lang="en-US" dirty="0"/>
              <a:t> By enabling parallelized training, it made large-scale machine learning vastly faster and more efficient, rendering older recurrent neural networks largely obsolete</a:t>
            </a:r>
          </a:p>
        </p:txBody>
      </p:sp>
      <p:sp>
        <p:nvSpPr>
          <p:cNvPr id="6" name="TextBox 5">
            <a:extLst>
              <a:ext uri="{FF2B5EF4-FFF2-40B4-BE49-F238E27FC236}">
                <a16:creationId xmlns:a16="http://schemas.microsoft.com/office/drawing/2014/main" id="{08D4FAA9-C639-89DA-4A5C-C5CB759F6570}"/>
              </a:ext>
            </a:extLst>
          </p:cNvPr>
          <p:cNvSpPr txBox="1"/>
          <p:nvPr/>
        </p:nvSpPr>
        <p:spPr>
          <a:xfrm>
            <a:off x="127592" y="2463802"/>
            <a:ext cx="7060018" cy="4124206"/>
          </a:xfrm>
          <a:prstGeom prst="rect">
            <a:avLst/>
          </a:prstGeom>
          <a:noFill/>
        </p:spPr>
        <p:txBody>
          <a:bodyPr wrap="square">
            <a:spAutoFit/>
          </a:bodyPr>
          <a:lstStyle/>
          <a:p>
            <a:r>
              <a:rPr lang="en-US" sz="1600" dirty="0"/>
              <a:t>The dominant sequence transduction models are based on complex recurrent or</a:t>
            </a:r>
          </a:p>
          <a:p>
            <a:r>
              <a:rPr lang="en-US" sz="1600" dirty="0"/>
              <a:t>convolutional neural networks that include an encoder and a decoder. The best</a:t>
            </a:r>
          </a:p>
          <a:p>
            <a:r>
              <a:rPr lang="en-US" sz="1600" dirty="0"/>
              <a:t>performing models also connect the encoder and decoder through an attention</a:t>
            </a:r>
          </a:p>
          <a:p>
            <a:r>
              <a:rPr lang="en-US" sz="1600" dirty="0"/>
              <a:t>mechanism. </a:t>
            </a:r>
            <a:r>
              <a:rPr lang="en-US" sz="1600" b="1" dirty="0"/>
              <a:t>We propose a new simple network architecture, the Transformer</a:t>
            </a:r>
            <a:r>
              <a:rPr lang="en-US" sz="1600" dirty="0"/>
              <a:t>,</a:t>
            </a:r>
          </a:p>
          <a:p>
            <a:r>
              <a:rPr lang="en-US" sz="1600" b="1" dirty="0"/>
              <a:t>based solely on attention mechanisms</a:t>
            </a:r>
            <a:r>
              <a:rPr lang="en-US" sz="1600" dirty="0"/>
              <a:t>, </a:t>
            </a:r>
            <a:r>
              <a:rPr lang="en-US" dirty="0">
                <a:solidFill>
                  <a:srgbClr val="0070C0"/>
                </a:solidFill>
              </a:rPr>
              <a:t>dispensing with recurrence and convolutions entirel</a:t>
            </a:r>
            <a:r>
              <a:rPr lang="en-US" b="1" dirty="0">
                <a:solidFill>
                  <a:srgbClr val="0070C0"/>
                </a:solidFill>
              </a:rPr>
              <a:t>y</a:t>
            </a:r>
            <a:r>
              <a:rPr lang="en-US" sz="1600" dirty="0"/>
              <a:t>. Experiments on two machine translation tasks show these models to be superior in quality while being more parallelizable and requiring significantly less time to train. Our model achieves 28.4 BLEU on the WMT 2014 </a:t>
            </a:r>
            <a:r>
              <a:rPr lang="en-US" sz="1600" b="1" dirty="0"/>
              <a:t>English-to-German translation task</a:t>
            </a:r>
            <a:r>
              <a:rPr lang="en-US" sz="1600" dirty="0"/>
              <a:t>, improving over the existing best results, including ensembles, by over 2 BLEU. On the WMT 2014 English-to-French translation task, our model establishes a new single-model state-of-the-art BLEU score of 41.8 after training for 3.5 days on eight GPUs</a:t>
            </a:r>
            <a:r>
              <a:rPr lang="en-US" sz="1600" dirty="0">
                <a:highlight>
                  <a:srgbClr val="FFFF00"/>
                </a:highlight>
              </a:rPr>
              <a:t>, a small fraction of the training costs of the best models from the literature</a:t>
            </a:r>
            <a:r>
              <a:rPr lang="en-US" sz="1600" dirty="0"/>
              <a:t>. We show that the Transformer generalizes well to other tasks by applying it successfully to English constituency parsing both with large and limited training data.</a:t>
            </a:r>
          </a:p>
          <a:p>
            <a:pPr algn="ctr"/>
            <a:r>
              <a:rPr lang="en-US" b="1" dirty="0"/>
              <a:t>BLEU</a:t>
            </a:r>
            <a:r>
              <a:rPr lang="en-US" dirty="0"/>
              <a:t> stands for </a:t>
            </a:r>
            <a:r>
              <a:rPr lang="en-US" dirty="0">
                <a:solidFill>
                  <a:srgbClr val="0000FF"/>
                </a:solidFill>
                <a:hlinkClick r:id="rId3">
                  <a:extLst>
                    <a:ext uri="{A12FA001-AC4F-418D-AE19-62706E023703}">
                      <ahyp:hlinkClr xmlns:ahyp="http://schemas.microsoft.com/office/drawing/2018/hyperlinkcolor" val="tx"/>
                    </a:ext>
                  </a:extLst>
                </a:hlinkClick>
              </a:rPr>
              <a:t>Bilingual Evaluation U</a:t>
            </a:r>
            <a:r>
              <a:rPr lang="en-US" dirty="0">
                <a:solidFill>
                  <a:srgbClr val="000000"/>
                </a:solidFill>
                <a:hlinkClick r:id="rId3">
                  <a:extLst>
                    <a:ext uri="{A12FA001-AC4F-418D-AE19-62706E023703}">
                      <ahyp:hlinkClr xmlns:ahyp="http://schemas.microsoft.com/office/drawing/2018/hyperlinkcolor" val="tx"/>
                    </a:ext>
                  </a:extLst>
                </a:hlinkClick>
              </a:rPr>
              <a:t>nderst</a:t>
            </a:r>
            <a:r>
              <a:rPr lang="en-US" dirty="0">
                <a:solidFill>
                  <a:srgbClr val="0000FF"/>
                </a:solidFill>
                <a:hlinkClick r:id="rId3">
                  <a:extLst>
                    <a:ext uri="{A12FA001-AC4F-418D-AE19-62706E023703}">
                      <ahyp:hlinkClr xmlns:ahyp="http://schemas.microsoft.com/office/drawing/2018/hyperlinkcolor" val="tx"/>
                    </a:ext>
                  </a:extLst>
                </a:hlinkClick>
              </a:rPr>
              <a:t>udy</a:t>
            </a:r>
            <a:r>
              <a:rPr lang="en-US" dirty="0"/>
              <a:t>.</a:t>
            </a:r>
            <a:endParaRPr lang="en-US" sz="1600" dirty="0"/>
          </a:p>
        </p:txBody>
      </p:sp>
      <p:sp>
        <p:nvSpPr>
          <p:cNvPr id="7" name="TextBox 6">
            <a:extLst>
              <a:ext uri="{FF2B5EF4-FFF2-40B4-BE49-F238E27FC236}">
                <a16:creationId xmlns:a16="http://schemas.microsoft.com/office/drawing/2014/main" id="{BA69E772-B973-2279-98B3-314D9EEBAE48}"/>
              </a:ext>
            </a:extLst>
          </p:cNvPr>
          <p:cNvSpPr txBox="1"/>
          <p:nvPr/>
        </p:nvSpPr>
        <p:spPr>
          <a:xfrm>
            <a:off x="866911" y="160611"/>
            <a:ext cx="5482142" cy="707886"/>
          </a:xfrm>
          <a:prstGeom prst="rect">
            <a:avLst/>
          </a:prstGeom>
          <a:noFill/>
        </p:spPr>
        <p:txBody>
          <a:bodyPr wrap="none" rtlCol="0">
            <a:spAutoFit/>
          </a:bodyPr>
          <a:lstStyle/>
          <a:p>
            <a:r>
              <a:rPr lang="en-US" sz="4000" b="1" u="sng" dirty="0">
                <a:solidFill>
                  <a:srgbClr val="0070C0"/>
                </a:solidFill>
              </a:rPr>
              <a:t>Attention Is All You Need</a:t>
            </a:r>
          </a:p>
        </p:txBody>
      </p:sp>
      <p:pic>
        <p:nvPicPr>
          <p:cNvPr id="9" name="Picture 8">
            <a:extLst>
              <a:ext uri="{FF2B5EF4-FFF2-40B4-BE49-F238E27FC236}">
                <a16:creationId xmlns:a16="http://schemas.microsoft.com/office/drawing/2014/main" id="{6E81157F-7258-9348-2C31-1A3A3665D0B3}"/>
              </a:ext>
            </a:extLst>
          </p:cNvPr>
          <p:cNvPicPr>
            <a:picLocks noChangeAspect="1"/>
          </p:cNvPicPr>
          <p:nvPr/>
        </p:nvPicPr>
        <p:blipFill>
          <a:blip r:embed="rId4"/>
          <a:stretch>
            <a:fillRect/>
          </a:stretch>
        </p:blipFill>
        <p:spPr>
          <a:xfrm>
            <a:off x="531407" y="822058"/>
            <a:ext cx="6153150" cy="1419225"/>
          </a:xfrm>
          <a:prstGeom prst="rect">
            <a:avLst/>
          </a:prstGeom>
        </p:spPr>
      </p:pic>
    </p:spTree>
    <p:extLst>
      <p:ext uri="{BB962C8B-B14F-4D97-AF65-F5344CB8AC3E}">
        <p14:creationId xmlns:p14="http://schemas.microsoft.com/office/powerpoint/2010/main" val="38946372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hlinkClick r:id="" action="ppaction://ole?verb=0"/>
            <a:extLst>
              <a:ext uri="{FF2B5EF4-FFF2-40B4-BE49-F238E27FC236}">
                <a16:creationId xmlns:a16="http://schemas.microsoft.com/office/drawing/2014/main" id="{0D98DF22-64E5-1203-F6C4-2BF7EEEF68E6}"/>
              </a:ext>
            </a:extLst>
          </p:cNvPr>
          <p:cNvGraphicFramePr>
            <a:graphicFrameLocks noChangeAspect="1"/>
          </p:cNvGraphicFramePr>
          <p:nvPr>
            <p:extLst>
              <p:ext uri="{D42A27DB-BD31-4B8C-83A1-F6EECF244321}">
                <p14:modId xmlns:p14="http://schemas.microsoft.com/office/powerpoint/2010/main" val="3019696426"/>
              </p:ext>
            </p:extLst>
          </p:nvPr>
        </p:nvGraphicFramePr>
        <p:xfrm>
          <a:off x="34925" y="0"/>
          <a:ext cx="12157075" cy="6837363"/>
        </p:xfrm>
        <a:graphic>
          <a:graphicData uri="http://schemas.openxmlformats.org/presentationml/2006/ole">
            <mc:AlternateContent xmlns:mc="http://schemas.openxmlformats.org/markup-compatibility/2006">
              <mc:Choice xmlns:v="urn:schemas-microsoft-com:vml" Requires="v">
                <p:oleObj name="Presentation" r:id="rId2" imgW="6096296" imgH="3429229" progId="PowerPoint.Show.12">
                  <p:embed/>
                </p:oleObj>
              </mc:Choice>
              <mc:Fallback>
                <p:oleObj name="Presentation" r:id="rId2" imgW="6096296" imgH="3429229" progId="PowerPoint.Show.12">
                  <p:embed/>
                  <p:pic>
                    <p:nvPicPr>
                      <p:cNvPr id="0" name=""/>
                      <p:cNvPicPr/>
                      <p:nvPr/>
                    </p:nvPicPr>
                    <p:blipFill>
                      <a:blip r:embed="rId3"/>
                      <a:stretch>
                        <a:fillRect/>
                      </a:stretch>
                    </p:blipFill>
                    <p:spPr>
                      <a:xfrm>
                        <a:off x="34925" y="0"/>
                        <a:ext cx="12157075" cy="6837363"/>
                      </a:xfrm>
                      <a:prstGeom prst="rect">
                        <a:avLst/>
                      </a:prstGeom>
                    </p:spPr>
                  </p:pic>
                </p:oleObj>
              </mc:Fallback>
            </mc:AlternateContent>
          </a:graphicData>
        </a:graphic>
      </p:graphicFrame>
    </p:spTree>
    <p:extLst>
      <p:ext uri="{BB962C8B-B14F-4D97-AF65-F5344CB8AC3E}">
        <p14:creationId xmlns:p14="http://schemas.microsoft.com/office/powerpoint/2010/main" val="2359316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30A19"/>
        </a:solidFill>
        <a:effectLst/>
      </p:bgPr>
    </p:bg>
    <p:spTree>
      <p:nvGrpSpPr>
        <p:cNvPr id="1" name=""/>
        <p:cNvGrpSpPr/>
        <p:nvPr/>
      </p:nvGrpSpPr>
      <p:grpSpPr>
        <a:xfrm>
          <a:off x="0" y="0"/>
          <a:ext cx="0" cy="0"/>
          <a:chOff x="0" y="0"/>
          <a:chExt cx="0" cy="0"/>
        </a:xfrm>
      </p:grpSpPr>
      <p:sp>
        <p:nvSpPr>
          <p:cNvPr id="2" name="TextBox 1"/>
          <p:cNvSpPr txBox="1"/>
          <p:nvPr/>
        </p:nvSpPr>
        <p:spPr>
          <a:xfrm>
            <a:off x="411480" y="154442"/>
            <a:ext cx="1133856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srgbClr val="F7C248"/>
                </a:solidFill>
                <a:latin typeface="Aptos"/>
              </a:rPr>
              <a:t>LLM </a:t>
            </a:r>
            <a:r>
              <a:rPr kumimoji="0" sz="2800" b="1" i="0" u="none" strike="noStrike" kern="1200" cap="none" spc="0" normalizeH="0" baseline="0" noProof="0" dirty="0">
                <a:ln>
                  <a:noFill/>
                </a:ln>
                <a:solidFill>
                  <a:srgbClr val="F7C248"/>
                </a:solidFill>
                <a:effectLst/>
                <a:uLnTx/>
                <a:uFillTx/>
                <a:latin typeface="Aptos"/>
                <a:ea typeface="+mn-ea"/>
                <a:cs typeface="+mn-cs"/>
              </a:rPr>
              <a:t>Transformer</a:t>
            </a:r>
            <a:r>
              <a:rPr kumimoji="0" lang="en-US" sz="2800" b="1" i="0" u="none" strike="noStrike" kern="1200" cap="none" spc="0" normalizeH="0" baseline="0" noProof="0" dirty="0">
                <a:ln>
                  <a:noFill/>
                </a:ln>
                <a:solidFill>
                  <a:srgbClr val="F7C248"/>
                </a:solidFill>
                <a:effectLst/>
                <a:uLnTx/>
                <a:uFillTx/>
                <a:latin typeface="Aptos"/>
                <a:ea typeface="+mn-ea"/>
                <a:cs typeface="+mn-cs"/>
              </a:rPr>
              <a:t>   </a:t>
            </a:r>
            <a:r>
              <a:rPr kumimoji="0" sz="2800" b="1" i="0" u="none" strike="noStrike" kern="1200" cap="none" spc="0" normalizeH="0" baseline="0" noProof="0" dirty="0">
                <a:ln>
                  <a:noFill/>
                </a:ln>
                <a:solidFill>
                  <a:srgbClr val="F7C248"/>
                </a:solidFill>
                <a:effectLst/>
                <a:uLnTx/>
                <a:uFillTx/>
                <a:latin typeface="Aptos"/>
                <a:ea typeface="+mn-ea"/>
                <a:cs typeface="+mn-cs"/>
              </a:rPr>
              <a:t> </a:t>
            </a:r>
            <a:r>
              <a:rPr kumimoji="0" lang="en-US" sz="2800" b="1" i="0" u="none" strike="noStrike" kern="1200" cap="none" spc="0" normalizeH="0" baseline="0" noProof="0" dirty="0">
                <a:ln>
                  <a:noFill/>
                </a:ln>
                <a:solidFill>
                  <a:srgbClr val="F7C248"/>
                </a:solidFill>
                <a:effectLst/>
                <a:uLnTx/>
                <a:uFillTx/>
                <a:latin typeface="Aptos"/>
                <a:ea typeface="+mn-ea"/>
                <a:cs typeface="+mn-cs"/>
              </a:rPr>
              <a:t>Laboratory </a:t>
            </a:r>
            <a:r>
              <a:rPr kumimoji="0" sz="2800" b="1" i="0" u="none" strike="noStrike" kern="1200" cap="none" spc="0" normalizeH="0" baseline="0" noProof="0" dirty="0">
                <a:ln>
                  <a:noFill/>
                </a:ln>
                <a:solidFill>
                  <a:srgbClr val="F7C248"/>
                </a:solidFill>
                <a:effectLst/>
                <a:uLnTx/>
                <a:uFillTx/>
                <a:latin typeface="Aptos"/>
                <a:ea typeface="+mn-ea"/>
                <a:cs typeface="+mn-cs"/>
              </a:rPr>
              <a:t>Model </a:t>
            </a:r>
            <a:r>
              <a:rPr kumimoji="0" lang="en-US" sz="2800" b="1" i="0" u="none" strike="noStrike" kern="1200" cap="none" spc="0" normalizeH="0" baseline="0" noProof="0" dirty="0">
                <a:ln>
                  <a:noFill/>
                </a:ln>
                <a:solidFill>
                  <a:srgbClr val="F7C248"/>
                </a:solidFill>
                <a:effectLst/>
                <a:uLnTx/>
                <a:uFillTx/>
                <a:latin typeface="Aptos"/>
                <a:ea typeface="+mn-ea"/>
                <a:cs typeface="+mn-cs"/>
              </a:rPr>
              <a:t>  </a:t>
            </a:r>
            <a:r>
              <a:rPr kumimoji="0" sz="2800" b="1" i="0" u="none" strike="noStrike" kern="1200" cap="none" spc="0" normalizeH="0" baseline="0" noProof="0" dirty="0">
                <a:ln>
                  <a:noFill/>
                </a:ln>
                <a:solidFill>
                  <a:srgbClr val="F7C248"/>
                </a:solidFill>
                <a:effectLst/>
                <a:uLnTx/>
                <a:uFillTx/>
                <a:latin typeface="Aptos"/>
                <a:ea typeface="+mn-ea"/>
                <a:cs typeface="+mn-cs"/>
              </a:rPr>
              <a:t>— What the Python Code Does</a:t>
            </a:r>
          </a:p>
        </p:txBody>
      </p:sp>
      <p:sp>
        <p:nvSpPr>
          <p:cNvPr id="3" name="TextBox 2"/>
          <p:cNvSpPr txBox="1"/>
          <p:nvPr/>
        </p:nvSpPr>
        <p:spPr>
          <a:xfrm>
            <a:off x="640080" y="658368"/>
            <a:ext cx="1088136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B0C7E1"/>
                </a:solidFill>
                <a:effectLst/>
                <a:uLnTx/>
                <a:uFillTx/>
                <a:latin typeface="Aptos"/>
                <a:ea typeface="+mn-ea"/>
                <a:cs typeface="+mn-cs"/>
              </a:rPr>
              <a:t>A compact, visible model for watching QKV attention and training evolve</a:t>
            </a:r>
          </a:p>
        </p:txBody>
      </p:sp>
      <p:sp>
        <p:nvSpPr>
          <p:cNvPr id="4" name="Rounded Rectangle 3"/>
          <p:cNvSpPr/>
          <p:nvPr/>
        </p:nvSpPr>
        <p:spPr>
          <a:xfrm>
            <a:off x="32004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39319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X Matrix</a:t>
            </a:r>
          </a:p>
        </p:txBody>
      </p:sp>
      <p:sp>
        <p:nvSpPr>
          <p:cNvPr id="6" name="TextBox 5"/>
          <p:cNvSpPr txBox="1"/>
          <p:nvPr/>
        </p:nvSpPr>
        <p:spPr>
          <a:xfrm>
            <a:off x="39319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 8
8 token vectors</a:t>
            </a:r>
          </a:p>
        </p:txBody>
      </p:sp>
      <p:sp>
        <p:nvSpPr>
          <p:cNvPr id="7" name="Rounded Rectangle 6"/>
          <p:cNvSpPr/>
          <p:nvPr/>
        </p:nvSpPr>
        <p:spPr>
          <a:xfrm>
            <a:off x="196596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203911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Q • K • V</a:t>
            </a:r>
          </a:p>
        </p:txBody>
      </p:sp>
      <p:sp>
        <p:nvSpPr>
          <p:cNvPr id="9" name="TextBox 8"/>
          <p:cNvSpPr txBox="1"/>
          <p:nvPr/>
        </p:nvSpPr>
        <p:spPr>
          <a:xfrm>
            <a:off x="203911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WQ, WK, WV
80 × 80</a:t>
            </a:r>
          </a:p>
        </p:txBody>
      </p:sp>
      <p:sp>
        <p:nvSpPr>
          <p:cNvPr id="10" name="Rounded Rectangle 9"/>
          <p:cNvSpPr/>
          <p:nvPr/>
        </p:nvSpPr>
        <p:spPr>
          <a:xfrm>
            <a:off x="3611880" y="1234440"/>
            <a:ext cx="160020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3685032" y="1280160"/>
            <a:ext cx="145389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8 Heads</a:t>
            </a:r>
          </a:p>
        </p:txBody>
      </p:sp>
      <p:sp>
        <p:nvSpPr>
          <p:cNvPr id="12" name="TextBox 11"/>
          <p:cNvSpPr txBox="1"/>
          <p:nvPr/>
        </p:nvSpPr>
        <p:spPr>
          <a:xfrm>
            <a:off x="3685032" y="1695297"/>
            <a:ext cx="145389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10 dimensions
per head</a:t>
            </a:r>
          </a:p>
        </p:txBody>
      </p:sp>
      <p:sp>
        <p:nvSpPr>
          <p:cNvPr id="13" name="Rounded Rectangle 12"/>
          <p:cNvSpPr/>
          <p:nvPr/>
        </p:nvSpPr>
        <p:spPr>
          <a:xfrm>
            <a:off x="5440680" y="1234440"/>
            <a:ext cx="150876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513832" y="1280160"/>
            <a:ext cx="136245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Attention</a:t>
            </a:r>
          </a:p>
        </p:txBody>
      </p:sp>
      <p:sp>
        <p:nvSpPr>
          <p:cNvPr id="15" name="TextBox 14"/>
          <p:cNvSpPr txBox="1"/>
          <p:nvPr/>
        </p:nvSpPr>
        <p:spPr>
          <a:xfrm>
            <a:off x="5513832" y="1695297"/>
            <a:ext cx="136245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QKᵀ/√10
+ softmax</a:t>
            </a:r>
          </a:p>
        </p:txBody>
      </p:sp>
      <p:sp>
        <p:nvSpPr>
          <p:cNvPr id="16" name="Rounded Rectangle 15"/>
          <p:cNvSpPr/>
          <p:nvPr/>
        </p:nvSpPr>
        <p:spPr>
          <a:xfrm>
            <a:off x="7178040" y="1234440"/>
            <a:ext cx="150876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7251192" y="1280160"/>
            <a:ext cx="136245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FFN</a:t>
            </a:r>
          </a:p>
        </p:txBody>
      </p:sp>
      <p:sp>
        <p:nvSpPr>
          <p:cNvPr id="18" name="TextBox 17"/>
          <p:cNvSpPr txBox="1"/>
          <p:nvPr/>
        </p:nvSpPr>
        <p:spPr>
          <a:xfrm>
            <a:off x="7251192" y="1695297"/>
            <a:ext cx="136245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 160 → 80</a:t>
            </a:r>
          </a:p>
        </p:txBody>
      </p:sp>
      <p:sp>
        <p:nvSpPr>
          <p:cNvPr id="19" name="Rounded Rectangle 18"/>
          <p:cNvSpPr/>
          <p:nvPr/>
        </p:nvSpPr>
        <p:spPr>
          <a:xfrm>
            <a:off x="891540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98855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Output</a:t>
            </a:r>
          </a:p>
        </p:txBody>
      </p:sp>
      <p:sp>
        <p:nvSpPr>
          <p:cNvPr id="21" name="TextBox 20"/>
          <p:cNvSpPr txBox="1"/>
          <p:nvPr/>
        </p:nvSpPr>
        <p:spPr>
          <a:xfrm>
            <a:off x="898855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logits
→ probabilities</a:t>
            </a:r>
          </a:p>
        </p:txBody>
      </p:sp>
      <p:sp>
        <p:nvSpPr>
          <p:cNvPr id="22" name="Rounded Rectangle 21"/>
          <p:cNvSpPr/>
          <p:nvPr/>
        </p:nvSpPr>
        <p:spPr>
          <a:xfrm>
            <a:off x="10561320" y="1234440"/>
            <a:ext cx="1325880" cy="960120"/>
          </a:xfrm>
          <a:prstGeom prst="roundRect">
            <a:avLst/>
          </a:prstGeom>
          <a:solidFill>
            <a:srgbClr val="0A1932"/>
          </a:solidFill>
          <a:ln w="19050">
            <a:solidFill>
              <a:srgbClr val="F7C2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0634472" y="1280160"/>
            <a:ext cx="117957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7C248"/>
                </a:solidFill>
                <a:effectLst/>
                <a:uLnTx/>
                <a:uFillTx/>
                <a:latin typeface="Aptos"/>
                <a:ea typeface="+mn-ea"/>
                <a:cs typeface="+mn-cs"/>
              </a:rPr>
              <a:t>Token</a:t>
            </a:r>
          </a:p>
        </p:txBody>
      </p:sp>
      <p:sp>
        <p:nvSpPr>
          <p:cNvPr id="24" name="TextBox 23"/>
          <p:cNvSpPr txBox="1"/>
          <p:nvPr/>
        </p:nvSpPr>
        <p:spPr>
          <a:xfrm>
            <a:off x="10634472" y="1695297"/>
            <a:ext cx="117957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argmax
→ new X</a:t>
            </a:r>
          </a:p>
        </p:txBody>
      </p:sp>
      <p:cxnSp>
        <p:nvCxnSpPr>
          <p:cNvPr id="25" name="Connector 24"/>
          <p:cNvCxnSpPr/>
          <p:nvPr/>
        </p:nvCxnSpPr>
        <p:spPr>
          <a:xfrm>
            <a:off x="173736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338328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521208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694944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868680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1033272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320040" y="2514600"/>
            <a:ext cx="3703320"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31"/>
          <p:cNvSpPr/>
          <p:nvPr/>
        </p:nvSpPr>
        <p:spPr>
          <a:xfrm>
            <a:off x="4187952" y="2514600"/>
            <a:ext cx="3703320"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32"/>
          <p:cNvSpPr/>
          <p:nvPr/>
        </p:nvSpPr>
        <p:spPr>
          <a:xfrm>
            <a:off x="8055864" y="2514600"/>
            <a:ext cx="3813048"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548640" y="2679192"/>
            <a:ext cx="324612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MODEL SCALE</a:t>
            </a:r>
          </a:p>
        </p:txBody>
      </p:sp>
      <p:sp>
        <p:nvSpPr>
          <p:cNvPr id="35" name="TextBox 34"/>
          <p:cNvSpPr txBox="1"/>
          <p:nvPr/>
        </p:nvSpPr>
        <p:spPr>
          <a:xfrm>
            <a:off x="594360" y="3277445"/>
            <a:ext cx="3154680" cy="2031325"/>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EEF4FF"/>
                </a:solidFill>
                <a:effectLst/>
                <a:uLnTx/>
                <a:uFillTx/>
                <a:latin typeface="Aptos"/>
                <a:ea typeface="+mn-ea"/>
                <a:cs typeface="+mn-cs"/>
              </a:rPr>
              <a:t>Embedding N = 80
Context = 8 tokens
Heads = 8
Head dimension = 10
Feed-forward = 160
Training = 120 steps
Target token = 10
Learnable positional bias</a:t>
            </a:r>
            <a:endParaRPr kumimoji="0" lang="en-US" sz="1400" b="0" i="0" u="none" strike="noStrike" kern="1200" cap="none" spc="0" normalizeH="0" baseline="0" noProof="0" dirty="0">
              <a:ln>
                <a:noFill/>
              </a:ln>
              <a:solidFill>
                <a:srgbClr val="EEF4FF"/>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rgbClr val="EEF4FF"/>
                </a:solidFill>
                <a:latin typeface="Aptos"/>
              </a:rPr>
              <a:t>324 Lines of Code</a:t>
            </a:r>
            <a:endParaRPr kumimoji="0" sz="1400" b="0" i="0" u="none" strike="noStrike" kern="1200" cap="none" spc="0" normalizeH="0" baseline="0" noProof="0" dirty="0">
              <a:ln>
                <a:noFill/>
              </a:ln>
              <a:solidFill>
                <a:srgbClr val="EEF4FF"/>
              </a:solidFill>
              <a:effectLst/>
              <a:uLnTx/>
              <a:uFillTx/>
              <a:latin typeface="Aptos"/>
              <a:ea typeface="+mn-ea"/>
              <a:cs typeface="+mn-cs"/>
            </a:endParaRPr>
          </a:p>
        </p:txBody>
      </p:sp>
      <p:sp>
        <p:nvSpPr>
          <p:cNvPr id="36" name="TextBox 35"/>
          <p:cNvSpPr txBox="1"/>
          <p:nvPr/>
        </p:nvSpPr>
        <p:spPr>
          <a:xfrm>
            <a:off x="4416552" y="2679192"/>
            <a:ext cx="324612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120-STEP TRAINING LOOP</a:t>
            </a:r>
          </a:p>
        </p:txBody>
      </p:sp>
      <p:sp>
        <p:nvSpPr>
          <p:cNvPr id="37" name="TextBox 36"/>
          <p:cNvSpPr txBox="1"/>
          <p:nvPr/>
        </p:nvSpPr>
        <p:spPr>
          <a:xfrm>
            <a:off x="4572000" y="3223808"/>
            <a:ext cx="2971800" cy="2092881"/>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EEF4FF"/>
                </a:solidFill>
                <a:effectLst/>
                <a:uLnTx/>
                <a:uFillTx/>
                <a:latin typeface="Aptos"/>
                <a:ea typeface="+mn-ea"/>
                <a:cs typeface="+mn-cs"/>
              </a:rPr>
              <a:t>1. Last token becomes Query
2. Compute Q, K, V for 8 heads
3. Calculate attention weights
4. Residual + </a:t>
            </a:r>
            <a:r>
              <a:rPr kumimoji="0" sz="1300" b="0" i="0" u="none" strike="noStrike" kern="1200" cap="none" spc="0" normalizeH="0" baseline="0" noProof="0" dirty="0" err="1">
                <a:ln>
                  <a:noFill/>
                </a:ln>
                <a:solidFill>
                  <a:srgbClr val="EEF4FF"/>
                </a:solidFill>
                <a:effectLst/>
                <a:uLnTx/>
                <a:uFillTx/>
                <a:latin typeface="Aptos"/>
                <a:ea typeface="+mn-ea"/>
                <a:cs typeface="+mn-cs"/>
              </a:rPr>
              <a:t>LayerNorm</a:t>
            </a:r>
            <a:r>
              <a:rPr kumimoji="0" sz="1300" b="0" i="0" u="none" strike="noStrike" kern="1200" cap="none" spc="0" normalizeH="0" baseline="0" noProof="0" dirty="0">
                <a:ln>
                  <a:noFill/>
                </a:ln>
                <a:solidFill>
                  <a:srgbClr val="EEF4FF"/>
                </a:solidFill>
                <a:effectLst/>
                <a:uLnTx/>
                <a:uFillTx/>
                <a:latin typeface="Aptos"/>
                <a:ea typeface="+mn-ea"/>
                <a:cs typeface="+mn-cs"/>
              </a:rPr>
              <a:t> + </a:t>
            </a:r>
            <a:r>
              <a:rPr kumimoji="0" sz="1300" b="0" i="0" u="none" strike="noStrike" kern="1200" cap="none" spc="0" normalizeH="0" baseline="0" noProof="0" dirty="0" err="1">
                <a:ln>
                  <a:noFill/>
                </a:ln>
                <a:solidFill>
                  <a:srgbClr val="EEF4FF"/>
                </a:solidFill>
                <a:effectLst/>
                <a:uLnTx/>
                <a:uFillTx/>
                <a:latin typeface="Aptos"/>
                <a:ea typeface="+mn-ea"/>
                <a:cs typeface="+mn-cs"/>
              </a:rPr>
              <a:t>FFN</a:t>
            </a:r>
            <a:r>
              <a:rPr kumimoji="0" sz="1300" b="0" i="0" u="none" strike="noStrike" kern="1200" cap="none" spc="0" normalizeH="0" baseline="0" noProof="0" dirty="0">
                <a:ln>
                  <a:noFill/>
                </a:ln>
                <a:solidFill>
                  <a:srgbClr val="EEF4FF"/>
                </a:solidFill>
                <a:effectLst/>
                <a:uLnTx/>
                <a:uFillTx/>
                <a:latin typeface="Aptos"/>
                <a:ea typeface="+mn-ea"/>
                <a:cs typeface="+mn-cs"/>
              </a:rPr>
              <a:t>
5. </a:t>
            </a:r>
            <a:r>
              <a:rPr kumimoji="0" sz="1300" b="0" i="0" u="none" strike="noStrike" kern="1200" cap="none" spc="0" normalizeH="0" baseline="0" noProof="0" dirty="0" err="1">
                <a:ln>
                  <a:noFill/>
                </a:ln>
                <a:solidFill>
                  <a:srgbClr val="EEF4FF"/>
                </a:solidFill>
                <a:effectLst/>
                <a:uLnTx/>
                <a:uFillTx/>
                <a:latin typeface="Aptos"/>
                <a:ea typeface="+mn-ea"/>
                <a:cs typeface="+mn-cs"/>
              </a:rPr>
              <a:t>Softmax</a:t>
            </a:r>
            <a:r>
              <a:rPr kumimoji="0" sz="1300" b="0" i="0" u="none" strike="noStrike" kern="1200" cap="none" spc="0" normalizeH="0" baseline="0" noProof="0" dirty="0">
                <a:ln>
                  <a:noFill/>
                </a:ln>
                <a:solidFill>
                  <a:srgbClr val="EEF4FF"/>
                </a:solidFill>
                <a:effectLst/>
                <a:uLnTx/>
                <a:uFillTx/>
                <a:latin typeface="Aptos"/>
                <a:ea typeface="+mn-ea"/>
                <a:cs typeface="+mn-cs"/>
              </a:rPr>
              <a:t> → 80 probabilities
6. Measure error and update weights
7. Predicted token enters context
8 × 120 = 960 head evaluations</a:t>
            </a:r>
            <a:endParaRPr kumimoji="0" lang="en-US" sz="1300" b="0" i="0" u="none" strike="noStrike" kern="1200" cap="none" spc="0" normalizeH="0" baseline="0" noProof="0" dirty="0">
              <a:ln>
                <a:noFill/>
              </a:ln>
              <a:solidFill>
                <a:srgbClr val="EEF4FF"/>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dirty="0">
              <a:solidFill>
                <a:srgbClr val="EEF4FF"/>
              </a:solidFill>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a:solidFill>
                  <a:srgbClr val="EEF4FF"/>
                </a:solidFill>
                <a:latin typeface="Aptos"/>
              </a:rPr>
              <a:t> Tens of millions of execution cycles</a:t>
            </a:r>
            <a:endParaRPr kumimoji="0" sz="1300" b="0" i="0" u="none" strike="noStrike" kern="1200" cap="none" spc="0" normalizeH="0" baseline="0" noProof="0" dirty="0">
              <a:ln>
                <a:noFill/>
              </a:ln>
              <a:solidFill>
                <a:srgbClr val="EEF4FF"/>
              </a:solidFill>
              <a:effectLst/>
              <a:uLnTx/>
              <a:uFillTx/>
              <a:latin typeface="Aptos"/>
              <a:ea typeface="+mn-ea"/>
              <a:cs typeface="+mn-cs"/>
            </a:endParaRPr>
          </a:p>
        </p:txBody>
      </p:sp>
      <p:sp>
        <p:nvSpPr>
          <p:cNvPr id="38" name="TextBox 37"/>
          <p:cNvSpPr txBox="1"/>
          <p:nvPr/>
        </p:nvSpPr>
        <p:spPr>
          <a:xfrm>
            <a:off x="8275320" y="2679192"/>
            <a:ext cx="338328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SAVED VALUES &amp; GRAPHS</a:t>
            </a:r>
          </a:p>
        </p:txBody>
      </p:sp>
      <p:sp>
        <p:nvSpPr>
          <p:cNvPr id="39" name="TextBox 38"/>
          <p:cNvSpPr txBox="1"/>
          <p:nvPr/>
        </p:nvSpPr>
        <p:spPr>
          <a:xfrm>
            <a:off x="8366760" y="3090672"/>
            <a:ext cx="3154680" cy="24871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50" b="0" i="0" u="none" strike="noStrike" kern="1200" cap="none" spc="0" normalizeH="0" baseline="0" noProof="0">
                <a:ln>
                  <a:noFill/>
                </a:ln>
                <a:solidFill>
                  <a:srgbClr val="EEF4FF"/>
                </a:solidFill>
                <a:effectLst/>
                <a:uLnTx/>
                <a:uFillTx/>
                <a:latin typeface="Aptos"/>
                <a:ea typeface="+mn-ea"/>
                <a:cs typeface="+mn-cs"/>
              </a:rPr>
              <a:t>Saved each step:
Entropy • Loss • Ptarget • Pmax
Attention entropy • Adiag
8 attention weights • positional bias
KL divergence
Graphs:
Entropy • Loss • Phase trajectory
Probabilities • Attention entropy
Adiag • Mean attention • Heatmap
KL divergence • Positional bias</a:t>
            </a:r>
          </a:p>
        </p:txBody>
      </p:sp>
      <p:sp>
        <p:nvSpPr>
          <p:cNvPr id="40" name="TextBox 39"/>
          <p:cNvSpPr txBox="1"/>
          <p:nvPr/>
        </p:nvSpPr>
        <p:spPr>
          <a:xfrm>
            <a:off x="548640" y="6106406"/>
            <a:ext cx="1106424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b="1" i="0" u="none" strike="noStrike" kern="1200" cap="none" spc="0" normalizeH="0" baseline="0" noProof="0" dirty="0">
                <a:ln>
                  <a:noFill/>
                </a:ln>
                <a:solidFill>
                  <a:srgbClr val="0E3252"/>
                </a:solidFill>
                <a:effectLst/>
                <a:highlight>
                  <a:srgbClr val="FFFF00"/>
                </a:highlight>
                <a:uLnTx/>
                <a:uFillTx/>
                <a:latin typeface="Aptos"/>
                <a:ea typeface="+mn-ea"/>
                <a:cs typeface="+mn-cs"/>
              </a:rPr>
              <a:t>Purpose: </a:t>
            </a:r>
            <a:r>
              <a:rPr kumimoji="0" lang="en-US" b="1" i="0" u="none" strike="noStrike" kern="1200" cap="none" spc="0" normalizeH="0" baseline="0" noProof="0" dirty="0">
                <a:ln>
                  <a:noFill/>
                </a:ln>
                <a:solidFill>
                  <a:srgbClr val="0E3252"/>
                </a:solidFill>
                <a:effectLst/>
                <a:highlight>
                  <a:srgbClr val="FFFF00"/>
                </a:highlight>
                <a:uLnTx/>
                <a:uFillTx/>
                <a:latin typeface="Aptos"/>
                <a:ea typeface="+mn-ea"/>
                <a:cs typeface="+mn-cs"/>
              </a:rPr>
              <a:t>E</a:t>
            </a:r>
            <a:r>
              <a:rPr kumimoji="0" b="1" i="0" u="none" strike="noStrike" kern="1200" cap="none" spc="0" normalizeH="0" baseline="0" noProof="0" dirty="0">
                <a:ln>
                  <a:noFill/>
                </a:ln>
                <a:solidFill>
                  <a:srgbClr val="0E3252"/>
                </a:solidFill>
                <a:effectLst/>
                <a:highlight>
                  <a:srgbClr val="FFFF00"/>
                </a:highlight>
                <a:uLnTx/>
                <a:uFillTx/>
                <a:latin typeface="Aptos"/>
                <a:ea typeface="+mn-ea"/>
                <a:cs typeface="+mn-cs"/>
              </a:rPr>
              <a:t>xpose the internal mathematics so</a:t>
            </a:r>
            <a:r>
              <a:rPr kumimoji="0" lang="en-US" b="1" i="0" u="none" strike="noStrike" kern="1200" cap="none" spc="0" normalizeH="0" baseline="0" noProof="0" dirty="0">
                <a:ln>
                  <a:noFill/>
                </a:ln>
                <a:solidFill>
                  <a:srgbClr val="0E3252"/>
                </a:solidFill>
                <a:effectLst/>
                <a:highlight>
                  <a:srgbClr val="FFFF00"/>
                </a:highlight>
                <a:uLnTx/>
                <a:uFillTx/>
                <a:latin typeface="Aptos"/>
                <a:ea typeface="+mn-ea"/>
                <a:cs typeface="+mn-cs"/>
              </a:rPr>
              <a:t> </a:t>
            </a:r>
            <a:r>
              <a:rPr lang="en-US" b="1" dirty="0">
                <a:solidFill>
                  <a:srgbClr val="0E3252"/>
                </a:solidFill>
                <a:highlight>
                  <a:srgbClr val="FFFF00"/>
                </a:highlight>
                <a:latin typeface="Aptos"/>
              </a:rPr>
              <a:t>You</a:t>
            </a:r>
            <a:r>
              <a:rPr kumimoji="0" b="1" i="0" u="none" strike="noStrike" kern="1200" cap="none" spc="0" normalizeH="0" baseline="0" noProof="0" dirty="0">
                <a:ln>
                  <a:noFill/>
                </a:ln>
                <a:solidFill>
                  <a:srgbClr val="0E3252"/>
                </a:solidFill>
                <a:effectLst/>
                <a:highlight>
                  <a:srgbClr val="FFFF00"/>
                </a:highlight>
                <a:uLnTx/>
                <a:uFillTx/>
                <a:latin typeface="Aptos"/>
                <a:ea typeface="+mn-ea"/>
                <a:cs typeface="+mn-cs"/>
              </a:rPr>
              <a:t> can watch a small Transformer learn.</a:t>
            </a:r>
          </a:p>
        </p:txBody>
      </p:sp>
      <p:sp>
        <p:nvSpPr>
          <p:cNvPr id="41" name="Rectangle 40">
            <a:extLst>
              <a:ext uri="{FF2B5EF4-FFF2-40B4-BE49-F238E27FC236}">
                <a16:creationId xmlns:a16="http://schemas.microsoft.com/office/drawing/2014/main" id="{CF17A1BF-6201-0CBC-6505-60836FA18156}"/>
              </a:ext>
            </a:extLst>
          </p:cNvPr>
          <p:cNvSpPr/>
          <p:nvPr/>
        </p:nvSpPr>
        <p:spPr>
          <a:xfrm>
            <a:off x="3383280" y="183018"/>
            <a:ext cx="3246120" cy="490888"/>
          </a:xfrm>
          <a:prstGeom prst="rect">
            <a:avLst/>
          </a:prstGeom>
          <a:noFill/>
          <a:ln w="635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F124D8-08A8-4118-8303-43B31524E1E3}"/>
              </a:ext>
            </a:extLst>
          </p:cNvPr>
          <p:cNvPicPr>
            <a:picLocks noChangeAspect="1"/>
          </p:cNvPicPr>
          <p:nvPr/>
        </p:nvPicPr>
        <p:blipFill>
          <a:blip r:embed="rId2"/>
          <a:stretch>
            <a:fillRect/>
          </a:stretch>
        </p:blipFill>
        <p:spPr>
          <a:xfrm>
            <a:off x="2814110" y="0"/>
            <a:ext cx="6563780" cy="6858000"/>
          </a:xfrm>
          <a:prstGeom prst="rect">
            <a:avLst/>
          </a:prstGeom>
        </p:spPr>
      </p:pic>
      <p:sp>
        <p:nvSpPr>
          <p:cNvPr id="2" name="Rectangle 1">
            <a:extLst>
              <a:ext uri="{FF2B5EF4-FFF2-40B4-BE49-F238E27FC236}">
                <a16:creationId xmlns:a16="http://schemas.microsoft.com/office/drawing/2014/main" id="{F01CD5D2-C981-14E0-EA66-576C6602557B}"/>
              </a:ext>
            </a:extLst>
          </p:cNvPr>
          <p:cNvSpPr/>
          <p:nvPr/>
        </p:nvSpPr>
        <p:spPr>
          <a:xfrm>
            <a:off x="2814110" y="4914900"/>
            <a:ext cx="872065" cy="471488"/>
          </a:xfrm>
          <a:prstGeom prst="rect">
            <a:avLst/>
          </a:prstGeom>
          <a:noFill/>
          <a:ln w="349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964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001B3113-69DA-8F43-8673-041F119F79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D7A687-D499-7E3F-5D3A-71A5101BA203}"/>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C9D8FF"/>
                </a:solidFill>
                <a:effectLst/>
                <a:uLnTx/>
                <a:uFillTx/>
                <a:latin typeface="Georgia"/>
                <a:ea typeface="+mn-ea"/>
                <a:cs typeface="+mn-cs"/>
              </a:rPr>
              <a:t>1. Low Entropy — Ordered Structure</a:t>
            </a:r>
          </a:p>
        </p:txBody>
      </p:sp>
      <p:sp>
        <p:nvSpPr>
          <p:cNvPr id="3" name="TextBox 2">
            <a:extLst>
              <a:ext uri="{FF2B5EF4-FFF2-40B4-BE49-F238E27FC236}">
                <a16:creationId xmlns:a16="http://schemas.microsoft.com/office/drawing/2014/main" id="{59D3EBDC-310F-54E7-2F16-0AF13EFDB29A}"/>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3FF"/>
                </a:solidFill>
                <a:effectLst/>
                <a:uLnTx/>
                <a:uFillTx/>
                <a:latin typeface="Georgia"/>
                <a:ea typeface="+mn-ea"/>
                <a:cs typeface="+mn-cs"/>
              </a:rPr>
              <a:t>The intact vase represents a highly organized state.</a:t>
            </a:r>
          </a:p>
        </p:txBody>
      </p:sp>
      <p:pic>
        <p:nvPicPr>
          <p:cNvPr id="4" name="Picture 3" descr="a_dramatic_highly_detailed_cinematic_fantasy_tec.png">
            <a:extLst>
              <a:ext uri="{FF2B5EF4-FFF2-40B4-BE49-F238E27FC236}">
                <a16:creationId xmlns:a16="http://schemas.microsoft.com/office/drawing/2014/main" id="{3129DBD5-2AB8-ED9E-DD21-5D49390B9B3B}"/>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DFEE28B1-9BA2-BD07-3D21-C4041204261E}"/>
              </a:ext>
            </a:extLst>
          </p:cNvPr>
          <p:cNvSpPr/>
          <p:nvPr/>
        </p:nvSpPr>
        <p:spPr>
          <a:xfrm>
            <a:off x="7360920" y="1234440"/>
            <a:ext cx="4251960" cy="77724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Intact vase:
low physical disorder</a:t>
            </a:r>
          </a:p>
        </p:txBody>
      </p:sp>
      <p:sp>
        <p:nvSpPr>
          <p:cNvPr id="6" name="Rounded Rectangle 5">
            <a:extLst>
              <a:ext uri="{FF2B5EF4-FFF2-40B4-BE49-F238E27FC236}">
                <a16:creationId xmlns:a16="http://schemas.microsoft.com/office/drawing/2014/main" id="{337CF7E7-EC42-C874-14F7-A13730747848}"/>
              </a:ext>
            </a:extLst>
          </p:cNvPr>
          <p:cNvSpPr/>
          <p:nvPr/>
        </p:nvSpPr>
        <p:spPr>
          <a:xfrm>
            <a:off x="7360920" y="2331720"/>
            <a:ext cx="4251960" cy="96012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0F4FF"/>
                </a:solidFill>
                <a:effectLst/>
                <a:uLnTx/>
                <a:uFillTx/>
                <a:latin typeface="Georgia"/>
                <a:ea typeface="+mn-ea"/>
                <a:cs typeface="+mn-cs"/>
              </a:rPr>
              <a:t>LLM</a:t>
            </a:r>
            <a:r>
              <a:rPr kumimoji="0" sz="1800" b="1" i="0" u="none" strike="noStrike" kern="1200" cap="none" spc="0" normalizeH="0" baseline="0" noProof="0" dirty="0">
                <a:ln>
                  <a:noFill/>
                </a:ln>
                <a:solidFill>
                  <a:srgbClr val="F0F4FF"/>
                </a:solidFill>
                <a:effectLst/>
                <a:uLnTx/>
                <a:uFillTx/>
                <a:latin typeface="Georgia"/>
                <a:ea typeface="+mn-ea"/>
                <a:cs typeface="+mn-cs"/>
              </a:rPr>
              <a:t> analogy:
a concentrated, organized probability pattern</a:t>
            </a:r>
          </a:p>
        </p:txBody>
      </p:sp>
      <p:sp>
        <p:nvSpPr>
          <p:cNvPr id="7" name="Rounded Rectangle 6">
            <a:extLst>
              <a:ext uri="{FF2B5EF4-FFF2-40B4-BE49-F238E27FC236}">
                <a16:creationId xmlns:a16="http://schemas.microsoft.com/office/drawing/2014/main" id="{40A06D0F-5528-6931-9653-7D840CF89564}"/>
              </a:ext>
            </a:extLst>
          </p:cNvPr>
          <p:cNvSpPr/>
          <p:nvPr/>
        </p:nvSpPr>
        <p:spPr>
          <a:xfrm>
            <a:off x="7360920" y="3657600"/>
            <a:ext cx="4251960" cy="114300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0F4FF"/>
                </a:solidFill>
                <a:effectLst/>
                <a:uLnTx/>
                <a:uFillTx/>
                <a:latin typeface="Georgia"/>
                <a:ea typeface="+mn-ea"/>
                <a:cs typeface="+mn-cs"/>
              </a:rPr>
              <a:t>Entropy is best described here as uncertainty or disorder.</a:t>
            </a:r>
          </a:p>
        </p:txBody>
      </p:sp>
      <p:sp>
        <p:nvSpPr>
          <p:cNvPr id="8" name="TextBox 7">
            <a:extLst>
              <a:ext uri="{FF2B5EF4-FFF2-40B4-BE49-F238E27FC236}">
                <a16:creationId xmlns:a16="http://schemas.microsoft.com/office/drawing/2014/main" id="{2D4840F5-5662-7399-8687-AA4BF94D2CEA}"/>
              </a:ext>
            </a:extLst>
          </p:cNvPr>
          <p:cNvSpPr txBox="1"/>
          <p:nvPr/>
        </p:nvSpPr>
        <p:spPr>
          <a:xfrm>
            <a:off x="7360920" y="5577840"/>
            <a:ext cx="425196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5D278"/>
                </a:solidFill>
                <a:effectLst/>
                <a:uLnTx/>
                <a:uFillTx/>
                <a:latin typeface="Georgia"/>
                <a:ea typeface="+mn-ea"/>
                <a:cs typeface="+mn-cs"/>
              </a:rPr>
              <a:t>Low entropy = fewer plausible arrangements</a:t>
            </a:r>
          </a:p>
        </p:txBody>
      </p:sp>
      <p:sp>
        <p:nvSpPr>
          <p:cNvPr id="9" name="RoadmapBadge">
            <a:extLst>
              <a:ext uri="{FF2B5EF4-FFF2-40B4-BE49-F238E27FC236}">
                <a16:creationId xmlns:a16="http://schemas.microsoft.com/office/drawing/2014/main" id="{6A875904-338F-0508-489A-B473C95FBA14}"/>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1391602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5543D7BC-7167-9229-C7A7-17130D161D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F269AE-42A3-0D18-E8C4-B354DD088B13}"/>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C9D8FF"/>
                </a:solidFill>
                <a:effectLst/>
                <a:uLnTx/>
                <a:uFillTx/>
                <a:latin typeface="Georgia"/>
                <a:ea typeface="+mn-ea"/>
                <a:cs typeface="+mn-cs"/>
              </a:rPr>
              <a:t>2. High Entropy — Many Possibilities</a:t>
            </a:r>
          </a:p>
        </p:txBody>
      </p:sp>
      <p:sp>
        <p:nvSpPr>
          <p:cNvPr id="3" name="TextBox 2">
            <a:extLst>
              <a:ext uri="{FF2B5EF4-FFF2-40B4-BE49-F238E27FC236}">
                <a16:creationId xmlns:a16="http://schemas.microsoft.com/office/drawing/2014/main" id="{F769A387-FE24-C31B-A179-7E1453CF9E37}"/>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3FF"/>
                </a:solidFill>
                <a:effectLst/>
                <a:uLnTx/>
                <a:uFillTx/>
                <a:latin typeface="Georgia"/>
                <a:ea typeface="+mn-ea"/>
                <a:cs typeface="+mn-cs"/>
              </a:rPr>
              <a:t>When the vase shatters, the possible arrangements multiply.</a:t>
            </a:r>
          </a:p>
        </p:txBody>
      </p:sp>
      <p:pic>
        <p:nvPicPr>
          <p:cNvPr id="4" name="Picture 3" descr="a_high_detail_cinematic_fantasy_space_themed_sce.png">
            <a:extLst>
              <a:ext uri="{FF2B5EF4-FFF2-40B4-BE49-F238E27FC236}">
                <a16:creationId xmlns:a16="http://schemas.microsoft.com/office/drawing/2014/main" id="{CEB49A19-D3EB-4B57-275F-20D9AE850F6D}"/>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B3AC4A0E-4B44-6453-1C38-2D3D4DC45B3E}"/>
              </a:ext>
            </a:extLst>
          </p:cNvPr>
          <p:cNvSpPr/>
          <p:nvPr/>
        </p:nvSpPr>
        <p:spPr>
          <a:xfrm>
            <a:off x="7360920" y="1234440"/>
            <a:ext cx="4251960" cy="86868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Shattered pieces:
high disorder</a:t>
            </a:r>
          </a:p>
        </p:txBody>
      </p:sp>
      <p:sp>
        <p:nvSpPr>
          <p:cNvPr id="6" name="Rounded Rectangle 5">
            <a:extLst>
              <a:ext uri="{FF2B5EF4-FFF2-40B4-BE49-F238E27FC236}">
                <a16:creationId xmlns:a16="http://schemas.microsoft.com/office/drawing/2014/main" id="{01D50A76-CB42-966C-B401-64D3787EBDAE}"/>
              </a:ext>
            </a:extLst>
          </p:cNvPr>
          <p:cNvSpPr/>
          <p:nvPr/>
        </p:nvSpPr>
        <p:spPr>
          <a:xfrm>
            <a:off x="7360920" y="2423160"/>
            <a:ext cx="4251960" cy="100584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0F4FF"/>
                </a:solidFill>
                <a:effectLst/>
                <a:uLnTx/>
                <a:uFillTx/>
                <a:latin typeface="Georgia"/>
                <a:ea typeface="+mn-ea"/>
                <a:cs typeface="+mn-cs"/>
              </a:rPr>
              <a:t>LLM</a:t>
            </a:r>
            <a:r>
              <a:rPr kumimoji="0" sz="1800" b="1" i="0" u="none" strike="noStrike" kern="1200" cap="none" spc="0" normalizeH="0" baseline="0" noProof="0" dirty="0">
                <a:ln>
                  <a:noFill/>
                </a:ln>
                <a:solidFill>
                  <a:srgbClr val="F0F4FF"/>
                </a:solidFill>
                <a:effectLst/>
                <a:uLnTx/>
                <a:uFillTx/>
                <a:latin typeface="Georgia"/>
                <a:ea typeface="+mn-ea"/>
                <a:cs typeface="+mn-cs"/>
              </a:rPr>
              <a:t> analogy:
many possible token outputs compete</a:t>
            </a:r>
          </a:p>
        </p:txBody>
      </p:sp>
      <p:sp>
        <p:nvSpPr>
          <p:cNvPr id="7" name="Rounded Rectangle 6">
            <a:extLst>
              <a:ext uri="{FF2B5EF4-FFF2-40B4-BE49-F238E27FC236}">
                <a16:creationId xmlns:a16="http://schemas.microsoft.com/office/drawing/2014/main" id="{3592413C-EDD6-25A8-5463-2C385314CB17}"/>
              </a:ext>
            </a:extLst>
          </p:cNvPr>
          <p:cNvSpPr/>
          <p:nvPr/>
        </p:nvSpPr>
        <p:spPr>
          <a:xfrm>
            <a:off x="7360920" y="3794760"/>
            <a:ext cx="4251960" cy="96012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0F4FF"/>
                </a:solidFill>
                <a:effectLst/>
                <a:uLnTx/>
                <a:uFillTx/>
                <a:latin typeface="Georgia"/>
                <a:ea typeface="+mn-ea"/>
                <a:cs typeface="+mn-cs"/>
              </a:rPr>
              <a:t>Token-output entropy measures uncertainty in the output probabilities.</a:t>
            </a:r>
          </a:p>
        </p:txBody>
      </p:sp>
      <p:sp>
        <p:nvSpPr>
          <p:cNvPr id="8" name="TextBox 7">
            <a:extLst>
              <a:ext uri="{FF2B5EF4-FFF2-40B4-BE49-F238E27FC236}">
                <a16:creationId xmlns:a16="http://schemas.microsoft.com/office/drawing/2014/main" id="{0894FAEB-58C0-DB1C-D2E9-20F564CF2130}"/>
              </a:ext>
            </a:extLst>
          </p:cNvPr>
          <p:cNvSpPr txBox="1"/>
          <p:nvPr/>
        </p:nvSpPr>
        <p:spPr>
          <a:xfrm>
            <a:off x="7360920" y="5577840"/>
            <a:ext cx="425196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5D278"/>
                </a:solidFill>
                <a:effectLst/>
                <a:uLnTx/>
                <a:uFillTx/>
                <a:latin typeface="Georgia"/>
                <a:ea typeface="+mn-ea"/>
                <a:cs typeface="+mn-cs"/>
              </a:rPr>
              <a:t>High entropy = many plausible choices</a:t>
            </a:r>
          </a:p>
        </p:txBody>
      </p:sp>
      <p:sp>
        <p:nvSpPr>
          <p:cNvPr id="9" name="RoadmapBadge">
            <a:extLst>
              <a:ext uri="{FF2B5EF4-FFF2-40B4-BE49-F238E27FC236}">
                <a16:creationId xmlns:a16="http://schemas.microsoft.com/office/drawing/2014/main" id="{F2FB01E6-B556-AAF9-484C-1B0BE7699A54}"/>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3248472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7750332E-3EFA-71F9-F3D2-7E5E2402D4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218EAD3-9BCC-7616-F67B-39B3FD06A3E5}"/>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C9D8FF"/>
                </a:solidFill>
                <a:effectLst/>
                <a:uLnTx/>
                <a:uFillTx/>
                <a:latin typeface="Georgia"/>
                <a:ea typeface="+mn-ea"/>
                <a:cs typeface="+mn-cs"/>
              </a:rPr>
              <a:t>3. Attention — Compare Each Piece With Others</a:t>
            </a:r>
          </a:p>
        </p:txBody>
      </p:sp>
      <p:sp>
        <p:nvSpPr>
          <p:cNvPr id="3" name="TextBox 2">
            <a:extLst>
              <a:ext uri="{FF2B5EF4-FFF2-40B4-BE49-F238E27FC236}">
                <a16:creationId xmlns:a16="http://schemas.microsoft.com/office/drawing/2014/main" id="{DCBBA606-AEC7-F0D0-F5B8-26A4C5A74DCB}"/>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3FF"/>
                </a:solidFill>
                <a:effectLst/>
                <a:uLnTx/>
                <a:uFillTx/>
                <a:latin typeface="Georgia"/>
                <a:ea typeface="+mn-ea"/>
                <a:cs typeface="+mn-cs"/>
              </a:rPr>
              <a:t>The system scores which pieces seem to fit together.</a:t>
            </a:r>
          </a:p>
        </p:txBody>
      </p:sp>
      <p:pic>
        <p:nvPicPr>
          <p:cNvPr id="4" name="Picture 3" descr="a_high_detail_cinematic_sci_fi_styled_scene_a_d.png">
            <a:extLst>
              <a:ext uri="{FF2B5EF4-FFF2-40B4-BE49-F238E27FC236}">
                <a16:creationId xmlns:a16="http://schemas.microsoft.com/office/drawing/2014/main" id="{484A3303-6BF6-7570-08C1-D5794605A391}"/>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F55E9441-92FC-08ED-3C9E-8B406CE96B20}"/>
              </a:ext>
            </a:extLst>
          </p:cNvPr>
          <p:cNvSpPr/>
          <p:nvPr/>
        </p:nvSpPr>
        <p:spPr>
          <a:xfrm>
            <a:off x="7360920" y="1143000"/>
            <a:ext cx="4251960" cy="73152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Piece-to-piece comparison</a:t>
            </a:r>
          </a:p>
        </p:txBody>
      </p:sp>
      <p:sp>
        <p:nvSpPr>
          <p:cNvPr id="6" name="Rounded Rectangle 5">
            <a:extLst>
              <a:ext uri="{FF2B5EF4-FFF2-40B4-BE49-F238E27FC236}">
                <a16:creationId xmlns:a16="http://schemas.microsoft.com/office/drawing/2014/main" id="{D94496A1-DB5C-3128-19A3-51216763F3A5}"/>
              </a:ext>
            </a:extLst>
          </p:cNvPr>
          <p:cNvSpPr/>
          <p:nvPr/>
        </p:nvSpPr>
        <p:spPr>
          <a:xfrm>
            <a:off x="7360920" y="2148840"/>
            <a:ext cx="4251960" cy="105156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0F4FF"/>
                </a:solidFill>
                <a:effectLst/>
                <a:uLnTx/>
                <a:uFillTx/>
                <a:latin typeface="Georgia"/>
                <a:ea typeface="+mn-ea"/>
                <a:cs typeface="+mn-cs"/>
              </a:rPr>
              <a:t>Transformer analogy:
Q compares with K</a:t>
            </a:r>
          </a:p>
        </p:txBody>
      </p:sp>
      <p:sp>
        <p:nvSpPr>
          <p:cNvPr id="7" name="Rounded Rectangle 6">
            <a:extLst>
              <a:ext uri="{FF2B5EF4-FFF2-40B4-BE49-F238E27FC236}">
                <a16:creationId xmlns:a16="http://schemas.microsoft.com/office/drawing/2014/main" id="{6880439C-67BA-7AD1-E6B1-FC56EBDB32E0}"/>
              </a:ext>
            </a:extLst>
          </p:cNvPr>
          <p:cNvSpPr/>
          <p:nvPr/>
        </p:nvSpPr>
        <p:spPr>
          <a:xfrm>
            <a:off x="7360920" y="3520440"/>
            <a:ext cx="4251960" cy="114300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Softmax turns scores into relative attention weights.</a:t>
            </a:r>
          </a:p>
        </p:txBody>
      </p:sp>
      <p:sp>
        <p:nvSpPr>
          <p:cNvPr id="8" name="TextBox 7">
            <a:extLst>
              <a:ext uri="{FF2B5EF4-FFF2-40B4-BE49-F238E27FC236}">
                <a16:creationId xmlns:a16="http://schemas.microsoft.com/office/drawing/2014/main" id="{6261A34A-594B-7D19-775B-FAC436743EF1}"/>
              </a:ext>
            </a:extLst>
          </p:cNvPr>
          <p:cNvSpPr txBox="1"/>
          <p:nvPr/>
        </p:nvSpPr>
        <p:spPr>
          <a:xfrm>
            <a:off x="7360920" y="5257800"/>
            <a:ext cx="425196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6ADFFF"/>
                </a:solidFill>
                <a:effectLst/>
                <a:uLnTx/>
                <a:uFillTx/>
                <a:latin typeface="Georgia"/>
                <a:ea typeface="+mn-ea"/>
                <a:cs typeface="+mn-cs"/>
              </a:rPr>
              <a:t>QKᵀ → scores
Softmax → attention</a:t>
            </a:r>
          </a:p>
        </p:txBody>
      </p:sp>
      <p:sp>
        <p:nvSpPr>
          <p:cNvPr id="9" name="RoadmapBadge">
            <a:extLst>
              <a:ext uri="{FF2B5EF4-FFF2-40B4-BE49-F238E27FC236}">
                <a16:creationId xmlns:a16="http://schemas.microsoft.com/office/drawing/2014/main" id="{E944C491-6748-E6AA-0BFF-2078E7487970}"/>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dirty="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21210862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F84A24D6-D78B-51BA-B810-66DFF5BAFC7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780845-C25D-2B5F-15CD-0FE2FAEB86BC}"/>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C9D8FF"/>
                </a:solidFill>
                <a:effectLst/>
                <a:uLnTx/>
                <a:uFillTx/>
                <a:latin typeface="Georgia"/>
                <a:ea typeface="+mn-ea"/>
                <a:cs typeface="+mn-cs"/>
              </a:rPr>
              <a:t>4. Learning — From Uncertainty to Structure</a:t>
            </a:r>
          </a:p>
        </p:txBody>
      </p:sp>
      <p:sp>
        <p:nvSpPr>
          <p:cNvPr id="3" name="TextBox 2">
            <a:extLst>
              <a:ext uri="{FF2B5EF4-FFF2-40B4-BE49-F238E27FC236}">
                <a16:creationId xmlns:a16="http://schemas.microsoft.com/office/drawing/2014/main" id="{B9A879D2-63ED-2762-56A9-38C0647B3E92}"/>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3FF"/>
                </a:solidFill>
                <a:effectLst/>
                <a:uLnTx/>
                <a:uFillTx/>
                <a:latin typeface="Georgia"/>
                <a:ea typeface="+mn-ea"/>
                <a:cs typeface="+mn-cs"/>
              </a:rPr>
              <a:t>Training adjusts weights so useful relationships become stronger.</a:t>
            </a:r>
          </a:p>
        </p:txBody>
      </p:sp>
      <p:pic>
        <p:nvPicPr>
          <p:cNvPr id="4" name="Picture 3" descr="a_dramatic_cinematic_high_detail_sci_fi_fantasy.png">
            <a:extLst>
              <a:ext uri="{FF2B5EF4-FFF2-40B4-BE49-F238E27FC236}">
                <a16:creationId xmlns:a16="http://schemas.microsoft.com/office/drawing/2014/main" id="{CB8917CC-2EF0-6D62-52ED-4196D653B2C6}"/>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57287E15-D039-9002-940F-0E53BF5CAAEC}"/>
              </a:ext>
            </a:extLst>
          </p:cNvPr>
          <p:cNvSpPr/>
          <p:nvPr/>
        </p:nvSpPr>
        <p:spPr>
          <a:xfrm>
            <a:off x="7360920" y="1143000"/>
            <a:ext cx="4251960" cy="86868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The vase begins to regain structure.</a:t>
            </a:r>
          </a:p>
        </p:txBody>
      </p:sp>
      <p:sp>
        <p:nvSpPr>
          <p:cNvPr id="6" name="Rounded Rectangle 5">
            <a:extLst>
              <a:ext uri="{FF2B5EF4-FFF2-40B4-BE49-F238E27FC236}">
                <a16:creationId xmlns:a16="http://schemas.microsoft.com/office/drawing/2014/main" id="{D262EDF8-E2EE-0BE1-9731-E3219260F07C}"/>
              </a:ext>
            </a:extLst>
          </p:cNvPr>
          <p:cNvSpPr/>
          <p:nvPr/>
        </p:nvSpPr>
        <p:spPr>
          <a:xfrm>
            <a:off x="7360920" y="2331720"/>
            <a:ext cx="4251960" cy="105156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0F4FF"/>
                </a:solidFill>
                <a:effectLst/>
                <a:uLnTx/>
                <a:uFillTx/>
                <a:latin typeface="Georgia"/>
                <a:ea typeface="+mn-ea"/>
                <a:cs typeface="+mn-cs"/>
              </a:rPr>
              <a:t>LLM</a:t>
            </a:r>
            <a:r>
              <a:rPr kumimoji="0" sz="1700" b="1" i="0" u="none" strike="noStrike" kern="1200" cap="none" spc="0" normalizeH="0" baseline="0" noProof="0" dirty="0">
                <a:ln>
                  <a:noFill/>
                </a:ln>
                <a:solidFill>
                  <a:srgbClr val="F0F4FF"/>
                </a:solidFill>
                <a:effectLst/>
                <a:uLnTx/>
                <a:uFillTx/>
                <a:latin typeface="Georgia"/>
                <a:ea typeface="+mn-ea"/>
                <a:cs typeface="+mn-cs"/>
              </a:rPr>
              <a:t> analogy:
weights change so better relationships receive more attention.</a:t>
            </a:r>
          </a:p>
        </p:txBody>
      </p:sp>
      <p:sp>
        <p:nvSpPr>
          <p:cNvPr id="7" name="Rounded Rectangle 6">
            <a:extLst>
              <a:ext uri="{FF2B5EF4-FFF2-40B4-BE49-F238E27FC236}">
                <a16:creationId xmlns:a16="http://schemas.microsoft.com/office/drawing/2014/main" id="{875F84F3-0A70-F32F-55EF-921AF5BE2F81}"/>
              </a:ext>
            </a:extLst>
          </p:cNvPr>
          <p:cNvSpPr/>
          <p:nvPr/>
        </p:nvSpPr>
        <p:spPr>
          <a:xfrm>
            <a:off x="7360920" y="3703320"/>
            <a:ext cx="4251960" cy="100584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Htrain falling means the output distribution is becoming more certain.</a:t>
            </a:r>
          </a:p>
        </p:txBody>
      </p:sp>
      <p:sp>
        <p:nvSpPr>
          <p:cNvPr id="8" name="TextBox 7">
            <a:extLst>
              <a:ext uri="{FF2B5EF4-FFF2-40B4-BE49-F238E27FC236}">
                <a16:creationId xmlns:a16="http://schemas.microsoft.com/office/drawing/2014/main" id="{36D7E177-39A6-E6F9-0218-2A8384E56D55}"/>
              </a:ext>
            </a:extLst>
          </p:cNvPr>
          <p:cNvSpPr txBox="1"/>
          <p:nvPr/>
        </p:nvSpPr>
        <p:spPr>
          <a:xfrm>
            <a:off x="7360920" y="5349240"/>
            <a:ext cx="425196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5D278"/>
                </a:solidFill>
                <a:effectLst/>
                <a:uLnTx/>
                <a:uFillTx/>
                <a:latin typeface="Georgia"/>
                <a:ea typeface="+mn-ea"/>
                <a:cs typeface="+mn-cs"/>
              </a:rPr>
              <a:t>Loss ↓   Htrain ↓   Ptarget ↑</a:t>
            </a:r>
          </a:p>
        </p:txBody>
      </p:sp>
      <p:sp>
        <p:nvSpPr>
          <p:cNvPr id="9" name="RoadmapBadge">
            <a:extLst>
              <a:ext uri="{FF2B5EF4-FFF2-40B4-BE49-F238E27FC236}">
                <a16:creationId xmlns:a16="http://schemas.microsoft.com/office/drawing/2014/main" id="{DF9D73B5-F7BA-DCB6-D3B2-15972B1A93A5}"/>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17109542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762AA138-3907-7C19-1596-99A254AA438C}"/>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3BCEEABC-14AA-F872-1D74-237C6630EC2F}"/>
              </a:ext>
            </a:extLst>
          </p:cNvPr>
          <p:cNvSpPr/>
          <p:nvPr/>
        </p:nvSpPr>
        <p:spPr>
          <a:xfrm>
            <a:off x="164592" y="164592"/>
            <a:ext cx="11859768" cy="6510528"/>
          </a:xfrm>
          <a:prstGeom prst="roundRect">
            <a:avLst/>
          </a:prstGeom>
          <a:noFill/>
          <a:ln>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D3BA6536-D81A-FCD9-880F-720B0D386F24}"/>
              </a:ext>
            </a:extLst>
          </p:cNvPr>
          <p:cNvSpPr txBox="1"/>
          <p:nvPr/>
        </p:nvSpPr>
        <p:spPr>
          <a:xfrm>
            <a:off x="457200" y="256032"/>
            <a:ext cx="112471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F7D278"/>
                </a:solidFill>
                <a:effectLst/>
                <a:uLnTx/>
                <a:uFillTx/>
                <a:latin typeface="Georgia"/>
                <a:ea typeface="+mn-ea"/>
                <a:cs typeface="+mn-cs"/>
              </a:rPr>
              <a:t>From a Broken Vase to Quantified Entropy</a:t>
            </a:r>
          </a:p>
        </p:txBody>
      </p:sp>
      <p:sp>
        <p:nvSpPr>
          <p:cNvPr id="4" name="TextBox 3">
            <a:extLst>
              <a:ext uri="{FF2B5EF4-FFF2-40B4-BE49-F238E27FC236}">
                <a16:creationId xmlns:a16="http://schemas.microsoft.com/office/drawing/2014/main" id="{1505AB9C-9566-7C52-A5B6-008661E7B82E}"/>
              </a:ext>
            </a:extLst>
          </p:cNvPr>
          <p:cNvSpPr txBox="1"/>
          <p:nvPr/>
        </p:nvSpPr>
        <p:spPr>
          <a:xfrm>
            <a:off x="640080" y="768096"/>
            <a:ext cx="1088136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6ADFFF"/>
                </a:solidFill>
                <a:effectLst/>
                <a:uLnTx/>
                <a:uFillTx/>
                <a:latin typeface="Georgia"/>
                <a:ea typeface="+mn-ea"/>
                <a:cs typeface="+mn-cs"/>
              </a:rPr>
              <a:t>A teaching analogy connecting 1,000 unresolved possibilities to H = ln(N)</a:t>
            </a:r>
          </a:p>
        </p:txBody>
      </p:sp>
      <p:sp>
        <p:nvSpPr>
          <p:cNvPr id="5" name="Rounded Rectangle 4">
            <a:extLst>
              <a:ext uri="{FF2B5EF4-FFF2-40B4-BE49-F238E27FC236}">
                <a16:creationId xmlns:a16="http://schemas.microsoft.com/office/drawing/2014/main" id="{E076C72C-3E68-C6FA-0A72-1D7235129388}"/>
              </a:ext>
            </a:extLst>
          </p:cNvPr>
          <p:cNvSpPr/>
          <p:nvPr/>
        </p:nvSpPr>
        <p:spPr>
          <a:xfrm>
            <a:off x="502920" y="1371600"/>
            <a:ext cx="3063240" cy="1234440"/>
          </a:xfrm>
          <a:prstGeom prst="roundRect">
            <a:avLst/>
          </a:prstGeom>
          <a:solidFill>
            <a:srgbClr val="0C142B"/>
          </a:solidFill>
          <a:ln w="1905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SHATTERED VASE
1,000 unresolved possibilities
H = ln(1000) = 6.91</a:t>
            </a:r>
          </a:p>
        </p:txBody>
      </p:sp>
      <p:sp>
        <p:nvSpPr>
          <p:cNvPr id="6" name="Rounded Rectangle 5">
            <a:extLst>
              <a:ext uri="{FF2B5EF4-FFF2-40B4-BE49-F238E27FC236}">
                <a16:creationId xmlns:a16="http://schemas.microsoft.com/office/drawing/2014/main" id="{332B30DD-EE2E-5B51-E498-E950314DF69A}"/>
              </a:ext>
            </a:extLst>
          </p:cNvPr>
          <p:cNvSpPr/>
          <p:nvPr/>
        </p:nvSpPr>
        <p:spPr>
          <a:xfrm>
            <a:off x="4213185" y="1371600"/>
            <a:ext cx="3562265" cy="12344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0F4FF"/>
                </a:solidFill>
                <a:effectLst/>
                <a:uLnTx/>
                <a:uFillTx/>
                <a:latin typeface="Georgia"/>
                <a:ea typeface="+mn-ea"/>
                <a:cs typeface="+mn-cs"/>
              </a:rPr>
              <a:t>REASSEMBLY / TRAINING
Each step eliminates possibilities
Structure increases</a:t>
            </a:r>
          </a:p>
        </p:txBody>
      </p:sp>
      <p:sp>
        <p:nvSpPr>
          <p:cNvPr id="7" name="Rounded Rectangle 6">
            <a:extLst>
              <a:ext uri="{FF2B5EF4-FFF2-40B4-BE49-F238E27FC236}">
                <a16:creationId xmlns:a16="http://schemas.microsoft.com/office/drawing/2014/main" id="{EC4427E1-FEE9-17AB-D176-6C137179CE7A}"/>
              </a:ext>
            </a:extLst>
          </p:cNvPr>
          <p:cNvSpPr/>
          <p:nvPr/>
        </p:nvSpPr>
        <p:spPr>
          <a:xfrm>
            <a:off x="8595360" y="1371600"/>
            <a:ext cx="3063240" cy="1234440"/>
          </a:xfrm>
          <a:prstGeom prst="roundRect">
            <a:avLst/>
          </a:prstGeom>
          <a:solidFill>
            <a:srgbClr val="0C142B"/>
          </a:solidFill>
          <a:ln w="19050">
            <a:solidFill>
              <a:srgbClr val="48DC9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48DC96"/>
                </a:solidFill>
                <a:effectLst/>
                <a:uLnTx/>
                <a:uFillTx/>
                <a:latin typeface="Georgia"/>
                <a:ea typeface="+mn-ea"/>
                <a:cs typeface="+mn-cs"/>
              </a:rPr>
              <a:t>NEARLY RESOLVED
H ≈ 0.20
N effective = e^0.2 ≈ 1.22</a:t>
            </a:r>
          </a:p>
        </p:txBody>
      </p:sp>
      <p:sp>
        <p:nvSpPr>
          <p:cNvPr id="8" name="TextBox 7">
            <a:extLst>
              <a:ext uri="{FF2B5EF4-FFF2-40B4-BE49-F238E27FC236}">
                <a16:creationId xmlns:a16="http://schemas.microsoft.com/office/drawing/2014/main" id="{8CC82EA3-D3CD-AA0E-294E-5892178260DD}"/>
              </a:ext>
            </a:extLst>
          </p:cNvPr>
          <p:cNvSpPr txBox="1"/>
          <p:nvPr/>
        </p:nvSpPr>
        <p:spPr>
          <a:xfrm>
            <a:off x="3593592" y="1709928"/>
            <a:ext cx="822960" cy="4572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9" name="TextBox 8">
            <a:extLst>
              <a:ext uri="{FF2B5EF4-FFF2-40B4-BE49-F238E27FC236}">
                <a16:creationId xmlns:a16="http://schemas.microsoft.com/office/drawing/2014/main" id="{AA3A113D-590E-BCE0-4A80-3F968E23C3B2}"/>
              </a:ext>
            </a:extLst>
          </p:cNvPr>
          <p:cNvSpPr txBox="1"/>
          <p:nvPr/>
        </p:nvSpPr>
        <p:spPr>
          <a:xfrm>
            <a:off x="7635240" y="1709928"/>
            <a:ext cx="822960" cy="4572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10" name="TextBox 9">
            <a:extLst>
              <a:ext uri="{FF2B5EF4-FFF2-40B4-BE49-F238E27FC236}">
                <a16:creationId xmlns:a16="http://schemas.microsoft.com/office/drawing/2014/main" id="{19A8A9C3-62F7-D2E4-ECAD-2942E6814CFE}"/>
              </a:ext>
            </a:extLst>
          </p:cNvPr>
          <p:cNvSpPr txBox="1"/>
          <p:nvPr/>
        </p:nvSpPr>
        <p:spPr>
          <a:xfrm>
            <a:off x="640080" y="2852928"/>
            <a:ext cx="1097280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0F4FF"/>
                </a:solidFill>
                <a:effectLst/>
                <a:uLnTx/>
                <a:uFillTx/>
                <a:latin typeface="Georgia"/>
                <a:ea typeface="+mn-ea"/>
                <a:cs typeface="+mn-cs"/>
              </a:rPr>
              <a:t>The number of physical pieces is NOT the entropy.</a:t>
            </a:r>
          </a:p>
        </p:txBody>
      </p:sp>
      <p:sp>
        <p:nvSpPr>
          <p:cNvPr id="11" name="TextBox 10">
            <a:extLst>
              <a:ext uri="{FF2B5EF4-FFF2-40B4-BE49-F238E27FC236}">
                <a16:creationId xmlns:a16="http://schemas.microsoft.com/office/drawing/2014/main" id="{D32A89AB-C6E0-354C-6B2D-B9B17153D69C}"/>
              </a:ext>
            </a:extLst>
          </p:cNvPr>
          <p:cNvSpPr txBox="1"/>
          <p:nvPr/>
        </p:nvSpPr>
        <p:spPr>
          <a:xfrm>
            <a:off x="822960" y="3355848"/>
            <a:ext cx="1060704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a:ln>
                  <a:noFill/>
                </a:ln>
                <a:solidFill>
                  <a:srgbClr val="CDDAF0"/>
                </a:solidFill>
                <a:effectLst/>
                <a:uLnTx/>
                <a:uFillTx/>
                <a:latin typeface="Georgia"/>
                <a:ea typeface="+mn-ea"/>
                <a:cs typeface="+mn-cs"/>
              </a:rPr>
              <a:t>For the illustration, the pieces represent equally plausible unresolved arrangements or possibilities.</a:t>
            </a:r>
          </a:p>
        </p:txBody>
      </p:sp>
      <p:sp>
        <p:nvSpPr>
          <p:cNvPr id="12" name="Rounded Rectangle 11">
            <a:extLst>
              <a:ext uri="{FF2B5EF4-FFF2-40B4-BE49-F238E27FC236}">
                <a16:creationId xmlns:a16="http://schemas.microsoft.com/office/drawing/2014/main" id="{ED36FE55-BCCE-1C20-992B-BCEB6EF3C73D}"/>
              </a:ext>
            </a:extLst>
          </p:cNvPr>
          <p:cNvSpPr/>
          <p:nvPr/>
        </p:nvSpPr>
        <p:spPr>
          <a:xfrm>
            <a:off x="59436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N≈1,000
H=6.91</a:t>
            </a:r>
          </a:p>
        </p:txBody>
      </p:sp>
      <p:sp>
        <p:nvSpPr>
          <p:cNvPr id="13" name="Rounded Rectangle 12">
            <a:extLst>
              <a:ext uri="{FF2B5EF4-FFF2-40B4-BE49-F238E27FC236}">
                <a16:creationId xmlns:a16="http://schemas.microsoft.com/office/drawing/2014/main" id="{0F255342-2406-CC8F-2F81-ECA8D5F6572E}"/>
              </a:ext>
            </a:extLst>
          </p:cNvPr>
          <p:cNvSpPr/>
          <p:nvPr/>
        </p:nvSpPr>
        <p:spPr>
          <a:xfrm>
            <a:off x="201168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N≈403
H=6.0</a:t>
            </a:r>
          </a:p>
        </p:txBody>
      </p:sp>
      <p:sp>
        <p:nvSpPr>
          <p:cNvPr id="14" name="Rounded Rectangle 13">
            <a:extLst>
              <a:ext uri="{FF2B5EF4-FFF2-40B4-BE49-F238E27FC236}">
                <a16:creationId xmlns:a16="http://schemas.microsoft.com/office/drawing/2014/main" id="{39E6A387-F784-FFAF-5A3E-4059084F029F}"/>
              </a:ext>
            </a:extLst>
          </p:cNvPr>
          <p:cNvSpPr/>
          <p:nvPr/>
        </p:nvSpPr>
        <p:spPr>
          <a:xfrm>
            <a:off x="342900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N≈148
H=5.0</a:t>
            </a:r>
          </a:p>
        </p:txBody>
      </p:sp>
      <p:sp>
        <p:nvSpPr>
          <p:cNvPr id="15" name="Rounded Rectangle 14">
            <a:extLst>
              <a:ext uri="{FF2B5EF4-FFF2-40B4-BE49-F238E27FC236}">
                <a16:creationId xmlns:a16="http://schemas.microsoft.com/office/drawing/2014/main" id="{ECCFD754-7E53-C295-399E-EA8772C793C5}"/>
              </a:ext>
            </a:extLst>
          </p:cNvPr>
          <p:cNvSpPr/>
          <p:nvPr/>
        </p:nvSpPr>
        <p:spPr>
          <a:xfrm>
            <a:off x="484632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N≈55
H=4.0</a:t>
            </a:r>
          </a:p>
        </p:txBody>
      </p:sp>
      <p:sp>
        <p:nvSpPr>
          <p:cNvPr id="16" name="Rounded Rectangle 15">
            <a:extLst>
              <a:ext uri="{FF2B5EF4-FFF2-40B4-BE49-F238E27FC236}">
                <a16:creationId xmlns:a16="http://schemas.microsoft.com/office/drawing/2014/main" id="{797220B0-C3A1-61DF-83DF-22B7BCD5E82A}"/>
              </a:ext>
            </a:extLst>
          </p:cNvPr>
          <p:cNvSpPr/>
          <p:nvPr/>
        </p:nvSpPr>
        <p:spPr>
          <a:xfrm>
            <a:off x="626364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N≈20
H=3.0</a:t>
            </a:r>
          </a:p>
        </p:txBody>
      </p:sp>
      <p:sp>
        <p:nvSpPr>
          <p:cNvPr id="17" name="Rounded Rectangle 16">
            <a:extLst>
              <a:ext uri="{FF2B5EF4-FFF2-40B4-BE49-F238E27FC236}">
                <a16:creationId xmlns:a16="http://schemas.microsoft.com/office/drawing/2014/main" id="{68A6FB73-A909-F27E-DDDB-2337827F3879}"/>
              </a:ext>
            </a:extLst>
          </p:cNvPr>
          <p:cNvSpPr/>
          <p:nvPr/>
        </p:nvSpPr>
        <p:spPr>
          <a:xfrm>
            <a:off x="768096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N≈7
H=2.0</a:t>
            </a:r>
          </a:p>
        </p:txBody>
      </p:sp>
      <p:sp>
        <p:nvSpPr>
          <p:cNvPr id="18" name="Rounded Rectangle 17">
            <a:extLst>
              <a:ext uri="{FF2B5EF4-FFF2-40B4-BE49-F238E27FC236}">
                <a16:creationId xmlns:a16="http://schemas.microsoft.com/office/drawing/2014/main" id="{B0C6AEAD-4E39-F49B-5E90-65EE297292A1}"/>
              </a:ext>
            </a:extLst>
          </p:cNvPr>
          <p:cNvSpPr/>
          <p:nvPr/>
        </p:nvSpPr>
        <p:spPr>
          <a:xfrm>
            <a:off x="909828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N≈2.7
H=1.0</a:t>
            </a:r>
          </a:p>
        </p:txBody>
      </p:sp>
      <p:sp>
        <p:nvSpPr>
          <p:cNvPr id="19" name="Rounded Rectangle 18">
            <a:extLst>
              <a:ext uri="{FF2B5EF4-FFF2-40B4-BE49-F238E27FC236}">
                <a16:creationId xmlns:a16="http://schemas.microsoft.com/office/drawing/2014/main" id="{7AAEDA1F-3C26-C903-6BED-CB02E8247093}"/>
              </a:ext>
            </a:extLst>
          </p:cNvPr>
          <p:cNvSpPr/>
          <p:nvPr/>
        </p:nvSpPr>
        <p:spPr>
          <a:xfrm>
            <a:off x="1051560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N≈≈1
H=0.2</a:t>
            </a:r>
          </a:p>
        </p:txBody>
      </p:sp>
      <p:sp>
        <p:nvSpPr>
          <p:cNvPr id="20" name="TextBox 19">
            <a:extLst>
              <a:ext uri="{FF2B5EF4-FFF2-40B4-BE49-F238E27FC236}">
                <a16:creationId xmlns:a16="http://schemas.microsoft.com/office/drawing/2014/main" id="{0B4F2D92-6D4F-BB10-15B6-05F995CA025D}"/>
              </a:ext>
            </a:extLst>
          </p:cNvPr>
          <p:cNvSpPr txBox="1"/>
          <p:nvPr/>
        </p:nvSpPr>
        <p:spPr>
          <a:xfrm>
            <a:off x="685800" y="5138928"/>
            <a:ext cx="1083564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N effective = eᴴ     ⇄     H = ln(N effective)</a:t>
            </a:r>
          </a:p>
        </p:txBody>
      </p:sp>
      <p:sp>
        <p:nvSpPr>
          <p:cNvPr id="21" name="TextBox 20">
            <a:extLst>
              <a:ext uri="{FF2B5EF4-FFF2-40B4-BE49-F238E27FC236}">
                <a16:creationId xmlns:a16="http://schemas.microsoft.com/office/drawing/2014/main" id="{91161B66-29D1-4BC8-6A58-E5469A0F871C}"/>
              </a:ext>
            </a:extLst>
          </p:cNvPr>
          <p:cNvSpPr txBox="1"/>
          <p:nvPr/>
        </p:nvSpPr>
        <p:spPr>
          <a:xfrm>
            <a:off x="685800" y="5614416"/>
            <a:ext cx="108356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6ADFFF"/>
                </a:solidFill>
                <a:effectLst/>
                <a:uLnTx/>
                <a:uFillTx/>
                <a:latin typeface="Georgia"/>
                <a:ea typeface="+mn-ea"/>
                <a:cs typeface="+mn-cs"/>
              </a:rPr>
              <a:t>GIF interpretation: Step 0 ≈ 1,000 possibilities → Step 100 ≈ one strongly preferred possibility</a:t>
            </a:r>
          </a:p>
        </p:txBody>
      </p:sp>
      <p:sp>
        <p:nvSpPr>
          <p:cNvPr id="22" name="TextBox 21">
            <a:extLst>
              <a:ext uri="{FF2B5EF4-FFF2-40B4-BE49-F238E27FC236}">
                <a16:creationId xmlns:a16="http://schemas.microsoft.com/office/drawing/2014/main" id="{5697E268-E51D-A093-E9F8-6AFA3C2F603F}"/>
              </a:ext>
            </a:extLst>
          </p:cNvPr>
          <p:cNvSpPr txBox="1"/>
          <p:nvPr/>
        </p:nvSpPr>
        <p:spPr>
          <a:xfrm>
            <a:off x="640080" y="6153912"/>
            <a:ext cx="10927080" cy="2560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dirty="0">
                <a:ln>
                  <a:noFill/>
                </a:ln>
                <a:solidFill>
                  <a:srgbClr val="CDDAF0"/>
                </a:solidFill>
                <a:effectLst/>
                <a:uLnTx/>
                <a:uFillTx/>
                <a:latin typeface="Georgia"/>
                <a:ea typeface="+mn-ea"/>
                <a:cs typeface="+mn-cs"/>
              </a:rPr>
              <a:t>Illustrative vase-derived entropy mapping — not measured </a:t>
            </a:r>
            <a:r>
              <a:rPr kumimoji="0" lang="en-US" sz="1050" b="0" i="0" u="none" strike="noStrike" kern="1200" cap="none" spc="0" normalizeH="0" baseline="0" noProof="0" dirty="0">
                <a:ln>
                  <a:noFill/>
                </a:ln>
                <a:solidFill>
                  <a:srgbClr val="CDDAF0"/>
                </a:solidFill>
                <a:effectLst/>
                <a:uLnTx/>
                <a:uFillTx/>
                <a:latin typeface="Georgia"/>
                <a:ea typeface="+mn-ea"/>
                <a:cs typeface="+mn-cs"/>
              </a:rPr>
              <a:t>Python</a:t>
            </a:r>
            <a:r>
              <a:rPr kumimoji="0" sz="1050" b="0" i="0" u="none" strike="noStrike" kern="1200" cap="none" spc="0" normalizeH="0" baseline="0" noProof="0" dirty="0">
                <a:ln>
                  <a:noFill/>
                </a:ln>
                <a:solidFill>
                  <a:srgbClr val="CDDAF0"/>
                </a:solidFill>
                <a:effectLst/>
                <a:uLnTx/>
                <a:uFillTx/>
                <a:latin typeface="Georgia"/>
                <a:ea typeface="+mn-ea"/>
                <a:cs typeface="+mn-cs"/>
              </a:rPr>
              <a:t> </a:t>
            </a:r>
            <a:r>
              <a:rPr kumimoji="0" sz="1050" b="0" i="0" u="none" strike="noStrike" kern="1200" cap="none" spc="0" normalizeH="0" baseline="0" noProof="0" dirty="0" err="1">
                <a:ln>
                  <a:noFill/>
                </a:ln>
                <a:solidFill>
                  <a:srgbClr val="CDDAF0"/>
                </a:solidFill>
                <a:effectLst/>
                <a:uLnTx/>
                <a:uFillTx/>
                <a:latin typeface="Georgia"/>
                <a:ea typeface="+mn-ea"/>
                <a:cs typeface="+mn-cs"/>
              </a:rPr>
              <a:t>Htrain</a:t>
            </a:r>
            <a:r>
              <a:rPr kumimoji="0" sz="1050" b="0" i="0" u="none" strike="noStrike" kern="1200" cap="none" spc="0" normalizeH="0" baseline="0" noProof="0" dirty="0">
                <a:ln>
                  <a:noFill/>
                </a:ln>
                <a:solidFill>
                  <a:srgbClr val="CDDAF0"/>
                </a:solidFill>
                <a:effectLst/>
                <a:uLnTx/>
                <a:uFillTx/>
                <a:latin typeface="Georgia"/>
                <a:ea typeface="+mn-ea"/>
                <a:cs typeface="+mn-cs"/>
              </a:rPr>
              <a:t> data.</a:t>
            </a:r>
          </a:p>
        </p:txBody>
      </p:sp>
      <p:sp>
        <p:nvSpPr>
          <p:cNvPr id="23" name="RoadmapBadge">
            <a:extLst>
              <a:ext uri="{FF2B5EF4-FFF2-40B4-BE49-F238E27FC236}">
                <a16:creationId xmlns:a16="http://schemas.microsoft.com/office/drawing/2014/main" id="{A0470DE3-8068-87AC-6906-885E6A614547}"/>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33402168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pic>
        <p:nvPicPr>
          <p:cNvPr id="2" name="Picture 1" descr="Entropy_Stochastic_No_Dashed_Line_20sec.gif"/>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C4142-6CA0-2021-F421-A0CF751F5B0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22121B-A836-AC8D-2053-28F09CF9BAAD}"/>
              </a:ext>
            </a:extLst>
          </p:cNvPr>
          <p:cNvPicPr>
            <a:picLocks noChangeAspect="1"/>
          </p:cNvPicPr>
          <p:nvPr/>
        </p:nvPicPr>
        <p:blipFill>
          <a:blip r:embed="rId2"/>
          <a:stretch>
            <a:fillRect/>
          </a:stretch>
        </p:blipFill>
        <p:spPr>
          <a:xfrm>
            <a:off x="0" y="1823"/>
            <a:ext cx="12192000" cy="6854354"/>
          </a:xfrm>
          <a:prstGeom prst="rect">
            <a:avLst/>
          </a:prstGeom>
        </p:spPr>
      </p:pic>
      <p:sp>
        <p:nvSpPr>
          <p:cNvPr id="4" name="RoadmapBadge">
            <a:extLst>
              <a:ext uri="{FF2B5EF4-FFF2-40B4-BE49-F238E27FC236}">
                <a16:creationId xmlns:a16="http://schemas.microsoft.com/office/drawing/2014/main" id="{274F32BD-92D2-20DA-4E9C-BDD3A8FE35A1}"/>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2862975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BCDF-A2FD-1EC4-71AC-B3941460E71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10544D-B73D-1235-6FFF-26A984FE97CF}"/>
              </a:ext>
            </a:extLst>
          </p:cNvPr>
          <p:cNvSpPr txBox="1"/>
          <p:nvPr/>
        </p:nvSpPr>
        <p:spPr>
          <a:xfrm>
            <a:off x="411480" y="154442"/>
            <a:ext cx="1133856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srgbClr val="F7C248"/>
                </a:solidFill>
                <a:latin typeface="Aptos"/>
              </a:rPr>
              <a:t>LLM </a:t>
            </a:r>
            <a:r>
              <a:rPr kumimoji="0" sz="2800" b="1" i="0" u="none" strike="noStrike" kern="1200" cap="none" spc="0" normalizeH="0" baseline="0" noProof="0" dirty="0">
                <a:ln>
                  <a:noFill/>
                </a:ln>
                <a:solidFill>
                  <a:srgbClr val="F7C248"/>
                </a:solidFill>
                <a:effectLst/>
                <a:uLnTx/>
                <a:uFillTx/>
                <a:latin typeface="Aptos"/>
                <a:ea typeface="+mn-ea"/>
                <a:cs typeface="+mn-cs"/>
              </a:rPr>
              <a:t>Transformer </a:t>
            </a:r>
            <a:r>
              <a:rPr kumimoji="0" lang="en-US" sz="2800" b="1" i="0" u="none" strike="noStrike" kern="1200" cap="none" spc="0" normalizeH="0" baseline="0" noProof="0" dirty="0">
                <a:ln>
                  <a:noFill/>
                </a:ln>
                <a:solidFill>
                  <a:srgbClr val="F7C248"/>
                </a:solidFill>
                <a:effectLst/>
                <a:uLnTx/>
                <a:uFillTx/>
                <a:latin typeface="Aptos"/>
                <a:ea typeface="+mn-ea"/>
                <a:cs typeface="+mn-cs"/>
              </a:rPr>
              <a:t>Laboratory </a:t>
            </a:r>
            <a:r>
              <a:rPr kumimoji="0" sz="2800" b="1" i="0" u="none" strike="noStrike" kern="1200" cap="none" spc="0" normalizeH="0" baseline="0" noProof="0" dirty="0">
                <a:ln>
                  <a:noFill/>
                </a:ln>
                <a:solidFill>
                  <a:srgbClr val="F7C248"/>
                </a:solidFill>
                <a:effectLst/>
                <a:uLnTx/>
                <a:uFillTx/>
                <a:latin typeface="Aptos"/>
                <a:ea typeface="+mn-ea"/>
                <a:cs typeface="+mn-cs"/>
              </a:rPr>
              <a:t>Model — What the Python Code Does</a:t>
            </a:r>
          </a:p>
        </p:txBody>
      </p:sp>
      <p:sp>
        <p:nvSpPr>
          <p:cNvPr id="3" name="TextBox 2">
            <a:extLst>
              <a:ext uri="{FF2B5EF4-FFF2-40B4-BE49-F238E27FC236}">
                <a16:creationId xmlns:a16="http://schemas.microsoft.com/office/drawing/2014/main" id="{BB1FCC56-AE8D-D049-65B5-6D0E101AF61B}"/>
              </a:ext>
            </a:extLst>
          </p:cNvPr>
          <p:cNvSpPr txBox="1"/>
          <p:nvPr/>
        </p:nvSpPr>
        <p:spPr>
          <a:xfrm>
            <a:off x="640080" y="658368"/>
            <a:ext cx="1088136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B0C7E1"/>
                </a:solidFill>
                <a:effectLst/>
                <a:uLnTx/>
                <a:uFillTx/>
                <a:latin typeface="Aptos"/>
                <a:ea typeface="+mn-ea"/>
                <a:cs typeface="+mn-cs"/>
              </a:rPr>
              <a:t>A compact, visible model for watching QKV attention and training evolve</a:t>
            </a:r>
          </a:p>
        </p:txBody>
      </p:sp>
      <p:sp>
        <p:nvSpPr>
          <p:cNvPr id="4" name="Rounded Rectangle 3">
            <a:extLst>
              <a:ext uri="{FF2B5EF4-FFF2-40B4-BE49-F238E27FC236}">
                <a16:creationId xmlns:a16="http://schemas.microsoft.com/office/drawing/2014/main" id="{7372DDF1-A37A-25E0-B88E-F45C49273986}"/>
              </a:ext>
            </a:extLst>
          </p:cNvPr>
          <p:cNvSpPr/>
          <p:nvPr/>
        </p:nvSpPr>
        <p:spPr>
          <a:xfrm>
            <a:off x="32004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65E519C-10B6-6370-18D2-D1775C8413E3}"/>
              </a:ext>
            </a:extLst>
          </p:cNvPr>
          <p:cNvSpPr txBox="1"/>
          <p:nvPr/>
        </p:nvSpPr>
        <p:spPr>
          <a:xfrm>
            <a:off x="39319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X Matrix</a:t>
            </a:r>
          </a:p>
        </p:txBody>
      </p:sp>
      <p:sp>
        <p:nvSpPr>
          <p:cNvPr id="6" name="TextBox 5">
            <a:extLst>
              <a:ext uri="{FF2B5EF4-FFF2-40B4-BE49-F238E27FC236}">
                <a16:creationId xmlns:a16="http://schemas.microsoft.com/office/drawing/2014/main" id="{EDB91AD6-B146-030B-A8C1-2DAF96623322}"/>
              </a:ext>
            </a:extLst>
          </p:cNvPr>
          <p:cNvSpPr txBox="1"/>
          <p:nvPr/>
        </p:nvSpPr>
        <p:spPr>
          <a:xfrm>
            <a:off x="39319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 8
8 token vectors</a:t>
            </a:r>
          </a:p>
        </p:txBody>
      </p:sp>
      <p:sp>
        <p:nvSpPr>
          <p:cNvPr id="7" name="Rounded Rectangle 6">
            <a:extLst>
              <a:ext uri="{FF2B5EF4-FFF2-40B4-BE49-F238E27FC236}">
                <a16:creationId xmlns:a16="http://schemas.microsoft.com/office/drawing/2014/main" id="{16CEE5E2-FA33-CA05-8577-26FF6B518F7A}"/>
              </a:ext>
            </a:extLst>
          </p:cNvPr>
          <p:cNvSpPr/>
          <p:nvPr/>
        </p:nvSpPr>
        <p:spPr>
          <a:xfrm>
            <a:off x="196596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46251215-22D9-656C-5D38-F6D7F60AF97C}"/>
              </a:ext>
            </a:extLst>
          </p:cNvPr>
          <p:cNvSpPr txBox="1"/>
          <p:nvPr/>
        </p:nvSpPr>
        <p:spPr>
          <a:xfrm>
            <a:off x="203911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Q • K • V</a:t>
            </a:r>
          </a:p>
        </p:txBody>
      </p:sp>
      <p:sp>
        <p:nvSpPr>
          <p:cNvPr id="9" name="TextBox 8">
            <a:extLst>
              <a:ext uri="{FF2B5EF4-FFF2-40B4-BE49-F238E27FC236}">
                <a16:creationId xmlns:a16="http://schemas.microsoft.com/office/drawing/2014/main" id="{2845FF3F-C00C-22EB-1E15-390118B7B044}"/>
              </a:ext>
            </a:extLst>
          </p:cNvPr>
          <p:cNvSpPr txBox="1"/>
          <p:nvPr/>
        </p:nvSpPr>
        <p:spPr>
          <a:xfrm>
            <a:off x="203911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WQ, WK, WV
80 × 80</a:t>
            </a:r>
          </a:p>
        </p:txBody>
      </p:sp>
      <p:sp>
        <p:nvSpPr>
          <p:cNvPr id="10" name="Rounded Rectangle 9">
            <a:extLst>
              <a:ext uri="{FF2B5EF4-FFF2-40B4-BE49-F238E27FC236}">
                <a16:creationId xmlns:a16="http://schemas.microsoft.com/office/drawing/2014/main" id="{D12E6AD7-98E2-01FD-3943-176706AB9CEE}"/>
              </a:ext>
            </a:extLst>
          </p:cNvPr>
          <p:cNvSpPr/>
          <p:nvPr/>
        </p:nvSpPr>
        <p:spPr>
          <a:xfrm>
            <a:off x="3611880" y="1234440"/>
            <a:ext cx="160020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EB6DEF66-B530-8120-46DF-06C3BFAF890D}"/>
              </a:ext>
            </a:extLst>
          </p:cNvPr>
          <p:cNvSpPr txBox="1"/>
          <p:nvPr/>
        </p:nvSpPr>
        <p:spPr>
          <a:xfrm>
            <a:off x="3685032" y="1280160"/>
            <a:ext cx="145389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8 Heads</a:t>
            </a:r>
          </a:p>
        </p:txBody>
      </p:sp>
      <p:sp>
        <p:nvSpPr>
          <p:cNvPr id="12" name="TextBox 11">
            <a:extLst>
              <a:ext uri="{FF2B5EF4-FFF2-40B4-BE49-F238E27FC236}">
                <a16:creationId xmlns:a16="http://schemas.microsoft.com/office/drawing/2014/main" id="{32F8C219-8314-DE09-E046-69EC650C28FE}"/>
              </a:ext>
            </a:extLst>
          </p:cNvPr>
          <p:cNvSpPr txBox="1"/>
          <p:nvPr/>
        </p:nvSpPr>
        <p:spPr>
          <a:xfrm>
            <a:off x="3685032" y="1695297"/>
            <a:ext cx="145389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10 dimensions
per head</a:t>
            </a:r>
          </a:p>
        </p:txBody>
      </p:sp>
      <p:sp>
        <p:nvSpPr>
          <p:cNvPr id="13" name="Rounded Rectangle 12">
            <a:extLst>
              <a:ext uri="{FF2B5EF4-FFF2-40B4-BE49-F238E27FC236}">
                <a16:creationId xmlns:a16="http://schemas.microsoft.com/office/drawing/2014/main" id="{641D0277-EDF8-9CFA-5ADC-8D3048518CAC}"/>
              </a:ext>
            </a:extLst>
          </p:cNvPr>
          <p:cNvSpPr/>
          <p:nvPr/>
        </p:nvSpPr>
        <p:spPr>
          <a:xfrm>
            <a:off x="5440680" y="1234440"/>
            <a:ext cx="150876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93C39704-C73C-DA75-D599-129F4A27FD11}"/>
              </a:ext>
            </a:extLst>
          </p:cNvPr>
          <p:cNvSpPr txBox="1"/>
          <p:nvPr/>
        </p:nvSpPr>
        <p:spPr>
          <a:xfrm>
            <a:off x="5513832" y="1280160"/>
            <a:ext cx="136245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Attention</a:t>
            </a:r>
          </a:p>
        </p:txBody>
      </p:sp>
      <p:sp>
        <p:nvSpPr>
          <p:cNvPr id="15" name="TextBox 14">
            <a:extLst>
              <a:ext uri="{FF2B5EF4-FFF2-40B4-BE49-F238E27FC236}">
                <a16:creationId xmlns:a16="http://schemas.microsoft.com/office/drawing/2014/main" id="{CEA9BB19-8C99-38E8-0EAC-A403642962C7}"/>
              </a:ext>
            </a:extLst>
          </p:cNvPr>
          <p:cNvSpPr txBox="1"/>
          <p:nvPr/>
        </p:nvSpPr>
        <p:spPr>
          <a:xfrm>
            <a:off x="5513832" y="1695297"/>
            <a:ext cx="136245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QKᵀ/√10
+ softmax</a:t>
            </a:r>
          </a:p>
        </p:txBody>
      </p:sp>
      <p:sp>
        <p:nvSpPr>
          <p:cNvPr id="16" name="Rounded Rectangle 15">
            <a:extLst>
              <a:ext uri="{FF2B5EF4-FFF2-40B4-BE49-F238E27FC236}">
                <a16:creationId xmlns:a16="http://schemas.microsoft.com/office/drawing/2014/main" id="{678E7536-744F-417E-9EB6-E002ED7FD2C2}"/>
              </a:ext>
            </a:extLst>
          </p:cNvPr>
          <p:cNvSpPr/>
          <p:nvPr/>
        </p:nvSpPr>
        <p:spPr>
          <a:xfrm>
            <a:off x="7178040" y="1234440"/>
            <a:ext cx="150876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CFF18E98-D5F3-CBC2-6743-0AE2FC2EA2CF}"/>
              </a:ext>
            </a:extLst>
          </p:cNvPr>
          <p:cNvSpPr txBox="1"/>
          <p:nvPr/>
        </p:nvSpPr>
        <p:spPr>
          <a:xfrm>
            <a:off x="7251192" y="1280160"/>
            <a:ext cx="136245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FFN</a:t>
            </a:r>
          </a:p>
        </p:txBody>
      </p:sp>
      <p:sp>
        <p:nvSpPr>
          <p:cNvPr id="18" name="TextBox 17">
            <a:extLst>
              <a:ext uri="{FF2B5EF4-FFF2-40B4-BE49-F238E27FC236}">
                <a16:creationId xmlns:a16="http://schemas.microsoft.com/office/drawing/2014/main" id="{21353092-1407-C1E1-6914-7D10A801412B}"/>
              </a:ext>
            </a:extLst>
          </p:cNvPr>
          <p:cNvSpPr txBox="1"/>
          <p:nvPr/>
        </p:nvSpPr>
        <p:spPr>
          <a:xfrm>
            <a:off x="7251192" y="1695297"/>
            <a:ext cx="136245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 160 → 80</a:t>
            </a:r>
          </a:p>
        </p:txBody>
      </p:sp>
      <p:sp>
        <p:nvSpPr>
          <p:cNvPr id="19" name="Rounded Rectangle 18">
            <a:extLst>
              <a:ext uri="{FF2B5EF4-FFF2-40B4-BE49-F238E27FC236}">
                <a16:creationId xmlns:a16="http://schemas.microsoft.com/office/drawing/2014/main" id="{D377BB79-2EED-C456-0C22-94692F0F227E}"/>
              </a:ext>
            </a:extLst>
          </p:cNvPr>
          <p:cNvSpPr/>
          <p:nvPr/>
        </p:nvSpPr>
        <p:spPr>
          <a:xfrm>
            <a:off x="891540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6B4BFEB4-D10C-7AEA-83D3-1BAA9A256A0E}"/>
              </a:ext>
            </a:extLst>
          </p:cNvPr>
          <p:cNvSpPr txBox="1"/>
          <p:nvPr/>
        </p:nvSpPr>
        <p:spPr>
          <a:xfrm>
            <a:off x="898855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Output</a:t>
            </a:r>
          </a:p>
        </p:txBody>
      </p:sp>
      <p:sp>
        <p:nvSpPr>
          <p:cNvPr id="21" name="TextBox 20">
            <a:extLst>
              <a:ext uri="{FF2B5EF4-FFF2-40B4-BE49-F238E27FC236}">
                <a16:creationId xmlns:a16="http://schemas.microsoft.com/office/drawing/2014/main" id="{50F0131D-4CC2-3DF3-F5DA-D50D4975210D}"/>
              </a:ext>
            </a:extLst>
          </p:cNvPr>
          <p:cNvSpPr txBox="1"/>
          <p:nvPr/>
        </p:nvSpPr>
        <p:spPr>
          <a:xfrm>
            <a:off x="898855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logits
→ probabilities</a:t>
            </a:r>
          </a:p>
        </p:txBody>
      </p:sp>
      <p:sp>
        <p:nvSpPr>
          <p:cNvPr id="22" name="Rounded Rectangle 21">
            <a:extLst>
              <a:ext uri="{FF2B5EF4-FFF2-40B4-BE49-F238E27FC236}">
                <a16:creationId xmlns:a16="http://schemas.microsoft.com/office/drawing/2014/main" id="{2C861B08-B6B3-954C-5513-3474C8F172CE}"/>
              </a:ext>
            </a:extLst>
          </p:cNvPr>
          <p:cNvSpPr/>
          <p:nvPr/>
        </p:nvSpPr>
        <p:spPr>
          <a:xfrm>
            <a:off x="10561320" y="1234440"/>
            <a:ext cx="1325880" cy="960120"/>
          </a:xfrm>
          <a:prstGeom prst="roundRect">
            <a:avLst/>
          </a:prstGeom>
          <a:solidFill>
            <a:srgbClr val="0A1932"/>
          </a:solidFill>
          <a:ln w="19050">
            <a:solidFill>
              <a:srgbClr val="F7C2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4F869F1C-C732-9B48-FD71-4F090D67272B}"/>
              </a:ext>
            </a:extLst>
          </p:cNvPr>
          <p:cNvSpPr txBox="1"/>
          <p:nvPr/>
        </p:nvSpPr>
        <p:spPr>
          <a:xfrm>
            <a:off x="10634472" y="1280160"/>
            <a:ext cx="117957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7C248"/>
                </a:solidFill>
                <a:effectLst/>
                <a:uLnTx/>
                <a:uFillTx/>
                <a:latin typeface="Aptos"/>
                <a:ea typeface="+mn-ea"/>
                <a:cs typeface="+mn-cs"/>
              </a:rPr>
              <a:t>Token</a:t>
            </a:r>
          </a:p>
        </p:txBody>
      </p:sp>
      <p:sp>
        <p:nvSpPr>
          <p:cNvPr id="24" name="TextBox 23">
            <a:extLst>
              <a:ext uri="{FF2B5EF4-FFF2-40B4-BE49-F238E27FC236}">
                <a16:creationId xmlns:a16="http://schemas.microsoft.com/office/drawing/2014/main" id="{AEC7BFB1-D8FC-ED89-7A7F-6BACBD19CFE9}"/>
              </a:ext>
            </a:extLst>
          </p:cNvPr>
          <p:cNvSpPr txBox="1"/>
          <p:nvPr/>
        </p:nvSpPr>
        <p:spPr>
          <a:xfrm>
            <a:off x="10634472" y="1695297"/>
            <a:ext cx="117957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argmax
→ new X</a:t>
            </a:r>
          </a:p>
        </p:txBody>
      </p:sp>
      <p:cxnSp>
        <p:nvCxnSpPr>
          <p:cNvPr id="25" name="Connector 24">
            <a:extLst>
              <a:ext uri="{FF2B5EF4-FFF2-40B4-BE49-F238E27FC236}">
                <a16:creationId xmlns:a16="http://schemas.microsoft.com/office/drawing/2014/main" id="{6383DE2C-08B4-2723-2C9B-B3FA46ECE226}"/>
              </a:ext>
            </a:extLst>
          </p:cNvPr>
          <p:cNvCxnSpPr/>
          <p:nvPr/>
        </p:nvCxnSpPr>
        <p:spPr>
          <a:xfrm>
            <a:off x="173736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6" name="Connector 25">
            <a:extLst>
              <a:ext uri="{FF2B5EF4-FFF2-40B4-BE49-F238E27FC236}">
                <a16:creationId xmlns:a16="http://schemas.microsoft.com/office/drawing/2014/main" id="{72AC3A6E-CCDA-2AB8-76EE-4C05AF314969}"/>
              </a:ext>
            </a:extLst>
          </p:cNvPr>
          <p:cNvCxnSpPr/>
          <p:nvPr/>
        </p:nvCxnSpPr>
        <p:spPr>
          <a:xfrm>
            <a:off x="338328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7" name="Connector 26">
            <a:extLst>
              <a:ext uri="{FF2B5EF4-FFF2-40B4-BE49-F238E27FC236}">
                <a16:creationId xmlns:a16="http://schemas.microsoft.com/office/drawing/2014/main" id="{18F4E295-584A-98C3-013F-CACC02A3CFCA}"/>
              </a:ext>
            </a:extLst>
          </p:cNvPr>
          <p:cNvCxnSpPr/>
          <p:nvPr/>
        </p:nvCxnSpPr>
        <p:spPr>
          <a:xfrm>
            <a:off x="521208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8" name="Connector 27">
            <a:extLst>
              <a:ext uri="{FF2B5EF4-FFF2-40B4-BE49-F238E27FC236}">
                <a16:creationId xmlns:a16="http://schemas.microsoft.com/office/drawing/2014/main" id="{55E79514-D371-B727-87BC-915511D6CAD6}"/>
              </a:ext>
            </a:extLst>
          </p:cNvPr>
          <p:cNvCxnSpPr/>
          <p:nvPr/>
        </p:nvCxnSpPr>
        <p:spPr>
          <a:xfrm>
            <a:off x="694944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9" name="Connector 28">
            <a:extLst>
              <a:ext uri="{FF2B5EF4-FFF2-40B4-BE49-F238E27FC236}">
                <a16:creationId xmlns:a16="http://schemas.microsoft.com/office/drawing/2014/main" id="{A6D824D7-3391-EA9F-C09D-0E4558A2ACAD}"/>
              </a:ext>
            </a:extLst>
          </p:cNvPr>
          <p:cNvCxnSpPr/>
          <p:nvPr/>
        </p:nvCxnSpPr>
        <p:spPr>
          <a:xfrm>
            <a:off x="868680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30" name="Connector 29">
            <a:extLst>
              <a:ext uri="{FF2B5EF4-FFF2-40B4-BE49-F238E27FC236}">
                <a16:creationId xmlns:a16="http://schemas.microsoft.com/office/drawing/2014/main" id="{82F1258A-D566-61B7-78D5-9F344E29630F}"/>
              </a:ext>
            </a:extLst>
          </p:cNvPr>
          <p:cNvCxnSpPr/>
          <p:nvPr/>
        </p:nvCxnSpPr>
        <p:spPr>
          <a:xfrm>
            <a:off x="1033272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sp>
        <p:nvSpPr>
          <p:cNvPr id="31" name="Rounded Rectangle 30">
            <a:extLst>
              <a:ext uri="{FF2B5EF4-FFF2-40B4-BE49-F238E27FC236}">
                <a16:creationId xmlns:a16="http://schemas.microsoft.com/office/drawing/2014/main" id="{D5181B21-E00D-0D82-931A-4BB11F006878}"/>
              </a:ext>
            </a:extLst>
          </p:cNvPr>
          <p:cNvSpPr/>
          <p:nvPr/>
        </p:nvSpPr>
        <p:spPr>
          <a:xfrm>
            <a:off x="320040" y="2514600"/>
            <a:ext cx="3703320"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31">
            <a:extLst>
              <a:ext uri="{FF2B5EF4-FFF2-40B4-BE49-F238E27FC236}">
                <a16:creationId xmlns:a16="http://schemas.microsoft.com/office/drawing/2014/main" id="{744101AB-8E2A-1194-1E40-093734C945EA}"/>
              </a:ext>
            </a:extLst>
          </p:cNvPr>
          <p:cNvSpPr/>
          <p:nvPr/>
        </p:nvSpPr>
        <p:spPr>
          <a:xfrm>
            <a:off x="4187952" y="2514600"/>
            <a:ext cx="3703320"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32">
            <a:extLst>
              <a:ext uri="{FF2B5EF4-FFF2-40B4-BE49-F238E27FC236}">
                <a16:creationId xmlns:a16="http://schemas.microsoft.com/office/drawing/2014/main" id="{158BEB20-FEE1-6DE2-B7D7-6EE07D563489}"/>
              </a:ext>
            </a:extLst>
          </p:cNvPr>
          <p:cNvSpPr/>
          <p:nvPr/>
        </p:nvSpPr>
        <p:spPr>
          <a:xfrm>
            <a:off x="8055864" y="2514600"/>
            <a:ext cx="3813048"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755885C7-0C5E-4815-F606-35C847DBE495}"/>
              </a:ext>
            </a:extLst>
          </p:cNvPr>
          <p:cNvSpPr txBox="1"/>
          <p:nvPr/>
        </p:nvSpPr>
        <p:spPr>
          <a:xfrm>
            <a:off x="548640" y="2679192"/>
            <a:ext cx="324612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MODEL SCALE</a:t>
            </a:r>
          </a:p>
        </p:txBody>
      </p:sp>
      <p:sp>
        <p:nvSpPr>
          <p:cNvPr id="35" name="TextBox 34">
            <a:extLst>
              <a:ext uri="{FF2B5EF4-FFF2-40B4-BE49-F238E27FC236}">
                <a16:creationId xmlns:a16="http://schemas.microsoft.com/office/drawing/2014/main" id="{9067FD71-AFFA-510A-589E-B0965F656BE0}"/>
              </a:ext>
            </a:extLst>
          </p:cNvPr>
          <p:cNvSpPr txBox="1"/>
          <p:nvPr/>
        </p:nvSpPr>
        <p:spPr>
          <a:xfrm>
            <a:off x="594360" y="3277445"/>
            <a:ext cx="3154680" cy="2031325"/>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EEF4FF"/>
                </a:solidFill>
                <a:effectLst/>
                <a:uLnTx/>
                <a:uFillTx/>
                <a:latin typeface="Aptos"/>
                <a:ea typeface="+mn-ea"/>
                <a:cs typeface="+mn-cs"/>
              </a:rPr>
              <a:t>Embedding N = 80
Context = 8 tokens
Heads = 8
Head dimension = 10
Feed-forward = 160
Training = 120 steps
Target token = 10
Learnable positional bias</a:t>
            </a:r>
            <a:endParaRPr kumimoji="0" lang="en-US" sz="1400" b="0" i="0" u="none" strike="noStrike" kern="1200" cap="none" spc="0" normalizeH="0" baseline="0" noProof="0" dirty="0">
              <a:ln>
                <a:noFill/>
              </a:ln>
              <a:solidFill>
                <a:srgbClr val="EEF4FF"/>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rgbClr val="EEF4FF"/>
                </a:solidFill>
                <a:latin typeface="Aptos"/>
              </a:rPr>
              <a:t>324 Lines of Code</a:t>
            </a:r>
            <a:endParaRPr kumimoji="0" sz="1400" b="0" i="0" u="none" strike="noStrike" kern="1200" cap="none" spc="0" normalizeH="0" baseline="0" noProof="0" dirty="0">
              <a:ln>
                <a:noFill/>
              </a:ln>
              <a:solidFill>
                <a:srgbClr val="EEF4FF"/>
              </a:solidFill>
              <a:effectLst/>
              <a:uLnTx/>
              <a:uFillTx/>
              <a:latin typeface="Aptos"/>
              <a:ea typeface="+mn-ea"/>
              <a:cs typeface="+mn-cs"/>
            </a:endParaRPr>
          </a:p>
        </p:txBody>
      </p:sp>
      <p:sp>
        <p:nvSpPr>
          <p:cNvPr id="36" name="TextBox 35">
            <a:extLst>
              <a:ext uri="{FF2B5EF4-FFF2-40B4-BE49-F238E27FC236}">
                <a16:creationId xmlns:a16="http://schemas.microsoft.com/office/drawing/2014/main" id="{98AA0324-A90D-AC7B-5003-018070BEC457}"/>
              </a:ext>
            </a:extLst>
          </p:cNvPr>
          <p:cNvSpPr txBox="1"/>
          <p:nvPr/>
        </p:nvSpPr>
        <p:spPr>
          <a:xfrm>
            <a:off x="4416552" y="2679192"/>
            <a:ext cx="324612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120-STEP TRAINING LOOP</a:t>
            </a:r>
          </a:p>
        </p:txBody>
      </p:sp>
      <p:sp>
        <p:nvSpPr>
          <p:cNvPr id="37" name="TextBox 36">
            <a:extLst>
              <a:ext uri="{FF2B5EF4-FFF2-40B4-BE49-F238E27FC236}">
                <a16:creationId xmlns:a16="http://schemas.microsoft.com/office/drawing/2014/main" id="{819B4BF2-D55A-28FB-4748-C50B1B476C26}"/>
              </a:ext>
            </a:extLst>
          </p:cNvPr>
          <p:cNvSpPr txBox="1"/>
          <p:nvPr/>
        </p:nvSpPr>
        <p:spPr>
          <a:xfrm>
            <a:off x="4572000" y="3223808"/>
            <a:ext cx="2971800" cy="2092881"/>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EEF4FF"/>
                </a:solidFill>
                <a:effectLst/>
                <a:uLnTx/>
                <a:uFillTx/>
                <a:latin typeface="Aptos"/>
                <a:ea typeface="+mn-ea"/>
                <a:cs typeface="+mn-cs"/>
              </a:rPr>
              <a:t>1. Last token becomes Query
2. Compute Q, K, V for 8 heads
3. Calculate attention weights
4. Residual + </a:t>
            </a:r>
            <a:r>
              <a:rPr kumimoji="0" sz="1300" b="0" i="0" u="none" strike="noStrike" kern="1200" cap="none" spc="0" normalizeH="0" baseline="0" noProof="0" dirty="0" err="1">
                <a:ln>
                  <a:noFill/>
                </a:ln>
                <a:solidFill>
                  <a:srgbClr val="EEF4FF"/>
                </a:solidFill>
                <a:effectLst/>
                <a:uLnTx/>
                <a:uFillTx/>
                <a:latin typeface="Aptos"/>
                <a:ea typeface="+mn-ea"/>
                <a:cs typeface="+mn-cs"/>
              </a:rPr>
              <a:t>LayerNorm</a:t>
            </a:r>
            <a:r>
              <a:rPr kumimoji="0" sz="1300" b="0" i="0" u="none" strike="noStrike" kern="1200" cap="none" spc="0" normalizeH="0" baseline="0" noProof="0" dirty="0">
                <a:ln>
                  <a:noFill/>
                </a:ln>
                <a:solidFill>
                  <a:srgbClr val="EEF4FF"/>
                </a:solidFill>
                <a:effectLst/>
                <a:uLnTx/>
                <a:uFillTx/>
                <a:latin typeface="Aptos"/>
                <a:ea typeface="+mn-ea"/>
                <a:cs typeface="+mn-cs"/>
              </a:rPr>
              <a:t> + </a:t>
            </a:r>
            <a:r>
              <a:rPr kumimoji="0" sz="1300" b="0" i="0" u="none" strike="noStrike" kern="1200" cap="none" spc="0" normalizeH="0" baseline="0" noProof="0" dirty="0" err="1">
                <a:ln>
                  <a:noFill/>
                </a:ln>
                <a:solidFill>
                  <a:srgbClr val="EEF4FF"/>
                </a:solidFill>
                <a:effectLst/>
                <a:uLnTx/>
                <a:uFillTx/>
                <a:latin typeface="Aptos"/>
                <a:ea typeface="+mn-ea"/>
                <a:cs typeface="+mn-cs"/>
              </a:rPr>
              <a:t>FFN</a:t>
            </a:r>
            <a:r>
              <a:rPr kumimoji="0" sz="1300" b="0" i="0" u="none" strike="noStrike" kern="1200" cap="none" spc="0" normalizeH="0" baseline="0" noProof="0" dirty="0">
                <a:ln>
                  <a:noFill/>
                </a:ln>
                <a:solidFill>
                  <a:srgbClr val="EEF4FF"/>
                </a:solidFill>
                <a:effectLst/>
                <a:uLnTx/>
                <a:uFillTx/>
                <a:latin typeface="Aptos"/>
                <a:ea typeface="+mn-ea"/>
                <a:cs typeface="+mn-cs"/>
              </a:rPr>
              <a:t>
5. </a:t>
            </a:r>
            <a:r>
              <a:rPr kumimoji="0" sz="1300" b="0" i="0" u="none" strike="noStrike" kern="1200" cap="none" spc="0" normalizeH="0" baseline="0" noProof="0" dirty="0" err="1">
                <a:ln>
                  <a:noFill/>
                </a:ln>
                <a:solidFill>
                  <a:srgbClr val="EEF4FF"/>
                </a:solidFill>
                <a:effectLst/>
                <a:uLnTx/>
                <a:uFillTx/>
                <a:latin typeface="Aptos"/>
                <a:ea typeface="+mn-ea"/>
                <a:cs typeface="+mn-cs"/>
              </a:rPr>
              <a:t>Softmax</a:t>
            </a:r>
            <a:r>
              <a:rPr kumimoji="0" sz="1300" b="0" i="0" u="none" strike="noStrike" kern="1200" cap="none" spc="0" normalizeH="0" baseline="0" noProof="0" dirty="0">
                <a:ln>
                  <a:noFill/>
                </a:ln>
                <a:solidFill>
                  <a:srgbClr val="EEF4FF"/>
                </a:solidFill>
                <a:effectLst/>
                <a:uLnTx/>
                <a:uFillTx/>
                <a:latin typeface="Aptos"/>
                <a:ea typeface="+mn-ea"/>
                <a:cs typeface="+mn-cs"/>
              </a:rPr>
              <a:t> → 80 probabilities
6. Measure error and update weights
7. Predicted token enters context
8 × 120 = 960 head evaluations</a:t>
            </a:r>
            <a:endParaRPr kumimoji="0" lang="en-US" sz="1300" b="0" i="0" u="none" strike="noStrike" kern="1200" cap="none" spc="0" normalizeH="0" baseline="0" noProof="0" dirty="0">
              <a:ln>
                <a:noFill/>
              </a:ln>
              <a:solidFill>
                <a:srgbClr val="EEF4FF"/>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dirty="0">
              <a:solidFill>
                <a:srgbClr val="EEF4FF"/>
              </a:solidFill>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300" dirty="0">
                <a:solidFill>
                  <a:srgbClr val="EEF4FF"/>
                </a:solidFill>
                <a:latin typeface="Aptos"/>
              </a:rPr>
              <a:t> Tens of millions of execution cycles</a:t>
            </a:r>
            <a:endParaRPr kumimoji="0" sz="1300" b="0" i="0" u="none" strike="noStrike" kern="1200" cap="none" spc="0" normalizeH="0" baseline="0" noProof="0" dirty="0">
              <a:ln>
                <a:noFill/>
              </a:ln>
              <a:solidFill>
                <a:srgbClr val="EEF4FF"/>
              </a:solidFill>
              <a:effectLst/>
              <a:uLnTx/>
              <a:uFillTx/>
              <a:latin typeface="Aptos"/>
              <a:ea typeface="+mn-ea"/>
              <a:cs typeface="+mn-cs"/>
            </a:endParaRPr>
          </a:p>
        </p:txBody>
      </p:sp>
      <p:sp>
        <p:nvSpPr>
          <p:cNvPr id="38" name="TextBox 37">
            <a:extLst>
              <a:ext uri="{FF2B5EF4-FFF2-40B4-BE49-F238E27FC236}">
                <a16:creationId xmlns:a16="http://schemas.microsoft.com/office/drawing/2014/main" id="{FB7370F0-CA0B-541C-9CAC-88BACA3BBF48}"/>
              </a:ext>
            </a:extLst>
          </p:cNvPr>
          <p:cNvSpPr txBox="1"/>
          <p:nvPr/>
        </p:nvSpPr>
        <p:spPr>
          <a:xfrm>
            <a:off x="8275320" y="2679192"/>
            <a:ext cx="338328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SAVED VALUES &amp; GRAPHS</a:t>
            </a:r>
          </a:p>
        </p:txBody>
      </p:sp>
      <p:sp>
        <p:nvSpPr>
          <p:cNvPr id="39" name="TextBox 38">
            <a:extLst>
              <a:ext uri="{FF2B5EF4-FFF2-40B4-BE49-F238E27FC236}">
                <a16:creationId xmlns:a16="http://schemas.microsoft.com/office/drawing/2014/main" id="{61D99D50-8E62-BA56-BA0F-DAE3B5000F09}"/>
              </a:ext>
            </a:extLst>
          </p:cNvPr>
          <p:cNvSpPr txBox="1"/>
          <p:nvPr/>
        </p:nvSpPr>
        <p:spPr>
          <a:xfrm>
            <a:off x="8366760" y="3090672"/>
            <a:ext cx="3154680" cy="24871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50" b="0" i="0" u="none" strike="noStrike" kern="1200" cap="none" spc="0" normalizeH="0" baseline="0" noProof="0">
                <a:ln>
                  <a:noFill/>
                </a:ln>
                <a:solidFill>
                  <a:srgbClr val="EEF4FF"/>
                </a:solidFill>
                <a:effectLst/>
                <a:uLnTx/>
                <a:uFillTx/>
                <a:latin typeface="Aptos"/>
                <a:ea typeface="+mn-ea"/>
                <a:cs typeface="+mn-cs"/>
              </a:rPr>
              <a:t>Saved each step:
Entropy • Loss • Ptarget • Pmax
Attention entropy • Adiag
8 attention weights • positional bias
KL divergence
Graphs:
Entropy • Loss • Phase trajectory
Probabilities • Attention entropy
Adiag • Mean attention • Heatmap
KL divergence • Positional bias</a:t>
            </a:r>
          </a:p>
        </p:txBody>
      </p:sp>
      <p:sp>
        <p:nvSpPr>
          <p:cNvPr id="40" name="TextBox 39">
            <a:extLst>
              <a:ext uri="{FF2B5EF4-FFF2-40B4-BE49-F238E27FC236}">
                <a16:creationId xmlns:a16="http://schemas.microsoft.com/office/drawing/2014/main" id="{1BC355A8-DD0A-41ED-E1E4-59CB1A4C0738}"/>
              </a:ext>
            </a:extLst>
          </p:cNvPr>
          <p:cNvSpPr txBox="1"/>
          <p:nvPr/>
        </p:nvSpPr>
        <p:spPr>
          <a:xfrm>
            <a:off x="548640" y="6106406"/>
            <a:ext cx="1106424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b="1" i="0" u="none" strike="noStrike" kern="1200" cap="none" spc="0" normalizeH="0" baseline="0" noProof="0" dirty="0">
                <a:ln>
                  <a:noFill/>
                </a:ln>
                <a:solidFill>
                  <a:srgbClr val="0E3252"/>
                </a:solidFill>
                <a:effectLst/>
                <a:highlight>
                  <a:srgbClr val="FFFF00"/>
                </a:highlight>
                <a:uLnTx/>
                <a:uFillTx/>
                <a:latin typeface="Aptos"/>
                <a:ea typeface="+mn-ea"/>
                <a:cs typeface="+mn-cs"/>
              </a:rPr>
              <a:t>Purpose: </a:t>
            </a:r>
            <a:r>
              <a:rPr kumimoji="0" lang="en-US" b="1" i="0" u="none" strike="noStrike" kern="1200" cap="none" spc="0" normalizeH="0" baseline="0" noProof="0" dirty="0">
                <a:ln>
                  <a:noFill/>
                </a:ln>
                <a:solidFill>
                  <a:srgbClr val="0E3252"/>
                </a:solidFill>
                <a:effectLst/>
                <a:highlight>
                  <a:srgbClr val="FFFF00"/>
                </a:highlight>
                <a:uLnTx/>
                <a:uFillTx/>
                <a:latin typeface="Aptos"/>
                <a:ea typeface="+mn-ea"/>
                <a:cs typeface="+mn-cs"/>
              </a:rPr>
              <a:t>E</a:t>
            </a:r>
            <a:r>
              <a:rPr kumimoji="0" b="1" i="0" u="none" strike="noStrike" kern="1200" cap="none" spc="0" normalizeH="0" baseline="0" noProof="0" dirty="0">
                <a:ln>
                  <a:noFill/>
                </a:ln>
                <a:solidFill>
                  <a:srgbClr val="0E3252"/>
                </a:solidFill>
                <a:effectLst/>
                <a:highlight>
                  <a:srgbClr val="FFFF00"/>
                </a:highlight>
                <a:uLnTx/>
                <a:uFillTx/>
                <a:latin typeface="Aptos"/>
                <a:ea typeface="+mn-ea"/>
                <a:cs typeface="+mn-cs"/>
              </a:rPr>
              <a:t>xpose the internal mathematics so</a:t>
            </a:r>
            <a:r>
              <a:rPr kumimoji="0" lang="en-US" b="1" i="0" u="none" strike="noStrike" kern="1200" cap="none" spc="0" normalizeH="0" baseline="0" noProof="0" dirty="0">
                <a:ln>
                  <a:noFill/>
                </a:ln>
                <a:solidFill>
                  <a:srgbClr val="0E3252"/>
                </a:solidFill>
                <a:effectLst/>
                <a:highlight>
                  <a:srgbClr val="FFFF00"/>
                </a:highlight>
                <a:uLnTx/>
                <a:uFillTx/>
                <a:latin typeface="Aptos"/>
                <a:ea typeface="+mn-ea"/>
                <a:cs typeface="+mn-cs"/>
              </a:rPr>
              <a:t> </a:t>
            </a:r>
            <a:r>
              <a:rPr lang="en-US" b="1" dirty="0">
                <a:solidFill>
                  <a:srgbClr val="0E3252"/>
                </a:solidFill>
                <a:highlight>
                  <a:srgbClr val="FFFF00"/>
                </a:highlight>
                <a:latin typeface="Aptos"/>
              </a:rPr>
              <a:t>You</a:t>
            </a:r>
            <a:r>
              <a:rPr kumimoji="0" b="1" i="0" u="none" strike="noStrike" kern="1200" cap="none" spc="0" normalizeH="0" baseline="0" noProof="0" dirty="0">
                <a:ln>
                  <a:noFill/>
                </a:ln>
                <a:solidFill>
                  <a:srgbClr val="0E3252"/>
                </a:solidFill>
                <a:effectLst/>
                <a:highlight>
                  <a:srgbClr val="FFFF00"/>
                </a:highlight>
                <a:uLnTx/>
                <a:uFillTx/>
                <a:latin typeface="Aptos"/>
                <a:ea typeface="+mn-ea"/>
                <a:cs typeface="+mn-cs"/>
              </a:rPr>
              <a:t> can watch a small Transformer learn.</a:t>
            </a:r>
          </a:p>
        </p:txBody>
      </p:sp>
    </p:spTree>
    <p:extLst>
      <p:ext uri="{BB962C8B-B14F-4D97-AF65-F5344CB8AC3E}">
        <p14:creationId xmlns:p14="http://schemas.microsoft.com/office/powerpoint/2010/main" val="22840235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FC9A8-9D1D-AA18-69F5-234B379FA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369DD-D74D-E63B-340F-E577C2CB645A}"/>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260DDDCB-8345-6CE4-2F8C-88D97CF86D04}"/>
              </a:ext>
            </a:extLst>
          </p:cNvPr>
          <p:cNvPicPr>
            <a:picLocks noChangeAspect="1"/>
          </p:cNvPicPr>
          <p:nvPr/>
        </p:nvPicPr>
        <p:blipFill>
          <a:blip r:embed="rId4"/>
          <a:stretch>
            <a:fillRect/>
          </a:stretch>
        </p:blipFill>
        <p:spPr>
          <a:xfrm>
            <a:off x="0" y="37353"/>
            <a:ext cx="12192000" cy="6783294"/>
          </a:xfrm>
          <a:prstGeom prst="rect">
            <a:avLst/>
          </a:prstGeom>
        </p:spPr>
      </p:pic>
      <p:pic>
        <p:nvPicPr>
          <p:cNvPr id="5" name="TWK Attention_Layers_IntellGifs_No_Arrowheads_10sec_Final">
            <a:hlinkClick r:id="" action="ppaction://media"/>
            <a:extLst>
              <a:ext uri="{FF2B5EF4-FFF2-40B4-BE49-F238E27FC236}">
                <a16:creationId xmlns:a16="http://schemas.microsoft.com/office/drawing/2014/main" id="{948F50CC-0B10-30E7-FB40-113395123EE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257"/>
            <a:ext cx="12192000" cy="6858000"/>
          </a:xfrm>
          <a:prstGeom prst="rect">
            <a:avLst/>
          </a:prstGeom>
        </p:spPr>
      </p:pic>
      <p:sp>
        <p:nvSpPr>
          <p:cNvPr id="13" name="RoadmapBadge">
            <a:extLst>
              <a:ext uri="{FF2B5EF4-FFF2-40B4-BE49-F238E27FC236}">
                <a16:creationId xmlns:a16="http://schemas.microsoft.com/office/drawing/2014/main" id="{CEB3BF5F-50A0-6DD2-24E1-D81E4FC7FAE7}"/>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9</a:t>
            </a:r>
          </a:p>
        </p:txBody>
      </p:sp>
      <p:sp>
        <p:nvSpPr>
          <p:cNvPr id="6" name="TextBox 5">
            <a:extLst>
              <a:ext uri="{FF2B5EF4-FFF2-40B4-BE49-F238E27FC236}">
                <a16:creationId xmlns:a16="http://schemas.microsoft.com/office/drawing/2014/main" id="{753FBF91-DDBD-5DCC-49DE-5C8E9EBA4742}"/>
              </a:ext>
            </a:extLst>
          </p:cNvPr>
          <p:cNvSpPr txBox="1"/>
          <p:nvPr/>
        </p:nvSpPr>
        <p:spPr>
          <a:xfrm>
            <a:off x="2951630" y="235948"/>
            <a:ext cx="6192370" cy="584775"/>
          </a:xfrm>
          <a:prstGeom prst="rect">
            <a:avLst/>
          </a:prstGeom>
          <a:solidFill>
            <a:srgbClr val="050B13"/>
          </a:solidFill>
        </p:spPr>
        <p:txBody>
          <a:bodyPr wrap="square">
            <a:spAutoFit/>
          </a:bodyPr>
          <a:lstStyle/>
          <a:p>
            <a:r>
              <a:rPr lang="en-US" sz="3200" b="1" dirty="0">
                <a:solidFill>
                  <a:srgbClr val="F7C248"/>
                </a:solidFill>
                <a:latin typeface="Aptos"/>
              </a:rPr>
              <a:t>Visualizing Attention in Layers</a:t>
            </a:r>
            <a:r>
              <a:rPr kumimoji="0" lang="en-US" sz="3200" b="1" i="0" u="none" strike="noStrike" kern="1200" cap="none" spc="0" normalizeH="0" baseline="0" noProof="0" dirty="0">
                <a:ln>
                  <a:noFill/>
                </a:ln>
                <a:solidFill>
                  <a:srgbClr val="F7C248"/>
                </a:solidFill>
                <a:effectLst/>
                <a:uLnTx/>
                <a:uFillTx/>
                <a:latin typeface="Aptos"/>
                <a:ea typeface="+mn-ea"/>
                <a:cs typeface="+mn-cs"/>
              </a:rPr>
              <a:t> </a:t>
            </a:r>
            <a:endParaRPr lang="en-US" sz="3200" dirty="0"/>
          </a:p>
        </p:txBody>
      </p:sp>
    </p:spTree>
    <p:extLst>
      <p:ext uri="{BB962C8B-B14F-4D97-AF65-F5344CB8AC3E}">
        <p14:creationId xmlns:p14="http://schemas.microsoft.com/office/powerpoint/2010/main" val="36713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D92D2-1E86-DBEA-AD65-863744ECE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6DED2-78D3-F391-CBF6-CC4781CEEB92}"/>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7D5A5CD9-FD05-A4C9-2A8F-F7A1C4588A87}"/>
              </a:ext>
            </a:extLst>
          </p:cNvPr>
          <p:cNvPicPr>
            <a:picLocks noChangeAspect="1"/>
          </p:cNvPicPr>
          <p:nvPr/>
        </p:nvPicPr>
        <p:blipFill>
          <a:blip r:embed="rId2"/>
          <a:stretch>
            <a:fillRect/>
          </a:stretch>
        </p:blipFill>
        <p:spPr>
          <a:xfrm>
            <a:off x="3239" y="0"/>
            <a:ext cx="12185522" cy="6858000"/>
          </a:xfrm>
          <a:prstGeom prst="rect">
            <a:avLst/>
          </a:prstGeom>
        </p:spPr>
      </p:pic>
      <p:sp>
        <p:nvSpPr>
          <p:cNvPr id="5" name="RoadmapBadge">
            <a:extLst>
              <a:ext uri="{FF2B5EF4-FFF2-40B4-BE49-F238E27FC236}">
                <a16:creationId xmlns:a16="http://schemas.microsoft.com/office/drawing/2014/main" id="{EAC64A2A-85A1-54DD-5D8C-7D300872BF39}"/>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9</a:t>
            </a:r>
          </a:p>
        </p:txBody>
      </p:sp>
    </p:spTree>
    <p:extLst>
      <p:ext uri="{BB962C8B-B14F-4D97-AF65-F5344CB8AC3E}">
        <p14:creationId xmlns:p14="http://schemas.microsoft.com/office/powerpoint/2010/main" val="990770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BB470-593E-2914-B082-AD445E1B605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189D6F3-EBE1-1B1A-5B1D-CC031CDC6B5F}"/>
              </a:ext>
            </a:extLst>
          </p:cNvPr>
          <p:cNvPicPr>
            <a:picLocks noChangeAspect="1"/>
          </p:cNvPicPr>
          <p:nvPr/>
        </p:nvPicPr>
        <p:blipFill>
          <a:blip r:embed="rId2"/>
          <a:stretch>
            <a:fillRect/>
          </a:stretch>
        </p:blipFill>
        <p:spPr>
          <a:xfrm>
            <a:off x="3239" y="0"/>
            <a:ext cx="12185522" cy="6858000"/>
          </a:xfrm>
          <a:prstGeom prst="rect">
            <a:avLst/>
          </a:prstGeom>
        </p:spPr>
      </p:pic>
      <p:sp>
        <p:nvSpPr>
          <p:cNvPr id="8" name="RoadmapBadge">
            <a:extLst>
              <a:ext uri="{FF2B5EF4-FFF2-40B4-BE49-F238E27FC236}">
                <a16:creationId xmlns:a16="http://schemas.microsoft.com/office/drawing/2014/main" id="{C61EA91E-7C59-A099-5823-B87D08919A40}"/>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3</a:t>
            </a:r>
          </a:p>
        </p:txBody>
      </p:sp>
    </p:spTree>
    <p:extLst>
      <p:ext uri="{BB962C8B-B14F-4D97-AF65-F5344CB8AC3E}">
        <p14:creationId xmlns:p14="http://schemas.microsoft.com/office/powerpoint/2010/main" val="1198699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EF9AADA5-F86E-8B0F-7127-DA2323A0430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0BBD970-F7EE-481D-13FD-E94E9A6ADF48}"/>
              </a:ext>
            </a:extLst>
          </p:cNvPr>
          <p:cNvSpPr txBox="1"/>
          <p:nvPr/>
        </p:nvSpPr>
        <p:spPr>
          <a:xfrm>
            <a:off x="1402376" y="1544062"/>
            <a:ext cx="8932253" cy="1077218"/>
          </a:xfrm>
          <a:prstGeom prst="rect">
            <a:avLst/>
          </a:prstGeom>
          <a:noFill/>
        </p:spPr>
        <p:txBody>
          <a:bodyPr wrap="non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1DCC6"/>
                </a:solidFill>
                <a:effectLst/>
                <a:uLnTx/>
                <a:uFillTx/>
                <a:latin typeface="Georgia"/>
                <a:ea typeface="+mn-ea"/>
                <a:cs typeface="+mn-cs"/>
              </a:rPr>
              <a:t>The</a:t>
            </a:r>
            <a:r>
              <a:rPr kumimoji="0" sz="3200" b="1" i="0" u="none" strike="noStrike" kern="1200" cap="none" spc="0" normalizeH="0" baseline="0" noProof="0" dirty="0">
                <a:ln>
                  <a:noFill/>
                </a:ln>
                <a:solidFill>
                  <a:srgbClr val="41DCC6"/>
                </a:solidFill>
                <a:effectLst/>
                <a:uLnTx/>
                <a:uFillTx/>
                <a:latin typeface="Georgia"/>
                <a:ea typeface="+mn-ea"/>
                <a:cs typeface="+mn-cs"/>
              </a:rPr>
              <a:t> </a:t>
            </a:r>
            <a:r>
              <a:rPr kumimoji="0" lang="en-US" sz="3200" b="1" i="0" u="none" strike="noStrike" kern="1200" cap="none" spc="0" normalizeH="0" baseline="0" noProof="0" dirty="0">
                <a:ln>
                  <a:noFill/>
                </a:ln>
                <a:solidFill>
                  <a:srgbClr val="41DCC6"/>
                </a:solidFill>
                <a:effectLst/>
                <a:uLnTx/>
                <a:uFillTx/>
                <a:latin typeface="Georgia"/>
                <a:ea typeface="+mn-ea"/>
                <a:cs typeface="+mn-cs"/>
              </a:rPr>
              <a:t>P</a:t>
            </a:r>
            <a:r>
              <a:rPr kumimoji="0" sz="3200" b="1" i="0" u="none" strike="noStrike" kern="1200" cap="none" spc="0" normalizeH="0" baseline="0" noProof="0" dirty="0">
                <a:ln>
                  <a:noFill/>
                </a:ln>
                <a:solidFill>
                  <a:srgbClr val="41DCC6"/>
                </a:solidFill>
                <a:effectLst/>
                <a:uLnTx/>
                <a:uFillTx/>
                <a:latin typeface="Georgia"/>
                <a:ea typeface="+mn-ea"/>
                <a:cs typeface="+mn-cs"/>
              </a:rPr>
              <a:t>urpose </a:t>
            </a:r>
            <a:r>
              <a:rPr kumimoji="0" lang="en-US" sz="3200" b="1" i="0" u="none" strike="noStrike" kern="1200" cap="none" spc="0" normalizeH="0" baseline="0" noProof="0" dirty="0">
                <a:ln>
                  <a:noFill/>
                </a:ln>
                <a:solidFill>
                  <a:srgbClr val="41DCC6"/>
                </a:solidFill>
                <a:effectLst/>
                <a:uLnTx/>
                <a:uFillTx/>
                <a:latin typeface="Georgia"/>
                <a:ea typeface="+mn-ea"/>
                <a:cs typeface="+mn-cs"/>
              </a:rPr>
              <a:t>of this work is </a:t>
            </a:r>
            <a:r>
              <a:rPr kumimoji="0" sz="3200" b="1" i="0" u="none" strike="noStrike" kern="1200" cap="none" spc="0" normalizeH="0" baseline="0" noProof="0" dirty="0">
                <a:ln>
                  <a:noFill/>
                </a:ln>
                <a:solidFill>
                  <a:srgbClr val="41DCC6"/>
                </a:solidFill>
                <a:effectLst/>
                <a:uLnTx/>
                <a:uFillTx/>
                <a:latin typeface="Georgia"/>
                <a:ea typeface="+mn-ea"/>
                <a:cs typeface="+mn-cs"/>
              </a:rPr>
              <a:t> </a:t>
            </a:r>
            <a:r>
              <a:rPr kumimoji="0" lang="en-US" sz="3200" b="1" i="0" u="none" strike="noStrike" kern="1200" cap="none" spc="0" normalizeH="0" baseline="0" noProof="0" dirty="0">
                <a:ln>
                  <a:noFill/>
                </a:ln>
                <a:solidFill>
                  <a:srgbClr val="41DCC6"/>
                </a:solidFill>
                <a:effectLst/>
                <a:uLnTx/>
                <a:uFillTx/>
                <a:latin typeface="Georgia"/>
                <a:ea typeface="+mn-ea"/>
                <a:cs typeface="+mn-cs"/>
              </a:rPr>
              <a:t>E</a:t>
            </a:r>
            <a:r>
              <a:rPr kumimoji="0" sz="3200" b="1" i="0" u="none" strike="noStrike" kern="1200" cap="none" spc="0" normalizeH="0" baseline="0" noProof="0" dirty="0">
                <a:ln>
                  <a:noFill/>
                </a:ln>
                <a:solidFill>
                  <a:srgbClr val="41DCC6"/>
                </a:solidFill>
                <a:effectLst/>
                <a:uLnTx/>
                <a:uFillTx/>
                <a:latin typeface="Georgia"/>
                <a:ea typeface="+mn-ea"/>
                <a:cs typeface="+mn-cs"/>
              </a:rPr>
              <a:t>ducational: </a:t>
            </a:r>
            <a:endParaRPr kumimoji="0" lang="en-US" sz="3200" b="1" i="0" u="none" strike="noStrike" kern="1200" cap="none" spc="0" normalizeH="0" baseline="0" noProof="0" dirty="0">
              <a:ln>
                <a:noFill/>
              </a:ln>
              <a:solidFill>
                <a:srgbClr val="24568C"/>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3200" b="1" i="0" u="sng" strike="noStrike" kern="1200" cap="none" spc="0" normalizeH="0" baseline="0" noProof="0" dirty="0">
                <a:ln>
                  <a:noFill/>
                </a:ln>
                <a:solidFill>
                  <a:srgbClr val="41DCC6"/>
                </a:solidFill>
                <a:effectLst/>
                <a:uLnTx/>
                <a:uFillTx/>
                <a:latin typeface="Georgia"/>
                <a:ea typeface="+mn-ea"/>
                <a:cs typeface="+mn-cs"/>
              </a:rPr>
              <a:t>to make </a:t>
            </a:r>
            <a:r>
              <a:rPr kumimoji="0" sz="3200" b="1" i="1" u="sng" strike="noStrike" kern="1200" cap="none" spc="0" normalizeH="0" baseline="0" noProof="0" dirty="0">
                <a:ln>
                  <a:noFill/>
                </a:ln>
                <a:solidFill>
                  <a:srgbClr val="41DCC6"/>
                </a:solidFill>
                <a:effectLst/>
                <a:uLnTx/>
                <a:uFillTx/>
                <a:latin typeface="Georgia"/>
                <a:ea typeface="+mn-ea"/>
                <a:cs typeface="+mn-cs"/>
              </a:rPr>
              <a:t>the hidden mathematics visible.</a:t>
            </a:r>
          </a:p>
        </p:txBody>
      </p:sp>
      <p:sp>
        <p:nvSpPr>
          <p:cNvPr id="6" name="Rounded Rectangle 5">
            <a:extLst>
              <a:ext uri="{FF2B5EF4-FFF2-40B4-BE49-F238E27FC236}">
                <a16:creationId xmlns:a16="http://schemas.microsoft.com/office/drawing/2014/main" id="{E39C22D7-9B7F-60E0-EE40-0FCF3DA1286A}"/>
              </a:ext>
            </a:extLst>
          </p:cNvPr>
          <p:cNvSpPr/>
          <p:nvPr/>
        </p:nvSpPr>
        <p:spPr>
          <a:xfrm>
            <a:off x="2498516" y="3261221"/>
            <a:ext cx="6675120" cy="1018309"/>
          </a:xfrm>
          <a:prstGeom prst="roundRect">
            <a:avLst/>
          </a:prstGeom>
          <a:solidFill>
            <a:srgbClr val="111A36"/>
          </a:solidFill>
          <a:ln w="17780">
            <a:solidFill>
              <a:srgbClr val="69DA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dirty="0">
                <a:ln>
                  <a:noFill/>
                </a:ln>
                <a:solidFill>
                  <a:srgbClr val="F7CF69"/>
                </a:solidFill>
                <a:effectLst/>
                <a:uLnTx/>
                <a:uFillTx/>
                <a:latin typeface="Georgia"/>
                <a:ea typeface="+mn-ea"/>
                <a:cs typeface="+mn-cs"/>
              </a:rPr>
              <a:t>Small enough to see — </a:t>
            </a:r>
            <a:endParaRPr kumimoji="0" lang="en-US" sz="3200" b="1" i="0" u="none" strike="noStrike" kern="1200" cap="none" spc="0" normalizeH="0" baseline="0" noProof="0" dirty="0">
              <a:ln>
                <a:noFill/>
              </a:ln>
              <a:solidFill>
                <a:srgbClr val="12325A"/>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dirty="0">
                <a:ln>
                  <a:noFill/>
                </a:ln>
                <a:solidFill>
                  <a:srgbClr val="F7CF69"/>
                </a:solidFill>
                <a:effectLst/>
                <a:uLnTx/>
                <a:uFillTx/>
                <a:latin typeface="Georgia"/>
                <a:ea typeface="+mn-ea"/>
                <a:cs typeface="+mn-cs"/>
              </a:rPr>
              <a:t>faithful enough to teach</a:t>
            </a:r>
          </a:p>
        </p:txBody>
      </p:sp>
      <p:sp>
        <p:nvSpPr>
          <p:cNvPr id="7" name="RoadmapBadge">
            <a:extLst>
              <a:ext uri="{FF2B5EF4-FFF2-40B4-BE49-F238E27FC236}">
                <a16:creationId xmlns:a16="http://schemas.microsoft.com/office/drawing/2014/main" id="{18842964-2E93-40B5-E6C7-E3CAE1BC49C0}"/>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9</a:t>
            </a:r>
          </a:p>
        </p:txBody>
      </p:sp>
    </p:spTree>
    <p:extLst>
      <p:ext uri="{BB962C8B-B14F-4D97-AF65-F5344CB8AC3E}">
        <p14:creationId xmlns:p14="http://schemas.microsoft.com/office/powerpoint/2010/main" val="382104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670560"/>
          </a:xfrm>
          <a:prstGeom prst="rect">
            <a:avLst/>
          </a:prstGeom>
          <a:solidFill>
            <a:srgbClr val="1A365D"/>
          </a:solidFill>
          <a:ln w="12700">
            <a:solidFill>
              <a:srgbClr val="1A365D"/>
            </a:solidFill>
            <a:prstDash val="solid"/>
          </a:ln>
        </p:spPr>
      </p:sp>
      <p:sp>
        <p:nvSpPr>
          <p:cNvPr id="3" name="Text 1"/>
          <p:cNvSpPr/>
          <p:nvPr/>
        </p:nvSpPr>
        <p:spPr>
          <a:xfrm>
            <a:off x="365760" y="97536"/>
            <a:ext cx="11460480" cy="487680"/>
          </a:xfrm>
          <a:prstGeom prst="rect">
            <a:avLst/>
          </a:prstGeom>
          <a:noFill/>
          <a:ln/>
        </p:spPr>
        <p:txBody>
          <a:bodyPr wrap="square" lIns="0" tIns="0" rIns="0" bIns="0" rtlCol="0" anchor="ctr"/>
          <a:lstStyle/>
          <a:p>
            <a:pPr defTabSz="1219170"/>
            <a:r>
              <a:rPr lang="en-US" sz="2400" b="1" dirty="0">
                <a:solidFill>
                  <a:srgbClr val="FFFFFF"/>
                </a:solidFill>
                <a:latin typeface="Calibri" pitchFamily="34" charset="0"/>
                <a:ea typeface="Calibri" pitchFamily="34" charset="-122"/>
                <a:cs typeface="Calibri" pitchFamily="34" charset="-120"/>
              </a:rPr>
              <a:t>Multi-Head QKV Transformer — Training Plots</a:t>
            </a:r>
            <a:endParaRPr lang="en-US" sz="2400" dirty="0">
              <a:solidFill>
                <a:prstClr val="black"/>
              </a:solidFill>
              <a:latin typeface="Calibri" panose="020F0502020204030204"/>
            </a:endParaRPr>
          </a:p>
        </p:txBody>
      </p:sp>
      <p:sp>
        <p:nvSpPr>
          <p:cNvPr id="4" name="Shape 2"/>
          <p:cNvSpPr/>
          <p:nvPr/>
        </p:nvSpPr>
        <p:spPr>
          <a:xfrm>
            <a:off x="304800" y="792480"/>
            <a:ext cx="3738880" cy="1863344"/>
          </a:xfrm>
          <a:prstGeom prst="rect">
            <a:avLst/>
          </a:prstGeom>
          <a:solidFill>
            <a:srgbClr val="F8FAFC"/>
          </a:solidFill>
          <a:ln w="12700">
            <a:solidFill>
              <a:srgbClr val="CBD5E1"/>
            </a:solidFill>
            <a:prstDash val="solid"/>
          </a:ln>
        </p:spPr>
      </p:sp>
      <p:pic>
        <p:nvPicPr>
          <p:cNvPr id="5" name="Image 0" descr="/home/workdir/artifacts/MultiHead_QKV_Output/01_Entropy_vs_Training_Step.png"/>
          <p:cNvPicPr>
            <a:picLocks noChangeAspect="1"/>
          </p:cNvPicPr>
          <p:nvPr/>
        </p:nvPicPr>
        <p:blipFill>
          <a:blip r:embed="rId3"/>
          <a:srcRect/>
          <a:stretch/>
        </p:blipFill>
        <p:spPr>
          <a:xfrm>
            <a:off x="377952" y="841248"/>
            <a:ext cx="3592576" cy="1521968"/>
          </a:xfrm>
          <a:prstGeom prst="rect">
            <a:avLst/>
          </a:prstGeom>
        </p:spPr>
      </p:pic>
      <p:sp>
        <p:nvSpPr>
          <p:cNvPr id="6" name="Text 3"/>
          <p:cNvSpPr/>
          <p:nvPr/>
        </p:nvSpPr>
        <p:spPr>
          <a:xfrm>
            <a:off x="353568" y="2338832"/>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Entropy vs Step</a:t>
            </a:r>
            <a:endParaRPr lang="en-US" sz="1333" dirty="0">
              <a:solidFill>
                <a:prstClr val="black"/>
              </a:solidFill>
              <a:latin typeface="Calibri" panose="020F0502020204030204"/>
            </a:endParaRPr>
          </a:p>
        </p:txBody>
      </p:sp>
      <p:sp>
        <p:nvSpPr>
          <p:cNvPr id="7" name="Shape 4"/>
          <p:cNvSpPr/>
          <p:nvPr/>
        </p:nvSpPr>
        <p:spPr>
          <a:xfrm>
            <a:off x="4226560" y="792480"/>
            <a:ext cx="3738880" cy="1863344"/>
          </a:xfrm>
          <a:prstGeom prst="rect">
            <a:avLst/>
          </a:prstGeom>
          <a:solidFill>
            <a:srgbClr val="F8FAFC"/>
          </a:solidFill>
          <a:ln w="12700">
            <a:solidFill>
              <a:srgbClr val="CBD5E1"/>
            </a:solidFill>
            <a:prstDash val="solid"/>
          </a:ln>
        </p:spPr>
      </p:sp>
      <p:pic>
        <p:nvPicPr>
          <p:cNvPr id="8" name="Image 1" descr="/home/workdir/artifacts/MultiHead_QKV_Output/02_Loss_vs_Training_Step.png"/>
          <p:cNvPicPr>
            <a:picLocks noChangeAspect="1"/>
          </p:cNvPicPr>
          <p:nvPr/>
        </p:nvPicPr>
        <p:blipFill>
          <a:blip r:embed="rId4"/>
          <a:srcRect/>
          <a:stretch/>
        </p:blipFill>
        <p:spPr>
          <a:xfrm>
            <a:off x="4299712" y="841248"/>
            <a:ext cx="3592576" cy="1521968"/>
          </a:xfrm>
          <a:prstGeom prst="rect">
            <a:avLst/>
          </a:prstGeom>
        </p:spPr>
      </p:pic>
      <p:sp>
        <p:nvSpPr>
          <p:cNvPr id="9" name="Text 5"/>
          <p:cNvSpPr/>
          <p:nvPr/>
        </p:nvSpPr>
        <p:spPr>
          <a:xfrm>
            <a:off x="4275328" y="2338832"/>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Loss vs Step</a:t>
            </a:r>
            <a:endParaRPr lang="en-US" sz="1333" dirty="0">
              <a:solidFill>
                <a:prstClr val="black"/>
              </a:solidFill>
              <a:latin typeface="Calibri" panose="020F0502020204030204"/>
            </a:endParaRPr>
          </a:p>
        </p:txBody>
      </p:sp>
      <p:sp>
        <p:nvSpPr>
          <p:cNvPr id="10" name="Shape 6"/>
          <p:cNvSpPr/>
          <p:nvPr/>
        </p:nvSpPr>
        <p:spPr>
          <a:xfrm>
            <a:off x="8148320" y="792480"/>
            <a:ext cx="3738880" cy="1863344"/>
          </a:xfrm>
          <a:prstGeom prst="rect">
            <a:avLst/>
          </a:prstGeom>
          <a:solidFill>
            <a:srgbClr val="F8FAFC"/>
          </a:solidFill>
          <a:ln w="12700">
            <a:solidFill>
              <a:srgbClr val="CBD5E1"/>
            </a:solidFill>
            <a:prstDash val="solid"/>
          </a:ln>
        </p:spPr>
      </p:sp>
      <p:pic>
        <p:nvPicPr>
          <p:cNvPr id="11" name="Image 2" descr="/home/workdir/artifacts/MultiHead_QKV_Output/03_Entropy_Loss_Phase.png"/>
          <p:cNvPicPr>
            <a:picLocks noChangeAspect="1"/>
          </p:cNvPicPr>
          <p:nvPr/>
        </p:nvPicPr>
        <p:blipFill>
          <a:blip r:embed="rId5"/>
          <a:srcRect/>
          <a:stretch/>
        </p:blipFill>
        <p:spPr>
          <a:xfrm>
            <a:off x="8221472" y="841248"/>
            <a:ext cx="3592576" cy="1521968"/>
          </a:xfrm>
          <a:prstGeom prst="rect">
            <a:avLst/>
          </a:prstGeom>
        </p:spPr>
      </p:pic>
      <p:sp>
        <p:nvSpPr>
          <p:cNvPr id="12" name="Text 7"/>
          <p:cNvSpPr/>
          <p:nvPr/>
        </p:nvSpPr>
        <p:spPr>
          <a:xfrm>
            <a:off x="8197088" y="2338832"/>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Entropy–Loss Phase</a:t>
            </a:r>
            <a:endParaRPr lang="en-US" sz="1333" dirty="0">
              <a:solidFill>
                <a:prstClr val="black"/>
              </a:solidFill>
              <a:latin typeface="Calibri" panose="020F0502020204030204"/>
            </a:endParaRPr>
          </a:p>
        </p:txBody>
      </p:sp>
      <p:sp>
        <p:nvSpPr>
          <p:cNvPr id="13" name="Shape 8"/>
          <p:cNvSpPr/>
          <p:nvPr/>
        </p:nvSpPr>
        <p:spPr>
          <a:xfrm>
            <a:off x="304800" y="2802128"/>
            <a:ext cx="3738880" cy="1863344"/>
          </a:xfrm>
          <a:prstGeom prst="rect">
            <a:avLst/>
          </a:prstGeom>
          <a:solidFill>
            <a:srgbClr val="F8FAFC"/>
          </a:solidFill>
          <a:ln w="12700">
            <a:solidFill>
              <a:srgbClr val="CBD5E1"/>
            </a:solidFill>
            <a:prstDash val="solid"/>
          </a:ln>
        </p:spPr>
      </p:sp>
      <p:pic>
        <p:nvPicPr>
          <p:cNvPr id="14" name="Image 3" descr="/home/workdir/artifacts/MultiHead_QKV_Output/04_Ptarget_Pmax.png"/>
          <p:cNvPicPr>
            <a:picLocks noChangeAspect="1"/>
          </p:cNvPicPr>
          <p:nvPr/>
        </p:nvPicPr>
        <p:blipFill>
          <a:blip r:embed="rId6"/>
          <a:srcRect/>
          <a:stretch/>
        </p:blipFill>
        <p:spPr>
          <a:xfrm>
            <a:off x="377952" y="2850896"/>
            <a:ext cx="3592576" cy="1521968"/>
          </a:xfrm>
          <a:prstGeom prst="rect">
            <a:avLst/>
          </a:prstGeom>
        </p:spPr>
      </p:pic>
      <p:sp>
        <p:nvSpPr>
          <p:cNvPr id="15" name="Text 9"/>
          <p:cNvSpPr/>
          <p:nvPr/>
        </p:nvSpPr>
        <p:spPr>
          <a:xfrm>
            <a:off x="353568" y="4348480"/>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Ptarget / Pmax</a:t>
            </a:r>
            <a:endParaRPr lang="en-US" sz="1333" dirty="0">
              <a:solidFill>
                <a:prstClr val="black"/>
              </a:solidFill>
              <a:latin typeface="Calibri" panose="020F0502020204030204"/>
            </a:endParaRPr>
          </a:p>
        </p:txBody>
      </p:sp>
      <p:sp>
        <p:nvSpPr>
          <p:cNvPr id="16" name="Shape 10"/>
          <p:cNvSpPr/>
          <p:nvPr/>
        </p:nvSpPr>
        <p:spPr>
          <a:xfrm>
            <a:off x="4226560" y="2802128"/>
            <a:ext cx="3738880" cy="1863344"/>
          </a:xfrm>
          <a:prstGeom prst="rect">
            <a:avLst/>
          </a:prstGeom>
          <a:solidFill>
            <a:srgbClr val="F8FAFC"/>
          </a:solidFill>
          <a:ln w="12700">
            <a:solidFill>
              <a:srgbClr val="CBD5E1"/>
            </a:solidFill>
            <a:prstDash val="solid"/>
          </a:ln>
        </p:spPr>
      </p:sp>
      <p:pic>
        <p:nvPicPr>
          <p:cNvPr id="17" name="Image 4" descr="/home/workdir/artifacts/MultiHead_QKV_Output/05_Attention_Entropy_Hatt.png"/>
          <p:cNvPicPr>
            <a:picLocks noChangeAspect="1"/>
          </p:cNvPicPr>
          <p:nvPr/>
        </p:nvPicPr>
        <p:blipFill>
          <a:blip r:embed="rId7"/>
          <a:srcRect/>
          <a:stretch/>
        </p:blipFill>
        <p:spPr>
          <a:xfrm>
            <a:off x="4299712" y="2850896"/>
            <a:ext cx="3592576" cy="1521968"/>
          </a:xfrm>
          <a:prstGeom prst="rect">
            <a:avLst/>
          </a:prstGeom>
        </p:spPr>
      </p:pic>
      <p:sp>
        <p:nvSpPr>
          <p:cNvPr id="18" name="Text 11"/>
          <p:cNvSpPr/>
          <p:nvPr/>
        </p:nvSpPr>
        <p:spPr>
          <a:xfrm>
            <a:off x="4275328" y="4348480"/>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Attention Entropy (Hatt)</a:t>
            </a:r>
            <a:endParaRPr lang="en-US" sz="1333" dirty="0">
              <a:solidFill>
                <a:prstClr val="black"/>
              </a:solidFill>
              <a:latin typeface="Calibri" panose="020F0502020204030204"/>
            </a:endParaRPr>
          </a:p>
        </p:txBody>
      </p:sp>
      <p:sp>
        <p:nvSpPr>
          <p:cNvPr id="19" name="Shape 12"/>
          <p:cNvSpPr/>
          <p:nvPr/>
        </p:nvSpPr>
        <p:spPr>
          <a:xfrm>
            <a:off x="8148320" y="2802128"/>
            <a:ext cx="3738880" cy="1863344"/>
          </a:xfrm>
          <a:prstGeom prst="rect">
            <a:avLst/>
          </a:prstGeom>
          <a:solidFill>
            <a:srgbClr val="F8FAFC"/>
          </a:solidFill>
          <a:ln w="12700">
            <a:solidFill>
              <a:srgbClr val="CBD5E1"/>
            </a:solidFill>
            <a:prstDash val="solid"/>
          </a:ln>
        </p:spPr>
      </p:sp>
      <p:pic>
        <p:nvPicPr>
          <p:cNvPr id="20" name="Image 5" descr="/home/workdir/artifacts/MultiHead_QKV_Output/06_Adiag.png"/>
          <p:cNvPicPr>
            <a:picLocks noChangeAspect="1"/>
          </p:cNvPicPr>
          <p:nvPr/>
        </p:nvPicPr>
        <p:blipFill>
          <a:blip r:embed="rId8"/>
          <a:srcRect/>
          <a:stretch/>
        </p:blipFill>
        <p:spPr>
          <a:xfrm>
            <a:off x="8221472" y="2850896"/>
            <a:ext cx="3592576" cy="1521968"/>
          </a:xfrm>
          <a:prstGeom prst="rect">
            <a:avLst/>
          </a:prstGeom>
        </p:spPr>
      </p:pic>
      <p:sp>
        <p:nvSpPr>
          <p:cNvPr id="21" name="Text 13"/>
          <p:cNvSpPr/>
          <p:nvPr/>
        </p:nvSpPr>
        <p:spPr>
          <a:xfrm>
            <a:off x="8197088" y="4348480"/>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Adiag (last pos)</a:t>
            </a:r>
            <a:endParaRPr lang="en-US" sz="1333" dirty="0">
              <a:solidFill>
                <a:prstClr val="black"/>
              </a:solidFill>
              <a:latin typeface="Calibri" panose="020F0502020204030204"/>
            </a:endParaRPr>
          </a:p>
        </p:txBody>
      </p:sp>
      <p:sp>
        <p:nvSpPr>
          <p:cNvPr id="22" name="Shape 14"/>
          <p:cNvSpPr/>
          <p:nvPr/>
        </p:nvSpPr>
        <p:spPr>
          <a:xfrm>
            <a:off x="304800" y="4811776"/>
            <a:ext cx="3738880" cy="1863344"/>
          </a:xfrm>
          <a:prstGeom prst="rect">
            <a:avLst/>
          </a:prstGeom>
          <a:solidFill>
            <a:srgbClr val="F8FAFC"/>
          </a:solidFill>
          <a:ln w="12700">
            <a:solidFill>
              <a:srgbClr val="CBD5E1"/>
            </a:solidFill>
            <a:prstDash val="solid"/>
          </a:ln>
        </p:spPr>
      </p:sp>
      <p:pic>
        <p:nvPicPr>
          <p:cNvPr id="23" name="Image 6" descr="/home/workdir/artifacts/MultiHead_QKV_Output/07_Mean_Attention_Profile.png"/>
          <p:cNvPicPr>
            <a:picLocks noChangeAspect="1"/>
          </p:cNvPicPr>
          <p:nvPr/>
        </p:nvPicPr>
        <p:blipFill>
          <a:blip r:embed="rId9"/>
          <a:srcRect/>
          <a:stretch/>
        </p:blipFill>
        <p:spPr>
          <a:xfrm>
            <a:off x="377952" y="4860544"/>
            <a:ext cx="3592576" cy="1521968"/>
          </a:xfrm>
          <a:prstGeom prst="rect">
            <a:avLst/>
          </a:prstGeom>
        </p:spPr>
      </p:pic>
      <p:sp>
        <p:nvSpPr>
          <p:cNvPr id="24" name="Text 15"/>
          <p:cNvSpPr/>
          <p:nvPr/>
        </p:nvSpPr>
        <p:spPr>
          <a:xfrm>
            <a:off x="353568" y="6358128"/>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Mean Attention Profile</a:t>
            </a:r>
            <a:endParaRPr lang="en-US" sz="1333" dirty="0">
              <a:solidFill>
                <a:prstClr val="black"/>
              </a:solidFill>
              <a:latin typeface="Calibri" panose="020F0502020204030204"/>
            </a:endParaRPr>
          </a:p>
        </p:txBody>
      </p:sp>
      <p:sp>
        <p:nvSpPr>
          <p:cNvPr id="25" name="Shape 16"/>
          <p:cNvSpPr/>
          <p:nvPr/>
        </p:nvSpPr>
        <p:spPr>
          <a:xfrm>
            <a:off x="4226560" y="4811776"/>
            <a:ext cx="3738880" cy="1863344"/>
          </a:xfrm>
          <a:prstGeom prst="rect">
            <a:avLst/>
          </a:prstGeom>
          <a:solidFill>
            <a:srgbClr val="F8FAFC"/>
          </a:solidFill>
          <a:ln w="12700">
            <a:solidFill>
              <a:srgbClr val="CBD5E1"/>
            </a:solidFill>
            <a:prstDash val="solid"/>
          </a:ln>
        </p:spPr>
      </p:sp>
      <p:pic>
        <p:nvPicPr>
          <p:cNvPr id="26" name="Image 7" descr="/home/workdir/artifacts/MultiHead_QKV_Output/08_Attention_Heatmap.png"/>
          <p:cNvPicPr>
            <a:picLocks noChangeAspect="1"/>
          </p:cNvPicPr>
          <p:nvPr/>
        </p:nvPicPr>
        <p:blipFill>
          <a:blip r:embed="rId10"/>
          <a:srcRect/>
          <a:stretch/>
        </p:blipFill>
        <p:spPr>
          <a:xfrm>
            <a:off x="4299712" y="4860544"/>
            <a:ext cx="3592576" cy="1521968"/>
          </a:xfrm>
          <a:prstGeom prst="rect">
            <a:avLst/>
          </a:prstGeom>
        </p:spPr>
      </p:pic>
      <p:sp>
        <p:nvSpPr>
          <p:cNvPr id="27" name="Text 17"/>
          <p:cNvSpPr/>
          <p:nvPr/>
        </p:nvSpPr>
        <p:spPr>
          <a:xfrm>
            <a:off x="4275328" y="6358128"/>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Attention Heatmap</a:t>
            </a:r>
            <a:endParaRPr lang="en-US" sz="1333" dirty="0">
              <a:solidFill>
                <a:prstClr val="black"/>
              </a:solidFill>
              <a:latin typeface="Calibri" panose="020F0502020204030204"/>
            </a:endParaRPr>
          </a:p>
        </p:txBody>
      </p:sp>
      <p:sp>
        <p:nvSpPr>
          <p:cNvPr id="28" name="Shape 18"/>
          <p:cNvSpPr/>
          <p:nvPr/>
        </p:nvSpPr>
        <p:spPr>
          <a:xfrm>
            <a:off x="8148320" y="4811776"/>
            <a:ext cx="3738880" cy="1863344"/>
          </a:xfrm>
          <a:prstGeom prst="rect">
            <a:avLst/>
          </a:prstGeom>
          <a:solidFill>
            <a:srgbClr val="F8FAFC"/>
          </a:solidFill>
          <a:ln w="12700">
            <a:solidFill>
              <a:srgbClr val="CBD5E1"/>
            </a:solidFill>
            <a:prstDash val="solid"/>
          </a:ln>
        </p:spPr>
      </p:sp>
      <p:pic>
        <p:nvPicPr>
          <p:cNvPr id="29" name="Image 8" descr="/home/workdir/artifacts/MultiHead_QKV_Output/09_KL_Divergence.png"/>
          <p:cNvPicPr>
            <a:picLocks noChangeAspect="1"/>
          </p:cNvPicPr>
          <p:nvPr/>
        </p:nvPicPr>
        <p:blipFill>
          <a:blip r:embed="rId11"/>
          <a:srcRect/>
          <a:stretch/>
        </p:blipFill>
        <p:spPr>
          <a:xfrm>
            <a:off x="8221472" y="4860544"/>
            <a:ext cx="3592576" cy="1521968"/>
          </a:xfrm>
          <a:prstGeom prst="rect">
            <a:avLst/>
          </a:prstGeom>
        </p:spPr>
      </p:pic>
      <p:sp>
        <p:nvSpPr>
          <p:cNvPr id="30" name="Text 19"/>
          <p:cNvSpPr/>
          <p:nvPr/>
        </p:nvSpPr>
        <p:spPr>
          <a:xfrm>
            <a:off x="8197088" y="6358128"/>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KL Divergence</a:t>
            </a:r>
            <a:endParaRPr lang="en-US" sz="1333" dirty="0">
              <a:solidFill>
                <a:prstClr val="black"/>
              </a:solidFill>
              <a:latin typeface="Calibri" panose="020F0502020204030204"/>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411C39BE-9C73-64B6-87A4-DA273D64FE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3D8246-54B1-52D0-00D4-35F3B5387C6D}"/>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1. Output Entropy — Uncertainty in the Prediction</a:t>
            </a:r>
          </a:p>
        </p:txBody>
      </p:sp>
      <p:pic>
        <p:nvPicPr>
          <p:cNvPr id="3" name="Picture 2" descr="01_Entropy.gif">
            <a:extLst>
              <a:ext uri="{FF2B5EF4-FFF2-40B4-BE49-F238E27FC236}">
                <a16:creationId xmlns:a16="http://schemas.microsoft.com/office/drawing/2014/main" id="{1C6ACB72-4F9D-99ED-F8E3-D61534BC9A43}"/>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DFF40AD4-2328-0F5A-EB28-0A969DFFF354}"/>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5E8914FA-97FB-05C9-91AD-B3435C61C2D3}"/>
              </a:ext>
            </a:extLst>
          </p:cNvPr>
          <p:cNvSpPr txBox="1"/>
          <p:nvPr/>
        </p:nvSpPr>
        <p:spPr>
          <a:xfrm>
            <a:off x="7955279" y="113719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Entropy measures how spread out the model’s output probabilities are.</a:t>
            </a:r>
          </a:p>
        </p:txBody>
      </p:sp>
      <p:sp>
        <p:nvSpPr>
          <p:cNvPr id="6" name="TextBox 5">
            <a:extLst>
              <a:ext uri="{FF2B5EF4-FFF2-40B4-BE49-F238E27FC236}">
                <a16:creationId xmlns:a16="http://schemas.microsoft.com/office/drawing/2014/main" id="{E192D938-AC95-4C22-A701-C031FB231A28}"/>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curve fall as the output becomes less uncertain.</a:t>
            </a:r>
          </a:p>
        </p:txBody>
      </p:sp>
      <p:sp>
        <p:nvSpPr>
          <p:cNvPr id="7" name="TextBox 6">
            <a:extLst>
              <a:ext uri="{FF2B5EF4-FFF2-40B4-BE49-F238E27FC236}">
                <a16:creationId xmlns:a16="http://schemas.microsoft.com/office/drawing/2014/main" id="{3565AF6C-358F-0A43-8994-AF38DC4270D5}"/>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The model is becoming more decisive about its prediction.</a:t>
            </a:r>
          </a:p>
        </p:txBody>
      </p:sp>
      <p:sp>
        <p:nvSpPr>
          <p:cNvPr id="8" name="TextBox 7">
            <a:extLst>
              <a:ext uri="{FF2B5EF4-FFF2-40B4-BE49-F238E27FC236}">
                <a16:creationId xmlns:a16="http://schemas.microsoft.com/office/drawing/2014/main" id="{CF54D984-4B1B-9513-2A30-DBE8C2E07B16}"/>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23862387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82D8F308-9797-E7D9-D527-225C3DDE23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0546CF-4597-9E46-23E4-53B3982D5D22}"/>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2. Loss — How Wrong Is the Model?</a:t>
            </a:r>
          </a:p>
        </p:txBody>
      </p:sp>
      <p:pic>
        <p:nvPicPr>
          <p:cNvPr id="3" name="Picture 2" descr="02_Loss.gif">
            <a:extLst>
              <a:ext uri="{FF2B5EF4-FFF2-40B4-BE49-F238E27FC236}">
                <a16:creationId xmlns:a16="http://schemas.microsoft.com/office/drawing/2014/main" id="{018EEB54-1423-9CEF-455F-AE353F3404E3}"/>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1F0591BC-3E70-2C95-401A-E61B5285CF64}"/>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2F7F243-F6B0-39EC-B046-867875DDFCD0}"/>
              </a:ext>
            </a:extLst>
          </p:cNvPr>
          <p:cNvSpPr txBox="1"/>
          <p:nvPr/>
        </p:nvSpPr>
        <p:spPr>
          <a:xfrm>
            <a:off x="7955279" y="127569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Loss is the training error: here, −ln[p(target)].</a:t>
            </a:r>
          </a:p>
        </p:txBody>
      </p:sp>
      <p:sp>
        <p:nvSpPr>
          <p:cNvPr id="6" name="TextBox 5">
            <a:extLst>
              <a:ext uri="{FF2B5EF4-FFF2-40B4-BE49-F238E27FC236}">
                <a16:creationId xmlns:a16="http://schemas.microsoft.com/office/drawing/2014/main" id="{B085AD0E-B2A4-8D85-D64E-CB897CF095D1}"/>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loss fall as the desired target receives more probability.</a:t>
            </a:r>
          </a:p>
        </p:txBody>
      </p:sp>
      <p:sp>
        <p:nvSpPr>
          <p:cNvPr id="7" name="TextBox 6">
            <a:extLst>
              <a:ext uri="{FF2B5EF4-FFF2-40B4-BE49-F238E27FC236}">
                <a16:creationId xmlns:a16="http://schemas.microsoft.com/office/drawing/2014/main" id="{EFB089F3-E557-73EF-90D9-84CA7ED91C5E}"/>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Weight updates are improving the desired prediction.</a:t>
            </a:r>
          </a:p>
        </p:txBody>
      </p:sp>
      <p:sp>
        <p:nvSpPr>
          <p:cNvPr id="8" name="TextBox 7">
            <a:extLst>
              <a:ext uri="{FF2B5EF4-FFF2-40B4-BE49-F238E27FC236}">
                <a16:creationId xmlns:a16="http://schemas.microsoft.com/office/drawing/2014/main" id="{1CE1C5ED-9DBC-D3E1-ABA5-3D5443E1F5E0}"/>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717022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331510DC-1308-0505-81C4-4D3EDBFD03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0621CC-4B6B-7F19-860E-8230B9489D56}"/>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3. Entropy–Loss Phase — The Learning Path</a:t>
            </a:r>
          </a:p>
        </p:txBody>
      </p:sp>
      <p:pic>
        <p:nvPicPr>
          <p:cNvPr id="3" name="Picture 2" descr="03_Entropy_Loss_Phase.gif">
            <a:extLst>
              <a:ext uri="{FF2B5EF4-FFF2-40B4-BE49-F238E27FC236}">
                <a16:creationId xmlns:a16="http://schemas.microsoft.com/office/drawing/2014/main" id="{75F7B2D5-D4E7-C8B3-A77B-A66DE435AB40}"/>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77DDB56D-E908-93C3-EBD5-9568EFB3BAC4}"/>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CBC6B80-8986-70CA-BD58-0BBE3B5F58E9}"/>
              </a:ext>
            </a:extLst>
          </p:cNvPr>
          <p:cNvSpPr txBox="1"/>
          <p:nvPr/>
        </p:nvSpPr>
        <p:spPr>
          <a:xfrm>
            <a:off x="7955279" y="127569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Loss is plotted against entropy rather than against training step.</a:t>
            </a:r>
          </a:p>
        </p:txBody>
      </p:sp>
      <p:sp>
        <p:nvSpPr>
          <p:cNvPr id="6" name="TextBox 5">
            <a:extLst>
              <a:ext uri="{FF2B5EF4-FFF2-40B4-BE49-F238E27FC236}">
                <a16:creationId xmlns:a16="http://schemas.microsoft.com/office/drawing/2014/main" id="{D77AF77C-15A7-2C87-9EE3-BEB60ACBC658}"/>
              </a:ext>
            </a:extLst>
          </p:cNvPr>
          <p:cNvSpPr txBox="1"/>
          <p:nvPr/>
        </p:nvSpPr>
        <p:spPr>
          <a:xfrm>
            <a:off x="7955279" y="237163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trajectory move as error and uncertainty change together.</a:t>
            </a:r>
          </a:p>
        </p:txBody>
      </p:sp>
      <p:sp>
        <p:nvSpPr>
          <p:cNvPr id="7" name="TextBox 6">
            <a:extLst>
              <a:ext uri="{FF2B5EF4-FFF2-40B4-BE49-F238E27FC236}">
                <a16:creationId xmlns:a16="http://schemas.microsoft.com/office/drawing/2014/main" id="{3AD0376C-60F9-0531-D361-8097941A0448}"/>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is a compact portrait of the model’s changing training state.</a:t>
            </a:r>
          </a:p>
        </p:txBody>
      </p:sp>
      <p:sp>
        <p:nvSpPr>
          <p:cNvPr id="8" name="TextBox 7">
            <a:extLst>
              <a:ext uri="{FF2B5EF4-FFF2-40B4-BE49-F238E27FC236}">
                <a16:creationId xmlns:a16="http://schemas.microsoft.com/office/drawing/2014/main" id="{56F7F3F6-FC92-9C38-5BDD-7E9A712609E4}"/>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20100991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6C8C6003-38E8-D0DF-0958-772743B75D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A88204-5F22-C246-DC15-EC4791D09982}"/>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4. p(target) / p(max) — Probability Sharpening</a:t>
            </a:r>
          </a:p>
        </p:txBody>
      </p:sp>
      <p:pic>
        <p:nvPicPr>
          <p:cNvPr id="3" name="Picture 2" descr="04_Ptarget_Pmax.gif">
            <a:extLst>
              <a:ext uri="{FF2B5EF4-FFF2-40B4-BE49-F238E27FC236}">
                <a16:creationId xmlns:a16="http://schemas.microsoft.com/office/drawing/2014/main" id="{5AF35577-7676-89D9-8C0E-4931FFA111CC}"/>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998B60AA-5749-6436-28CC-8C27919794F2}"/>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EE9AF0-1B56-69D8-3113-EAB78312C7E1}"/>
              </a:ext>
            </a:extLst>
          </p:cNvPr>
          <p:cNvSpPr txBox="1"/>
          <p:nvPr/>
        </p:nvSpPr>
        <p:spPr>
          <a:xfrm>
            <a:off x="7955279" y="113719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p(target) is the desired answer; p(max) is the model’s largest probability.</a:t>
            </a:r>
          </a:p>
        </p:txBody>
      </p:sp>
      <p:sp>
        <p:nvSpPr>
          <p:cNvPr id="6" name="TextBox 5">
            <a:extLst>
              <a:ext uri="{FF2B5EF4-FFF2-40B4-BE49-F238E27FC236}">
                <a16:creationId xmlns:a16="http://schemas.microsoft.com/office/drawing/2014/main" id="{1A113DE8-9E28-20E9-5DE4-7F6975343FBA}"/>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target probability rise toward the dominant prediction.</a:t>
            </a:r>
          </a:p>
        </p:txBody>
      </p:sp>
      <p:sp>
        <p:nvSpPr>
          <p:cNvPr id="7" name="TextBox 6">
            <a:extLst>
              <a:ext uri="{FF2B5EF4-FFF2-40B4-BE49-F238E27FC236}">
                <a16:creationId xmlns:a16="http://schemas.microsoft.com/office/drawing/2014/main" id="{9CE6FA75-CB04-C6D9-492B-ADC63A7B6422}"/>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Training makes the desired candidate increasingly dominant.</a:t>
            </a:r>
          </a:p>
        </p:txBody>
      </p:sp>
      <p:sp>
        <p:nvSpPr>
          <p:cNvPr id="8" name="TextBox 7">
            <a:extLst>
              <a:ext uri="{FF2B5EF4-FFF2-40B4-BE49-F238E27FC236}">
                <a16:creationId xmlns:a16="http://schemas.microsoft.com/office/drawing/2014/main" id="{ACD7A58B-7329-B443-F62D-9152B2A428E5}"/>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33713984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45E0CDB4-AE5B-329C-D0BB-3E199EF642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807135-6DB5-8FFB-8232-123EBCB0A00A}"/>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5. Attention Entropy — Is Attention Focused?</a:t>
            </a:r>
          </a:p>
        </p:txBody>
      </p:sp>
      <p:pic>
        <p:nvPicPr>
          <p:cNvPr id="3" name="Picture 2" descr="05_Attention_Entropy.gif">
            <a:extLst>
              <a:ext uri="{FF2B5EF4-FFF2-40B4-BE49-F238E27FC236}">
                <a16:creationId xmlns:a16="http://schemas.microsoft.com/office/drawing/2014/main" id="{4769B792-EED5-451B-B24B-DDCEC8044560}"/>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2E999961-A209-81F1-CC7A-610D493EE93D}"/>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CEC550A4-FD13-66E3-E85B-D8A390C1BFBA}"/>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Hatt measures how broadly attention is distributed over the 8 context positions.</a:t>
            </a:r>
          </a:p>
        </p:txBody>
      </p:sp>
      <p:sp>
        <p:nvSpPr>
          <p:cNvPr id="6" name="TextBox 5">
            <a:extLst>
              <a:ext uri="{FF2B5EF4-FFF2-40B4-BE49-F238E27FC236}">
                <a16:creationId xmlns:a16="http://schemas.microsoft.com/office/drawing/2014/main" id="{3262BA5F-E7C6-C362-41E1-6C8A3A76FDEA}"/>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Hatt fall as attention becomes more concentrated.</a:t>
            </a:r>
          </a:p>
        </p:txBody>
      </p:sp>
      <p:sp>
        <p:nvSpPr>
          <p:cNvPr id="7" name="TextBox 6">
            <a:extLst>
              <a:ext uri="{FF2B5EF4-FFF2-40B4-BE49-F238E27FC236}">
                <a16:creationId xmlns:a16="http://schemas.microsoft.com/office/drawing/2014/main" id="{A77CF487-B724-4D68-7208-261558964EA1}"/>
              </a:ext>
            </a:extLst>
          </p:cNvPr>
          <p:cNvSpPr txBox="1"/>
          <p:nvPr/>
        </p:nvSpPr>
        <p:spPr>
          <a:xfrm>
            <a:off x="7955279" y="3766094"/>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The model is learning to focus rather than spread attention uniformly.</a:t>
            </a:r>
          </a:p>
        </p:txBody>
      </p:sp>
      <p:sp>
        <p:nvSpPr>
          <p:cNvPr id="8" name="TextBox 7">
            <a:extLst>
              <a:ext uri="{FF2B5EF4-FFF2-40B4-BE49-F238E27FC236}">
                <a16:creationId xmlns:a16="http://schemas.microsoft.com/office/drawing/2014/main" id="{C52D9CF6-8DB1-5667-79AA-41F359431C02}"/>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5333960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A024BD4D-4F9D-AFC1-2B16-914E0CDFCE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2EBB6F-1297-271C-C8C3-B39134D31A20}"/>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6. Adiag — Attention on the Last Position</a:t>
            </a:r>
          </a:p>
        </p:txBody>
      </p:sp>
      <p:pic>
        <p:nvPicPr>
          <p:cNvPr id="3" name="Picture 2" descr="06_Adiag.gif">
            <a:extLst>
              <a:ext uri="{FF2B5EF4-FFF2-40B4-BE49-F238E27FC236}">
                <a16:creationId xmlns:a16="http://schemas.microsoft.com/office/drawing/2014/main" id="{F22B7A20-02AF-48F1-D162-5E3C50CD97C8}"/>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631B5EFF-6FCF-EB97-D2D5-15C7292FF01F}"/>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88BAFBF7-07FA-1C0D-69D4-4C7C9EA27D3D}"/>
              </a:ext>
            </a:extLst>
          </p:cNvPr>
          <p:cNvSpPr txBox="1"/>
          <p:nvPr/>
        </p:nvSpPr>
        <p:spPr>
          <a:xfrm>
            <a:off x="7955279" y="1321861"/>
            <a:ext cx="3520440" cy="830997"/>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EEF4FC"/>
                </a:solidFill>
                <a:effectLst/>
                <a:uLnTx/>
                <a:uFillTx/>
                <a:latin typeface="Aptos"/>
                <a:ea typeface="+mn-ea"/>
                <a:cs typeface="+mn-cs"/>
              </a:rPr>
              <a:t>WHAT IT IS
Adiag is the average attention weight assigned to the final context position.</a:t>
            </a:r>
          </a:p>
        </p:txBody>
      </p:sp>
      <p:sp>
        <p:nvSpPr>
          <p:cNvPr id="6" name="TextBox 5">
            <a:extLst>
              <a:ext uri="{FF2B5EF4-FFF2-40B4-BE49-F238E27FC236}">
                <a16:creationId xmlns:a16="http://schemas.microsoft.com/office/drawing/2014/main" id="{8F323C34-1C83-E214-7839-C5D54B2F3D51}"/>
              </a:ext>
            </a:extLst>
          </p:cNvPr>
          <p:cNvSpPr txBox="1"/>
          <p:nvPr/>
        </p:nvSpPr>
        <p:spPr>
          <a:xfrm>
            <a:off x="7955279" y="2679412"/>
            <a:ext cx="3520440" cy="584775"/>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56D6FF"/>
                </a:solidFill>
                <a:effectLst/>
                <a:uLnTx/>
                <a:uFillTx/>
                <a:latin typeface="Aptos"/>
                <a:ea typeface="+mn-ea"/>
                <a:cs typeface="+mn-cs"/>
              </a:rPr>
              <a:t>WHAT TO WATCH
Watch it rise during training.</a:t>
            </a:r>
          </a:p>
        </p:txBody>
      </p:sp>
      <p:sp>
        <p:nvSpPr>
          <p:cNvPr id="7" name="TextBox 6">
            <a:extLst>
              <a:ext uri="{FF2B5EF4-FFF2-40B4-BE49-F238E27FC236}">
                <a16:creationId xmlns:a16="http://schemas.microsoft.com/office/drawing/2014/main" id="{3474F813-C611-F063-5AFD-B9ED90D0B12A}"/>
              </a:ext>
            </a:extLst>
          </p:cNvPr>
          <p:cNvSpPr txBox="1"/>
          <p:nvPr/>
        </p:nvSpPr>
        <p:spPr>
          <a:xfrm>
            <a:off x="7955279" y="3827650"/>
            <a:ext cx="3520440" cy="107721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EEF4FC"/>
                </a:solidFill>
                <a:effectLst/>
                <a:uLnTx/>
                <a:uFillTx/>
                <a:latin typeface="Aptos"/>
                <a:ea typeface="+mn-ea"/>
                <a:cs typeface="+mn-cs"/>
              </a:rPr>
              <a:t>AI MEANING
In this teaching model, positional bias is intentionally encouraged toward the last position.</a:t>
            </a:r>
          </a:p>
        </p:txBody>
      </p:sp>
      <p:sp>
        <p:nvSpPr>
          <p:cNvPr id="8" name="TextBox 7">
            <a:extLst>
              <a:ext uri="{FF2B5EF4-FFF2-40B4-BE49-F238E27FC236}">
                <a16:creationId xmlns:a16="http://schemas.microsoft.com/office/drawing/2014/main" id="{01BA752F-C0DB-D3AD-41C7-07F1E6C2C23A}"/>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2974541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07C521C6-E94E-4F64-09EB-4DFBE4D088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BF59CC-726A-24D3-8ABC-DE5B577481B5}"/>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7. Mean Attention Profile — Where Does It Look?</a:t>
            </a:r>
          </a:p>
        </p:txBody>
      </p:sp>
      <p:pic>
        <p:nvPicPr>
          <p:cNvPr id="3" name="Picture 2" descr="07_Mean_Attention_Profile.gif">
            <a:extLst>
              <a:ext uri="{FF2B5EF4-FFF2-40B4-BE49-F238E27FC236}">
                <a16:creationId xmlns:a16="http://schemas.microsoft.com/office/drawing/2014/main" id="{A0F2039B-6004-C3CD-CF87-3D6F7DE8AAF5}"/>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9F72D0DD-77E0-021F-EAC7-EA6FE669BED0}"/>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291020D-2119-70B2-F44A-56F371AC90F2}"/>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Eight values show average attention at each context position.</a:t>
            </a:r>
          </a:p>
        </p:txBody>
      </p:sp>
      <p:sp>
        <p:nvSpPr>
          <p:cNvPr id="6" name="TextBox 5">
            <a:extLst>
              <a:ext uri="{FF2B5EF4-FFF2-40B4-BE49-F238E27FC236}">
                <a16:creationId xmlns:a16="http://schemas.microsoft.com/office/drawing/2014/main" id="{FE1D6F86-36DE-3D1F-5E90-1900F47603C2}"/>
              </a:ext>
            </a:extLst>
          </p:cNvPr>
          <p:cNvSpPr txBox="1"/>
          <p:nvPr/>
        </p:nvSpPr>
        <p:spPr>
          <a:xfrm>
            <a:off x="7955279" y="237163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profile reshape as additional training steps are included.</a:t>
            </a:r>
          </a:p>
        </p:txBody>
      </p:sp>
      <p:sp>
        <p:nvSpPr>
          <p:cNvPr id="7" name="TextBox 6">
            <a:extLst>
              <a:ext uri="{FF2B5EF4-FFF2-40B4-BE49-F238E27FC236}">
                <a16:creationId xmlns:a16="http://schemas.microsoft.com/office/drawing/2014/main" id="{8D8ECC32-AB74-39B2-1DB8-75B68085EBF6}"/>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reveals which context positions the model emphasizes overall.</a:t>
            </a:r>
          </a:p>
        </p:txBody>
      </p:sp>
      <p:sp>
        <p:nvSpPr>
          <p:cNvPr id="8" name="TextBox 7">
            <a:extLst>
              <a:ext uri="{FF2B5EF4-FFF2-40B4-BE49-F238E27FC236}">
                <a16:creationId xmlns:a16="http://schemas.microsoft.com/office/drawing/2014/main" id="{C3EE45DE-0086-8D44-A33A-CD2536D6E0AA}"/>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7520108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B6B6D66D-5073-17DD-3AA2-AFA28C7245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FF88661-85E2-C158-9EFE-96F1131876BB}"/>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8. Attention Heatmap — Attention Evolving</a:t>
            </a:r>
          </a:p>
        </p:txBody>
      </p:sp>
      <p:pic>
        <p:nvPicPr>
          <p:cNvPr id="3" name="Picture 2" descr="08_Attention_Heatmap.gif">
            <a:extLst>
              <a:ext uri="{FF2B5EF4-FFF2-40B4-BE49-F238E27FC236}">
                <a16:creationId xmlns:a16="http://schemas.microsoft.com/office/drawing/2014/main" id="{064733DF-7498-A1BA-67FF-FD34C5E51CEC}"/>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2B447394-B122-E5D4-735E-D4F26AF7023C}"/>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24BF52EC-61FA-B25E-8232-C157745F3077}"/>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Rows are context positions; columns are training steps; intensity is attention weight.</a:t>
            </a:r>
          </a:p>
        </p:txBody>
      </p:sp>
      <p:sp>
        <p:nvSpPr>
          <p:cNvPr id="6" name="TextBox 5">
            <a:extLst>
              <a:ext uri="{FF2B5EF4-FFF2-40B4-BE49-F238E27FC236}">
                <a16:creationId xmlns:a16="http://schemas.microsoft.com/office/drawing/2014/main" id="{C727D3E1-0DCD-0B94-D8BD-8B9B8F95C899}"/>
              </a:ext>
            </a:extLst>
          </p:cNvPr>
          <p:cNvSpPr txBox="1"/>
          <p:nvPr/>
        </p:nvSpPr>
        <p:spPr>
          <a:xfrm>
            <a:off x="7955279" y="2514600"/>
            <a:ext cx="3520440" cy="91440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image grow left-to-right as attention reorganizes.</a:t>
            </a:r>
          </a:p>
        </p:txBody>
      </p:sp>
      <p:sp>
        <p:nvSpPr>
          <p:cNvPr id="7" name="TextBox 6">
            <a:extLst>
              <a:ext uri="{FF2B5EF4-FFF2-40B4-BE49-F238E27FC236}">
                <a16:creationId xmlns:a16="http://schemas.microsoft.com/office/drawing/2014/main" id="{33D75E7D-D669-E08E-A991-8567E3941A3C}"/>
              </a:ext>
            </a:extLst>
          </p:cNvPr>
          <p:cNvSpPr txBox="1"/>
          <p:nvPr/>
        </p:nvSpPr>
        <p:spPr>
          <a:xfrm>
            <a:off x="7955279" y="3749039"/>
            <a:ext cx="3520440" cy="12344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This gives a direct visual impression of attention changing during learning.</a:t>
            </a:r>
          </a:p>
        </p:txBody>
      </p:sp>
      <p:sp>
        <p:nvSpPr>
          <p:cNvPr id="8" name="TextBox 7">
            <a:extLst>
              <a:ext uri="{FF2B5EF4-FFF2-40B4-BE49-F238E27FC236}">
                <a16:creationId xmlns:a16="http://schemas.microsoft.com/office/drawing/2014/main" id="{8C645E45-1747-B38F-C6B5-23AC0304FE08}"/>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4431535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9A402E32-9DAA-6E83-E18B-3B6A29F52E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BA6AAD-6D44-D39B-8F6B-3718FEE2EDA4}"/>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9. KL Divergence — How Much Did the Prediction Change?</a:t>
            </a:r>
          </a:p>
        </p:txBody>
      </p:sp>
      <p:pic>
        <p:nvPicPr>
          <p:cNvPr id="3" name="Picture 2" descr="09_KL_Divergence.gif">
            <a:extLst>
              <a:ext uri="{FF2B5EF4-FFF2-40B4-BE49-F238E27FC236}">
                <a16:creationId xmlns:a16="http://schemas.microsoft.com/office/drawing/2014/main" id="{262CDFD3-8398-231E-A390-30C95640A0D0}"/>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55F5E9B7-3AC7-4AB7-911E-9FEB854EC22A}"/>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29B4CBFA-360D-5870-4116-A33FE840B5B0}"/>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KL divergence compares one step’s output distribution with the preceding step.</a:t>
            </a:r>
          </a:p>
        </p:txBody>
      </p:sp>
      <p:sp>
        <p:nvSpPr>
          <p:cNvPr id="6" name="TextBox 5">
            <a:extLst>
              <a:ext uri="{FF2B5EF4-FFF2-40B4-BE49-F238E27FC236}">
                <a16:creationId xmlns:a16="http://schemas.microsoft.com/office/drawing/2014/main" id="{ECDA5DDF-80BB-056F-6B38-C6064D7551EF}"/>
              </a:ext>
            </a:extLst>
          </p:cNvPr>
          <p:cNvSpPr txBox="1"/>
          <p:nvPr/>
        </p:nvSpPr>
        <p:spPr>
          <a:xfrm>
            <a:off x="7955279" y="237163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Spikes mean a larger change; small values mean consecutive predictions are similar.</a:t>
            </a:r>
          </a:p>
        </p:txBody>
      </p:sp>
      <p:sp>
        <p:nvSpPr>
          <p:cNvPr id="7" name="TextBox 6">
            <a:extLst>
              <a:ext uri="{FF2B5EF4-FFF2-40B4-BE49-F238E27FC236}">
                <a16:creationId xmlns:a16="http://schemas.microsoft.com/office/drawing/2014/main" id="{E90ECE19-7433-B9FC-E70B-BB49523182E4}"/>
              </a:ext>
            </a:extLst>
          </p:cNvPr>
          <p:cNvSpPr txBox="1"/>
          <p:nvPr/>
        </p:nvSpPr>
        <p:spPr>
          <a:xfrm>
            <a:off x="7955279" y="3749039"/>
            <a:ext cx="3520440" cy="12344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shows whether learning is making large or small changes to the output distribution.</a:t>
            </a:r>
          </a:p>
        </p:txBody>
      </p:sp>
      <p:sp>
        <p:nvSpPr>
          <p:cNvPr id="8" name="TextBox 7">
            <a:extLst>
              <a:ext uri="{FF2B5EF4-FFF2-40B4-BE49-F238E27FC236}">
                <a16:creationId xmlns:a16="http://schemas.microsoft.com/office/drawing/2014/main" id="{2783E4BE-A59C-F2A9-3950-58791B01587D}"/>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32952148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F94C5C-AB60-389E-1DCE-B25D834ACBA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250769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8489E2-7D29-DE53-6AE8-5DA1913FF8A0}"/>
              </a:ext>
            </a:extLst>
          </p:cNvPr>
          <p:cNvSpPr txBox="1"/>
          <p:nvPr/>
        </p:nvSpPr>
        <p:spPr>
          <a:xfrm>
            <a:off x="661736" y="955864"/>
            <a:ext cx="11001728" cy="2769989"/>
          </a:xfrm>
          <a:custGeom>
            <a:avLst/>
            <a:gdLst>
              <a:gd name="csX0" fmla="*/ 0 w 11001728"/>
              <a:gd name="csY0" fmla="*/ 0 h 2769989"/>
              <a:gd name="csX1" fmla="*/ 469021 w 11001728"/>
              <a:gd name="csY1" fmla="*/ 0 h 2769989"/>
              <a:gd name="csX2" fmla="*/ 718008 w 11001728"/>
              <a:gd name="csY2" fmla="*/ 0 h 2769989"/>
              <a:gd name="csX3" fmla="*/ 1517080 w 11001728"/>
              <a:gd name="csY3" fmla="*/ 0 h 2769989"/>
              <a:gd name="csX4" fmla="*/ 1986101 w 11001728"/>
              <a:gd name="csY4" fmla="*/ 0 h 2769989"/>
              <a:gd name="csX5" fmla="*/ 2455122 w 11001728"/>
              <a:gd name="csY5" fmla="*/ 0 h 2769989"/>
              <a:gd name="csX6" fmla="*/ 3254195 w 11001728"/>
              <a:gd name="csY6" fmla="*/ 0 h 2769989"/>
              <a:gd name="csX7" fmla="*/ 3613199 w 11001728"/>
              <a:gd name="csY7" fmla="*/ 0 h 2769989"/>
              <a:gd name="csX8" fmla="*/ 4412272 w 11001728"/>
              <a:gd name="csY8" fmla="*/ 0 h 2769989"/>
              <a:gd name="csX9" fmla="*/ 5211345 w 11001728"/>
              <a:gd name="csY9" fmla="*/ 0 h 2769989"/>
              <a:gd name="csX10" fmla="*/ 5790383 w 11001728"/>
              <a:gd name="csY10" fmla="*/ 0 h 2769989"/>
              <a:gd name="csX11" fmla="*/ 6589456 w 11001728"/>
              <a:gd name="csY11" fmla="*/ 0 h 2769989"/>
              <a:gd name="csX12" fmla="*/ 7058477 w 11001728"/>
              <a:gd name="csY12" fmla="*/ 0 h 2769989"/>
              <a:gd name="csX13" fmla="*/ 7527498 w 11001728"/>
              <a:gd name="csY13" fmla="*/ 0 h 2769989"/>
              <a:gd name="csX14" fmla="*/ 8216554 w 11001728"/>
              <a:gd name="csY14" fmla="*/ 0 h 2769989"/>
              <a:gd name="csX15" fmla="*/ 8685575 w 11001728"/>
              <a:gd name="csY15" fmla="*/ 0 h 2769989"/>
              <a:gd name="csX16" fmla="*/ 9484648 w 11001728"/>
              <a:gd name="csY16" fmla="*/ 0 h 2769989"/>
              <a:gd name="csX17" fmla="*/ 10283720 w 11001728"/>
              <a:gd name="csY17" fmla="*/ 0 h 2769989"/>
              <a:gd name="csX18" fmla="*/ 11001728 w 11001728"/>
              <a:gd name="csY18" fmla="*/ 0 h 2769989"/>
              <a:gd name="csX19" fmla="*/ 11001728 w 11001728"/>
              <a:gd name="csY19" fmla="*/ 526298 h 2769989"/>
              <a:gd name="csX20" fmla="*/ 11001728 w 11001728"/>
              <a:gd name="csY20" fmla="*/ 997196 h 2769989"/>
              <a:gd name="csX21" fmla="*/ 11001728 w 11001728"/>
              <a:gd name="csY21" fmla="*/ 1495794 h 2769989"/>
              <a:gd name="csX22" fmla="*/ 11001728 w 11001728"/>
              <a:gd name="csY22" fmla="*/ 2077492 h 2769989"/>
              <a:gd name="csX23" fmla="*/ 11001728 w 11001728"/>
              <a:gd name="csY23" fmla="*/ 2769989 h 2769989"/>
              <a:gd name="csX24" fmla="*/ 10642724 w 11001728"/>
              <a:gd name="csY24" fmla="*/ 2769989 h 2769989"/>
              <a:gd name="csX25" fmla="*/ 10393738 w 11001728"/>
              <a:gd name="csY25" fmla="*/ 2769989 h 2769989"/>
              <a:gd name="csX26" fmla="*/ 10144751 w 11001728"/>
              <a:gd name="csY26" fmla="*/ 2769989 h 2769989"/>
              <a:gd name="csX27" fmla="*/ 9565713 w 11001728"/>
              <a:gd name="csY27" fmla="*/ 2769989 h 2769989"/>
              <a:gd name="csX28" fmla="*/ 9206709 w 11001728"/>
              <a:gd name="csY28" fmla="*/ 2769989 h 2769989"/>
              <a:gd name="csX29" fmla="*/ 8517654 w 11001728"/>
              <a:gd name="csY29" fmla="*/ 2769989 h 2769989"/>
              <a:gd name="csX30" fmla="*/ 8158650 w 11001728"/>
              <a:gd name="csY30" fmla="*/ 2769989 h 2769989"/>
              <a:gd name="csX31" fmla="*/ 7469594 w 11001728"/>
              <a:gd name="csY31" fmla="*/ 2769989 h 2769989"/>
              <a:gd name="csX32" fmla="*/ 7220608 w 11001728"/>
              <a:gd name="csY32" fmla="*/ 2769989 h 2769989"/>
              <a:gd name="csX33" fmla="*/ 6531552 w 11001728"/>
              <a:gd name="csY33" fmla="*/ 2769989 h 2769989"/>
              <a:gd name="csX34" fmla="*/ 6172548 w 11001728"/>
              <a:gd name="csY34" fmla="*/ 2769989 h 2769989"/>
              <a:gd name="csX35" fmla="*/ 5923562 w 11001728"/>
              <a:gd name="csY35" fmla="*/ 2769989 h 2769989"/>
              <a:gd name="csX36" fmla="*/ 5564558 w 11001728"/>
              <a:gd name="csY36" fmla="*/ 2769989 h 2769989"/>
              <a:gd name="csX37" fmla="*/ 4875503 w 11001728"/>
              <a:gd name="csY37" fmla="*/ 2769989 h 2769989"/>
              <a:gd name="csX38" fmla="*/ 4516499 w 11001728"/>
              <a:gd name="csY38" fmla="*/ 2769989 h 2769989"/>
              <a:gd name="csX39" fmla="*/ 4267512 w 11001728"/>
              <a:gd name="csY39" fmla="*/ 2769989 h 2769989"/>
              <a:gd name="csX40" fmla="*/ 3908509 w 11001728"/>
              <a:gd name="csY40" fmla="*/ 2769989 h 2769989"/>
              <a:gd name="csX41" fmla="*/ 3439488 w 11001728"/>
              <a:gd name="csY41" fmla="*/ 2769989 h 2769989"/>
              <a:gd name="csX42" fmla="*/ 2860449 w 11001728"/>
              <a:gd name="csY42" fmla="*/ 2769989 h 2769989"/>
              <a:gd name="csX43" fmla="*/ 2501446 w 11001728"/>
              <a:gd name="csY43" fmla="*/ 2769989 h 2769989"/>
              <a:gd name="csX44" fmla="*/ 1702373 w 11001728"/>
              <a:gd name="csY44" fmla="*/ 2769989 h 2769989"/>
              <a:gd name="csX45" fmla="*/ 1123334 w 11001728"/>
              <a:gd name="csY45" fmla="*/ 2769989 h 2769989"/>
              <a:gd name="csX46" fmla="*/ 0 w 11001728"/>
              <a:gd name="csY46" fmla="*/ 2769989 h 2769989"/>
              <a:gd name="csX47" fmla="*/ 0 w 11001728"/>
              <a:gd name="csY47" fmla="*/ 2188291 h 2769989"/>
              <a:gd name="csX48" fmla="*/ 0 w 11001728"/>
              <a:gd name="csY48" fmla="*/ 1634294 h 2769989"/>
              <a:gd name="csX49" fmla="*/ 0 w 11001728"/>
              <a:gd name="csY49" fmla="*/ 1107996 h 2769989"/>
              <a:gd name="csX50" fmla="*/ 0 w 11001728"/>
              <a:gd name="csY50" fmla="*/ 526298 h 2769989"/>
              <a:gd name="csX51" fmla="*/ 0 w 11001728"/>
              <a:gd name="csY51"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1001728" h="2769989" extrusionOk="0">
                <a:moveTo>
                  <a:pt x="0" y="0"/>
                </a:moveTo>
                <a:cubicBezTo>
                  <a:pt x="190820" y="-10309"/>
                  <a:pt x="305865" y="38862"/>
                  <a:pt x="469021" y="0"/>
                </a:cubicBezTo>
                <a:cubicBezTo>
                  <a:pt x="632177" y="-38862"/>
                  <a:pt x="611625" y="28218"/>
                  <a:pt x="718008" y="0"/>
                </a:cubicBezTo>
                <a:cubicBezTo>
                  <a:pt x="824391" y="-28218"/>
                  <a:pt x="1204143" y="23122"/>
                  <a:pt x="1517080" y="0"/>
                </a:cubicBezTo>
                <a:cubicBezTo>
                  <a:pt x="1830017" y="-23122"/>
                  <a:pt x="1798010" y="52417"/>
                  <a:pt x="1986101" y="0"/>
                </a:cubicBezTo>
                <a:cubicBezTo>
                  <a:pt x="2174192" y="-52417"/>
                  <a:pt x="2344548" y="41974"/>
                  <a:pt x="2455122" y="0"/>
                </a:cubicBezTo>
                <a:cubicBezTo>
                  <a:pt x="2565696" y="-41974"/>
                  <a:pt x="2881775" y="71348"/>
                  <a:pt x="3254195" y="0"/>
                </a:cubicBezTo>
                <a:cubicBezTo>
                  <a:pt x="3626615" y="-71348"/>
                  <a:pt x="3530097" y="27694"/>
                  <a:pt x="3613199" y="0"/>
                </a:cubicBezTo>
                <a:cubicBezTo>
                  <a:pt x="3696301" y="-27694"/>
                  <a:pt x="4144458" y="73392"/>
                  <a:pt x="4412272" y="0"/>
                </a:cubicBezTo>
                <a:cubicBezTo>
                  <a:pt x="4680086" y="-73392"/>
                  <a:pt x="4997801" y="17320"/>
                  <a:pt x="5211345" y="0"/>
                </a:cubicBezTo>
                <a:cubicBezTo>
                  <a:pt x="5424889" y="-17320"/>
                  <a:pt x="5672944" y="33409"/>
                  <a:pt x="5790383" y="0"/>
                </a:cubicBezTo>
                <a:cubicBezTo>
                  <a:pt x="5907822" y="-33409"/>
                  <a:pt x="6406295" y="37439"/>
                  <a:pt x="6589456" y="0"/>
                </a:cubicBezTo>
                <a:cubicBezTo>
                  <a:pt x="6772617" y="-37439"/>
                  <a:pt x="6864973" y="11516"/>
                  <a:pt x="7058477" y="0"/>
                </a:cubicBezTo>
                <a:cubicBezTo>
                  <a:pt x="7251981" y="-11516"/>
                  <a:pt x="7408293" y="49909"/>
                  <a:pt x="7527498" y="0"/>
                </a:cubicBezTo>
                <a:cubicBezTo>
                  <a:pt x="7646703" y="-49909"/>
                  <a:pt x="7960087" y="25874"/>
                  <a:pt x="8216554" y="0"/>
                </a:cubicBezTo>
                <a:cubicBezTo>
                  <a:pt x="8473021" y="-25874"/>
                  <a:pt x="8471902" y="20438"/>
                  <a:pt x="8685575" y="0"/>
                </a:cubicBezTo>
                <a:cubicBezTo>
                  <a:pt x="8899248" y="-20438"/>
                  <a:pt x="9192994" y="72815"/>
                  <a:pt x="9484648" y="0"/>
                </a:cubicBezTo>
                <a:cubicBezTo>
                  <a:pt x="9776302" y="-72815"/>
                  <a:pt x="9933326" y="54888"/>
                  <a:pt x="10283720" y="0"/>
                </a:cubicBezTo>
                <a:cubicBezTo>
                  <a:pt x="10634114" y="-54888"/>
                  <a:pt x="10795169" y="32818"/>
                  <a:pt x="11001728" y="0"/>
                </a:cubicBezTo>
                <a:cubicBezTo>
                  <a:pt x="11008196" y="129364"/>
                  <a:pt x="10990445" y="324493"/>
                  <a:pt x="11001728" y="526298"/>
                </a:cubicBezTo>
                <a:cubicBezTo>
                  <a:pt x="11013011" y="728103"/>
                  <a:pt x="10947493" y="815187"/>
                  <a:pt x="11001728" y="997196"/>
                </a:cubicBezTo>
                <a:cubicBezTo>
                  <a:pt x="11055963" y="1179205"/>
                  <a:pt x="10987735" y="1339932"/>
                  <a:pt x="11001728" y="1495794"/>
                </a:cubicBezTo>
                <a:cubicBezTo>
                  <a:pt x="11015721" y="1651656"/>
                  <a:pt x="10937146" y="1893003"/>
                  <a:pt x="11001728" y="2077492"/>
                </a:cubicBezTo>
                <a:cubicBezTo>
                  <a:pt x="11066310" y="2261981"/>
                  <a:pt x="10932437" y="2540558"/>
                  <a:pt x="11001728" y="2769989"/>
                </a:cubicBezTo>
                <a:cubicBezTo>
                  <a:pt x="10888137" y="2811712"/>
                  <a:pt x="10768421" y="2766194"/>
                  <a:pt x="10642724" y="2769989"/>
                </a:cubicBezTo>
                <a:cubicBezTo>
                  <a:pt x="10517027" y="2773784"/>
                  <a:pt x="10513017" y="2743407"/>
                  <a:pt x="10393738" y="2769989"/>
                </a:cubicBezTo>
                <a:cubicBezTo>
                  <a:pt x="10274459" y="2796571"/>
                  <a:pt x="10267168" y="2757926"/>
                  <a:pt x="10144751" y="2769989"/>
                </a:cubicBezTo>
                <a:cubicBezTo>
                  <a:pt x="10022334" y="2782052"/>
                  <a:pt x="9732967" y="2742764"/>
                  <a:pt x="9565713" y="2769989"/>
                </a:cubicBezTo>
                <a:cubicBezTo>
                  <a:pt x="9398459" y="2797214"/>
                  <a:pt x="9299015" y="2737902"/>
                  <a:pt x="9206709" y="2769989"/>
                </a:cubicBezTo>
                <a:cubicBezTo>
                  <a:pt x="9114403" y="2802076"/>
                  <a:pt x="8825783" y="2764218"/>
                  <a:pt x="8517654" y="2769989"/>
                </a:cubicBezTo>
                <a:cubicBezTo>
                  <a:pt x="8209526" y="2775760"/>
                  <a:pt x="8313627" y="2768008"/>
                  <a:pt x="8158650" y="2769989"/>
                </a:cubicBezTo>
                <a:cubicBezTo>
                  <a:pt x="8003673" y="2771970"/>
                  <a:pt x="7792386" y="2706553"/>
                  <a:pt x="7469594" y="2769989"/>
                </a:cubicBezTo>
                <a:cubicBezTo>
                  <a:pt x="7146802" y="2833425"/>
                  <a:pt x="7326400" y="2769699"/>
                  <a:pt x="7220608" y="2769989"/>
                </a:cubicBezTo>
                <a:cubicBezTo>
                  <a:pt x="7114816" y="2770279"/>
                  <a:pt x="6691938" y="2745296"/>
                  <a:pt x="6531552" y="2769989"/>
                </a:cubicBezTo>
                <a:cubicBezTo>
                  <a:pt x="6371166" y="2794682"/>
                  <a:pt x="6261029" y="2731693"/>
                  <a:pt x="6172548" y="2769989"/>
                </a:cubicBezTo>
                <a:cubicBezTo>
                  <a:pt x="6084067" y="2808285"/>
                  <a:pt x="6047879" y="2748609"/>
                  <a:pt x="5923562" y="2769989"/>
                </a:cubicBezTo>
                <a:cubicBezTo>
                  <a:pt x="5799245" y="2791369"/>
                  <a:pt x="5674023" y="2750246"/>
                  <a:pt x="5564558" y="2769989"/>
                </a:cubicBezTo>
                <a:cubicBezTo>
                  <a:pt x="5455093" y="2789732"/>
                  <a:pt x="5013372" y="2758428"/>
                  <a:pt x="4875503" y="2769989"/>
                </a:cubicBezTo>
                <a:cubicBezTo>
                  <a:pt x="4737634" y="2781550"/>
                  <a:pt x="4691330" y="2737687"/>
                  <a:pt x="4516499" y="2769989"/>
                </a:cubicBezTo>
                <a:cubicBezTo>
                  <a:pt x="4341668" y="2802291"/>
                  <a:pt x="4327435" y="2745338"/>
                  <a:pt x="4267512" y="2769989"/>
                </a:cubicBezTo>
                <a:cubicBezTo>
                  <a:pt x="4207589" y="2794640"/>
                  <a:pt x="4087444" y="2728530"/>
                  <a:pt x="3908509" y="2769989"/>
                </a:cubicBezTo>
                <a:cubicBezTo>
                  <a:pt x="3729574" y="2811448"/>
                  <a:pt x="3612806" y="2744814"/>
                  <a:pt x="3439488" y="2769989"/>
                </a:cubicBezTo>
                <a:cubicBezTo>
                  <a:pt x="3266170" y="2795164"/>
                  <a:pt x="3005939" y="2747676"/>
                  <a:pt x="2860449" y="2769989"/>
                </a:cubicBezTo>
                <a:cubicBezTo>
                  <a:pt x="2714959" y="2792302"/>
                  <a:pt x="2601210" y="2744218"/>
                  <a:pt x="2501446" y="2769989"/>
                </a:cubicBezTo>
                <a:cubicBezTo>
                  <a:pt x="2401682" y="2795760"/>
                  <a:pt x="1918746" y="2755284"/>
                  <a:pt x="1702373" y="2769989"/>
                </a:cubicBezTo>
                <a:cubicBezTo>
                  <a:pt x="1486000" y="2784694"/>
                  <a:pt x="1354658" y="2709339"/>
                  <a:pt x="1123334" y="2769989"/>
                </a:cubicBezTo>
                <a:cubicBezTo>
                  <a:pt x="892010" y="2830639"/>
                  <a:pt x="424594" y="2766012"/>
                  <a:pt x="0" y="2769989"/>
                </a:cubicBezTo>
                <a:cubicBezTo>
                  <a:pt x="-14315" y="2527780"/>
                  <a:pt x="22273" y="2464298"/>
                  <a:pt x="0" y="2188291"/>
                </a:cubicBezTo>
                <a:cubicBezTo>
                  <a:pt x="-22273" y="1912284"/>
                  <a:pt x="60291" y="1746639"/>
                  <a:pt x="0" y="1634294"/>
                </a:cubicBezTo>
                <a:cubicBezTo>
                  <a:pt x="-60291" y="1521949"/>
                  <a:pt x="132" y="1296382"/>
                  <a:pt x="0" y="1107996"/>
                </a:cubicBezTo>
                <a:cubicBezTo>
                  <a:pt x="-132" y="919610"/>
                  <a:pt x="67745" y="784741"/>
                  <a:pt x="0" y="526298"/>
                </a:cubicBezTo>
                <a:cubicBezTo>
                  <a:pt x="-67745" y="267855"/>
                  <a:pt x="33547" y="232466"/>
                  <a:pt x="0" y="0"/>
                </a:cubicBezTo>
                <a:close/>
              </a:path>
            </a:pathLst>
          </a:custGeom>
          <a:noFill/>
          <a:ln w="76200">
            <a:solidFill>
              <a:srgbClr val="0E325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endParaRPr lang="en-US" sz="6000" dirty="0">
              <a:latin typeface="Stencil" panose="040409050D0802020404" pitchFamily="82" charset="0"/>
            </a:endParaRPr>
          </a:p>
          <a:p>
            <a:pPr algn="ctr"/>
            <a:r>
              <a:rPr lang="en-US" sz="6000" dirty="0">
                <a:latin typeface="Stencil" panose="040409050D0802020404" pitchFamily="82" charset="0"/>
              </a:rPr>
              <a:t>END OF PRESENTATION</a:t>
            </a:r>
          </a:p>
          <a:p>
            <a:pPr algn="ctr"/>
            <a:endParaRPr lang="en-US" sz="5400" dirty="0"/>
          </a:p>
        </p:txBody>
      </p:sp>
      <p:sp>
        <p:nvSpPr>
          <p:cNvPr id="3" name="TextBox 2">
            <a:extLst>
              <a:ext uri="{FF2B5EF4-FFF2-40B4-BE49-F238E27FC236}">
                <a16:creationId xmlns:a16="http://schemas.microsoft.com/office/drawing/2014/main" id="{D4020825-A0FD-8F64-E925-FB4680F51C1B}"/>
              </a:ext>
            </a:extLst>
          </p:cNvPr>
          <p:cNvSpPr txBox="1"/>
          <p:nvPr/>
        </p:nvSpPr>
        <p:spPr>
          <a:xfrm>
            <a:off x="1365812" y="4183432"/>
            <a:ext cx="8819909" cy="2215991"/>
          </a:xfrm>
          <a:prstGeom prst="rect">
            <a:avLst/>
          </a:prstGeom>
          <a:noFill/>
        </p:spPr>
        <p:txBody>
          <a:bodyPr wrap="square" rtlCol="0">
            <a:spAutoFit/>
          </a:bodyPr>
          <a:lstStyle/>
          <a:p>
            <a:pPr algn="ctr"/>
            <a:r>
              <a:rPr lang="en-US" sz="4000" dirty="0"/>
              <a:t>THE FOLLOWING MATERIAL </a:t>
            </a:r>
          </a:p>
          <a:p>
            <a:pPr algn="ctr"/>
            <a:r>
              <a:rPr lang="en-US" sz="4000" dirty="0"/>
              <a:t>IS BACKGROUND.</a:t>
            </a:r>
          </a:p>
          <a:p>
            <a:pPr algn="ctr"/>
            <a:r>
              <a:rPr lang="en-US" sz="4000" dirty="0"/>
              <a:t>IT IS MORE MATH INTENSIVE </a:t>
            </a:r>
          </a:p>
          <a:p>
            <a:endParaRPr lang="en-US" dirty="0"/>
          </a:p>
        </p:txBody>
      </p:sp>
    </p:spTree>
    <p:extLst>
      <p:ext uri="{BB962C8B-B14F-4D97-AF65-F5344CB8AC3E}">
        <p14:creationId xmlns:p14="http://schemas.microsoft.com/office/powerpoint/2010/main" val="7165699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4387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42AAE-D292-45B9-65CB-CFA5538426D4}"/>
            </a:ext>
          </a:extLst>
        </p:cNvPr>
        <p:cNvGrpSpPr/>
        <p:nvPr/>
      </p:nvGrpSpPr>
      <p:grpSpPr>
        <a:xfrm>
          <a:off x="0" y="0"/>
          <a:ext cx="0" cy="0"/>
          <a:chOff x="0" y="0"/>
          <a:chExt cx="0" cy="0"/>
        </a:xfrm>
      </p:grpSpPr>
    </p:spTree>
    <p:extLst>
      <p:ext uri="{BB962C8B-B14F-4D97-AF65-F5344CB8AC3E}">
        <p14:creationId xmlns:p14="http://schemas.microsoft.com/office/powerpoint/2010/main" val="33698735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F5020-2F44-7EE3-FCE8-F92584649F60}"/>
            </a:ext>
          </a:extLst>
        </p:cNvPr>
        <p:cNvGrpSpPr/>
        <p:nvPr/>
      </p:nvGrpSpPr>
      <p:grpSpPr>
        <a:xfrm>
          <a:off x="0" y="0"/>
          <a:ext cx="0" cy="0"/>
          <a:chOff x="0" y="0"/>
          <a:chExt cx="0" cy="0"/>
        </a:xfrm>
      </p:grpSpPr>
    </p:spTree>
    <p:extLst>
      <p:ext uri="{BB962C8B-B14F-4D97-AF65-F5344CB8AC3E}">
        <p14:creationId xmlns:p14="http://schemas.microsoft.com/office/powerpoint/2010/main" val="2719118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86EE8E0D-2BA4-06F9-788D-9E5C54929FD5}"/>
            </a:ext>
          </a:extLst>
        </p:cNvPr>
        <p:cNvGrpSpPr/>
        <p:nvPr/>
      </p:nvGrpSpPr>
      <p:grpSpPr>
        <a:xfrm>
          <a:off x="0" y="0"/>
          <a:ext cx="0" cy="0"/>
          <a:chOff x="0" y="0"/>
          <a:chExt cx="0" cy="0"/>
        </a:xfrm>
      </p:grpSpPr>
      <p:sp>
        <p:nvSpPr>
          <p:cNvPr id="9" name="TextBox 1">
            <a:extLst>
              <a:ext uri="{FF2B5EF4-FFF2-40B4-BE49-F238E27FC236}">
                <a16:creationId xmlns:a16="http://schemas.microsoft.com/office/drawing/2014/main" id="{22746687-67D7-D7D3-9168-72862AB58DEF}"/>
              </a:ext>
            </a:extLst>
          </p:cNvPr>
          <p:cNvSpPr txBox="1"/>
          <p:nvPr/>
        </p:nvSpPr>
        <p:spPr>
          <a:xfrm>
            <a:off x="1675559" y="747909"/>
            <a:ext cx="8840883" cy="707886"/>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4000" b="1" dirty="0">
                <a:solidFill>
                  <a:srgbClr val="F0F4FF"/>
                </a:solidFill>
                <a:latin typeface="Georgia"/>
              </a:rPr>
              <a:t>What Does </a:t>
            </a:r>
            <a:r>
              <a:rPr lang="en-US" sz="4000" b="1" dirty="0">
                <a:solidFill>
                  <a:srgbClr val="F0F4FF"/>
                </a:solidFill>
                <a:latin typeface="Georgia"/>
              </a:rPr>
              <a:t>LLM</a:t>
            </a:r>
            <a:r>
              <a:rPr sz="4000" b="1" dirty="0">
                <a:solidFill>
                  <a:srgbClr val="F0F4FF"/>
                </a:solidFill>
                <a:latin typeface="Georgia"/>
              </a:rPr>
              <a:t> Learning Mean?</a:t>
            </a:r>
          </a:p>
        </p:txBody>
      </p:sp>
      <p:sp>
        <p:nvSpPr>
          <p:cNvPr id="10" name="Rounded Rectangle 2">
            <a:extLst>
              <a:ext uri="{FF2B5EF4-FFF2-40B4-BE49-F238E27FC236}">
                <a16:creationId xmlns:a16="http://schemas.microsoft.com/office/drawing/2014/main" id="{3847D4CC-B58B-9FAB-B854-A45CBAE4214A}"/>
              </a:ext>
            </a:extLst>
          </p:cNvPr>
          <p:cNvSpPr/>
          <p:nvPr/>
        </p:nvSpPr>
        <p:spPr>
          <a:xfrm>
            <a:off x="495300" y="2729484"/>
            <a:ext cx="2148840" cy="960120"/>
          </a:xfrm>
          <a:prstGeom prst="roundRect">
            <a:avLst/>
          </a:prstGeom>
          <a:solidFill>
            <a:srgbClr val="111A36"/>
          </a:solidFill>
          <a:ln w="17780">
            <a:solidFill>
              <a:srgbClr val="69DAF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sz="2000" b="1">
                <a:solidFill>
                  <a:srgbClr val="B8A9FF"/>
                </a:solidFill>
                <a:latin typeface="Georgia"/>
              </a:rPr>
              <a:t>DATA</a:t>
            </a:r>
          </a:p>
        </p:txBody>
      </p:sp>
      <p:sp>
        <p:nvSpPr>
          <p:cNvPr id="11" name="TextBox 3">
            <a:extLst>
              <a:ext uri="{FF2B5EF4-FFF2-40B4-BE49-F238E27FC236}">
                <a16:creationId xmlns:a16="http://schemas.microsoft.com/office/drawing/2014/main" id="{BF8B34AA-8836-738D-2975-5B0F774EB5DF}"/>
              </a:ext>
            </a:extLst>
          </p:cNvPr>
          <p:cNvSpPr txBox="1"/>
          <p:nvPr/>
        </p:nvSpPr>
        <p:spPr>
          <a:xfrm>
            <a:off x="838590" y="3847391"/>
            <a:ext cx="1462260" cy="461665"/>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0" dirty="0">
                <a:solidFill>
                  <a:srgbClr val="D2DCF0"/>
                </a:solidFill>
                <a:latin typeface="Georgia"/>
              </a:rPr>
              <a:t>examples</a:t>
            </a:r>
          </a:p>
        </p:txBody>
      </p:sp>
      <p:sp>
        <p:nvSpPr>
          <p:cNvPr id="12" name="Rounded Rectangle 4">
            <a:extLst>
              <a:ext uri="{FF2B5EF4-FFF2-40B4-BE49-F238E27FC236}">
                <a16:creationId xmlns:a16="http://schemas.microsoft.com/office/drawing/2014/main" id="{FCEA4C8D-3F6A-A2F7-7BF9-6B77BDB24BA3}"/>
              </a:ext>
            </a:extLst>
          </p:cNvPr>
          <p:cNvSpPr/>
          <p:nvPr/>
        </p:nvSpPr>
        <p:spPr>
          <a:xfrm>
            <a:off x="3329940" y="2729484"/>
            <a:ext cx="2148840" cy="960120"/>
          </a:xfrm>
          <a:prstGeom prst="roundRect">
            <a:avLst/>
          </a:prstGeom>
          <a:solidFill>
            <a:srgbClr val="111A36"/>
          </a:solidFill>
          <a:ln w="17780">
            <a:solidFill>
              <a:srgbClr val="69DAF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sz="2000" b="1">
                <a:solidFill>
                  <a:srgbClr val="5DD5FF"/>
                </a:solidFill>
                <a:latin typeface="Georgia"/>
              </a:rPr>
              <a:t>PATTERNS</a:t>
            </a:r>
          </a:p>
        </p:txBody>
      </p:sp>
      <p:sp>
        <p:nvSpPr>
          <p:cNvPr id="13" name="TextBox 5">
            <a:extLst>
              <a:ext uri="{FF2B5EF4-FFF2-40B4-BE49-F238E27FC236}">
                <a16:creationId xmlns:a16="http://schemas.microsoft.com/office/drawing/2014/main" id="{97C407A8-E39F-E111-B201-11B3CA5C7C8C}"/>
              </a:ext>
            </a:extLst>
          </p:cNvPr>
          <p:cNvSpPr txBox="1"/>
          <p:nvPr/>
        </p:nvSpPr>
        <p:spPr>
          <a:xfrm>
            <a:off x="3538578" y="3847391"/>
            <a:ext cx="1731564" cy="461665"/>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0" dirty="0">
                <a:solidFill>
                  <a:srgbClr val="D2DCF0"/>
                </a:solidFill>
                <a:latin typeface="Georgia"/>
              </a:rPr>
              <a:t>regularities</a:t>
            </a:r>
          </a:p>
        </p:txBody>
      </p:sp>
      <p:sp>
        <p:nvSpPr>
          <p:cNvPr id="15" name="TextBox 7">
            <a:extLst>
              <a:ext uri="{FF2B5EF4-FFF2-40B4-BE49-F238E27FC236}">
                <a16:creationId xmlns:a16="http://schemas.microsoft.com/office/drawing/2014/main" id="{CC1FE797-1841-CE87-6211-7D53ABD8FEC1}"/>
              </a:ext>
            </a:extLst>
          </p:cNvPr>
          <p:cNvSpPr txBox="1"/>
          <p:nvPr/>
        </p:nvSpPr>
        <p:spPr>
          <a:xfrm>
            <a:off x="6252191" y="3847391"/>
            <a:ext cx="1973617" cy="461665"/>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0" dirty="0">
                <a:solidFill>
                  <a:srgbClr val="D2DCF0"/>
                </a:solidFill>
                <a:latin typeface="Georgia"/>
              </a:rPr>
              <a:t>what matters</a:t>
            </a:r>
          </a:p>
        </p:txBody>
      </p:sp>
      <p:sp>
        <p:nvSpPr>
          <p:cNvPr id="16" name="Rounded Rectangle 8">
            <a:extLst>
              <a:ext uri="{FF2B5EF4-FFF2-40B4-BE49-F238E27FC236}">
                <a16:creationId xmlns:a16="http://schemas.microsoft.com/office/drawing/2014/main" id="{61086368-90AF-1E16-388C-2A53C1EAFBF5}"/>
              </a:ext>
            </a:extLst>
          </p:cNvPr>
          <p:cNvSpPr/>
          <p:nvPr/>
        </p:nvSpPr>
        <p:spPr>
          <a:xfrm>
            <a:off x="8999220" y="2729484"/>
            <a:ext cx="2831536" cy="960120"/>
          </a:xfrm>
          <a:prstGeom prst="roundRect">
            <a:avLst/>
          </a:prstGeom>
          <a:solidFill>
            <a:srgbClr val="111A36"/>
          </a:solidFill>
          <a:ln w="17780">
            <a:solidFill>
              <a:srgbClr val="69DAF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sz="2000" b="1">
                <a:solidFill>
                  <a:srgbClr val="F7CF69"/>
                </a:solidFill>
                <a:latin typeface="Georgia"/>
              </a:rPr>
              <a:t>GENERALIZATION</a:t>
            </a:r>
          </a:p>
        </p:txBody>
      </p:sp>
      <p:sp>
        <p:nvSpPr>
          <p:cNvPr id="17" name="TextBox 9">
            <a:extLst>
              <a:ext uri="{FF2B5EF4-FFF2-40B4-BE49-F238E27FC236}">
                <a16:creationId xmlns:a16="http://schemas.microsoft.com/office/drawing/2014/main" id="{996B2D98-FDD0-2D88-481A-C99708672B43}"/>
              </a:ext>
            </a:extLst>
          </p:cNvPr>
          <p:cNvSpPr txBox="1"/>
          <p:nvPr/>
        </p:nvSpPr>
        <p:spPr>
          <a:xfrm>
            <a:off x="8609938" y="3878169"/>
            <a:ext cx="3435306" cy="400110"/>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0" dirty="0">
                <a:solidFill>
                  <a:srgbClr val="D2DCF0"/>
                </a:solidFill>
                <a:latin typeface="Georgia"/>
              </a:rPr>
              <a:t>use it on something new</a:t>
            </a:r>
          </a:p>
        </p:txBody>
      </p:sp>
      <p:cxnSp>
        <p:nvCxnSpPr>
          <p:cNvPr id="18" name="Connector 10">
            <a:extLst>
              <a:ext uri="{FF2B5EF4-FFF2-40B4-BE49-F238E27FC236}">
                <a16:creationId xmlns:a16="http://schemas.microsoft.com/office/drawing/2014/main" id="{AC738AB0-3159-1625-0129-6954620D982B}"/>
              </a:ext>
            </a:extLst>
          </p:cNvPr>
          <p:cNvCxnSpPr/>
          <p:nvPr/>
        </p:nvCxnSpPr>
        <p:spPr>
          <a:xfrm>
            <a:off x="2644140" y="3214116"/>
            <a:ext cx="685800" cy="0"/>
          </a:xfrm>
          <a:prstGeom prst="line">
            <a:avLst/>
          </a:prstGeom>
          <a:ln w="25400">
            <a:solidFill>
              <a:srgbClr val="5DD5FF"/>
            </a:solidFill>
          </a:ln>
        </p:spPr>
        <p:style>
          <a:lnRef idx="2">
            <a:schemeClr val="accent1"/>
          </a:lnRef>
          <a:fillRef idx="0">
            <a:schemeClr val="accent1"/>
          </a:fillRef>
          <a:effectRef idx="1">
            <a:schemeClr val="accent1"/>
          </a:effectRef>
          <a:fontRef idx="minor">
            <a:schemeClr val="tx1"/>
          </a:fontRef>
        </p:style>
      </p:cxnSp>
      <p:cxnSp>
        <p:nvCxnSpPr>
          <p:cNvPr id="19" name="Connector 11">
            <a:extLst>
              <a:ext uri="{FF2B5EF4-FFF2-40B4-BE49-F238E27FC236}">
                <a16:creationId xmlns:a16="http://schemas.microsoft.com/office/drawing/2014/main" id="{7628ACDA-EBC5-CED2-00EA-C8C37D47289F}"/>
              </a:ext>
            </a:extLst>
          </p:cNvPr>
          <p:cNvCxnSpPr/>
          <p:nvPr/>
        </p:nvCxnSpPr>
        <p:spPr>
          <a:xfrm>
            <a:off x="5478780" y="3214116"/>
            <a:ext cx="685800" cy="0"/>
          </a:xfrm>
          <a:prstGeom prst="line">
            <a:avLst/>
          </a:prstGeom>
          <a:ln w="25400">
            <a:solidFill>
              <a:srgbClr val="5DD5FF"/>
            </a:solidFill>
          </a:ln>
        </p:spPr>
        <p:style>
          <a:lnRef idx="2">
            <a:schemeClr val="accent1"/>
          </a:lnRef>
          <a:fillRef idx="0">
            <a:schemeClr val="accent1"/>
          </a:fillRef>
          <a:effectRef idx="1">
            <a:schemeClr val="accent1"/>
          </a:effectRef>
          <a:fontRef idx="minor">
            <a:schemeClr val="tx1"/>
          </a:fontRef>
        </p:style>
      </p:cxnSp>
      <p:cxnSp>
        <p:nvCxnSpPr>
          <p:cNvPr id="20" name="Connector 12">
            <a:extLst>
              <a:ext uri="{FF2B5EF4-FFF2-40B4-BE49-F238E27FC236}">
                <a16:creationId xmlns:a16="http://schemas.microsoft.com/office/drawing/2014/main" id="{8FCDC852-7890-7EFD-E9B8-953BA63B750E}"/>
              </a:ext>
            </a:extLst>
          </p:cNvPr>
          <p:cNvCxnSpPr/>
          <p:nvPr/>
        </p:nvCxnSpPr>
        <p:spPr>
          <a:xfrm>
            <a:off x="8313420" y="3214116"/>
            <a:ext cx="685800" cy="0"/>
          </a:xfrm>
          <a:prstGeom prst="line">
            <a:avLst/>
          </a:prstGeom>
          <a:ln w="25400">
            <a:solidFill>
              <a:srgbClr val="5DD5FF"/>
            </a:solidFill>
          </a:ln>
        </p:spPr>
        <p:style>
          <a:lnRef idx="2">
            <a:schemeClr val="accent1"/>
          </a:lnRef>
          <a:fillRef idx="0">
            <a:schemeClr val="accent1"/>
          </a:fillRef>
          <a:effectRef idx="1">
            <a:schemeClr val="accent1"/>
          </a:effectRef>
          <a:fontRef idx="minor">
            <a:schemeClr val="tx1"/>
          </a:fontRef>
        </p:style>
      </p:cxnSp>
      <p:sp>
        <p:nvSpPr>
          <p:cNvPr id="21" name="TextBox 13">
            <a:extLst>
              <a:ext uri="{FF2B5EF4-FFF2-40B4-BE49-F238E27FC236}">
                <a16:creationId xmlns:a16="http://schemas.microsoft.com/office/drawing/2014/main" id="{9CE5EB5C-F804-93F0-AC6A-11D2D2F8FB11}"/>
              </a:ext>
            </a:extLst>
          </p:cNvPr>
          <p:cNvSpPr txBox="1"/>
          <p:nvPr/>
        </p:nvSpPr>
        <p:spPr>
          <a:xfrm>
            <a:off x="0" y="4755540"/>
            <a:ext cx="12264897" cy="1015663"/>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800" b="1" dirty="0">
                <a:solidFill>
                  <a:srgbClr val="F0F4FF"/>
                </a:solidFill>
                <a:latin typeface="Georgia"/>
              </a:rPr>
              <a:t>Learning is primarily the adjustment of weights so that </a:t>
            </a:r>
            <a:endParaRPr lang="en-US" sz="2800" b="1" dirty="0">
              <a:solidFill>
                <a:srgbClr val="16375C"/>
              </a:solidFill>
            </a:endParaRPr>
          </a:p>
          <a:p>
            <a:pPr algn="ctr"/>
            <a:r>
              <a:rPr sz="2800" b="1" dirty="0">
                <a:solidFill>
                  <a:srgbClr val="F0F4FF"/>
                </a:solidFill>
                <a:latin typeface="Georgia"/>
              </a:rPr>
              <a:t>useful relationships become stronger and errors become smaller</a:t>
            </a:r>
            <a:r>
              <a:rPr sz="3200" b="1" dirty="0">
                <a:solidFill>
                  <a:srgbClr val="F0F4FF"/>
                </a:solidFill>
                <a:latin typeface="Georgia"/>
              </a:rPr>
              <a:t>.</a:t>
            </a:r>
          </a:p>
        </p:txBody>
      </p:sp>
      <p:sp>
        <p:nvSpPr>
          <p:cNvPr id="14" name="Rounded Rectangle 6">
            <a:extLst>
              <a:ext uri="{FF2B5EF4-FFF2-40B4-BE49-F238E27FC236}">
                <a16:creationId xmlns:a16="http://schemas.microsoft.com/office/drawing/2014/main" id="{520959FB-CBFF-25B8-B642-B71063C66844}"/>
              </a:ext>
            </a:extLst>
          </p:cNvPr>
          <p:cNvSpPr/>
          <p:nvPr/>
        </p:nvSpPr>
        <p:spPr>
          <a:xfrm>
            <a:off x="5935133" y="2729484"/>
            <a:ext cx="2607733" cy="960120"/>
          </a:xfrm>
          <a:prstGeom prst="roundRect">
            <a:avLst/>
          </a:prstGeom>
          <a:solidFill>
            <a:srgbClr val="111A36"/>
          </a:solidFill>
          <a:ln w="17780">
            <a:solidFill>
              <a:srgbClr val="69DAF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sz="2000" b="1" dirty="0">
                <a:solidFill>
                  <a:srgbClr val="41DCC6"/>
                </a:solidFill>
                <a:latin typeface="Georgia"/>
              </a:rPr>
              <a:t>RELATIONSHIPS</a:t>
            </a:r>
          </a:p>
        </p:txBody>
      </p:sp>
      <p:sp>
        <p:nvSpPr>
          <p:cNvPr id="22"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1</a:t>
            </a:r>
          </a:p>
        </p:txBody>
      </p:sp>
      <p:sp>
        <p:nvSpPr>
          <p:cNvPr id="3" name="TextBox 2">
            <a:extLst>
              <a:ext uri="{FF2B5EF4-FFF2-40B4-BE49-F238E27FC236}">
                <a16:creationId xmlns:a16="http://schemas.microsoft.com/office/drawing/2014/main" id="{D94C4A5F-3C6F-8A39-96AF-0336601B62B4}"/>
              </a:ext>
            </a:extLst>
          </p:cNvPr>
          <p:cNvSpPr txBox="1"/>
          <p:nvPr/>
        </p:nvSpPr>
        <p:spPr>
          <a:xfrm>
            <a:off x="2784927" y="1416651"/>
            <a:ext cx="6934527" cy="707886"/>
          </a:xfrm>
          <a:prstGeom prst="rect">
            <a:avLst/>
          </a:prstGeom>
          <a:noFill/>
        </p:spPr>
        <p:txBody>
          <a:bodyPr wrap="none" rtlCol="0">
            <a:spAutoFit/>
          </a:bodyPr>
          <a:lstStyle/>
          <a:p>
            <a:r>
              <a:rPr lang="en-US" sz="2000" dirty="0">
                <a:solidFill>
                  <a:schemeClr val="bg1">
                    <a:lumMod val="95000"/>
                  </a:schemeClr>
                </a:solidFill>
              </a:rPr>
              <a:t>A large Language Model (LLM) is a type of AI that tries to predict </a:t>
            </a:r>
          </a:p>
          <a:p>
            <a:r>
              <a:rPr lang="en-US" sz="2000" dirty="0">
                <a:solidFill>
                  <a:schemeClr val="bg1">
                    <a:lumMod val="95000"/>
                  </a:schemeClr>
                </a:solidFill>
              </a:rPr>
              <a:t>the next word/token In a sentence based on what came before it.</a:t>
            </a:r>
          </a:p>
        </p:txBody>
      </p:sp>
    </p:spTree>
    <p:extLst>
      <p:ext uri="{BB962C8B-B14F-4D97-AF65-F5344CB8AC3E}">
        <p14:creationId xmlns:p14="http://schemas.microsoft.com/office/powerpoint/2010/main" val="35629992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From Words to Numbers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A Transformer cannot calculate directly with written words.</a:t>
            </a:r>
          </a:p>
        </p:txBody>
      </p:sp>
      <p:sp>
        <p:nvSpPr>
          <p:cNvPr id="5" name="TextBox 4"/>
          <p:cNvSpPr txBox="1"/>
          <p:nvPr/>
        </p:nvSpPr>
        <p:spPr>
          <a:xfrm>
            <a:off x="640080" y="1417320"/>
            <a:ext cx="1088136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900" b="1" i="0" u="none" strike="noStrike" kern="1200" cap="none" spc="0" normalizeH="0" baseline="0" noProof="0">
                <a:ln>
                  <a:noFill/>
                </a:ln>
                <a:solidFill>
                  <a:srgbClr val="6ADFFF"/>
                </a:solidFill>
                <a:effectLst/>
                <a:uLnTx/>
                <a:uFillTx/>
                <a:latin typeface="Georgia"/>
                <a:ea typeface="+mn-ea"/>
                <a:cs typeface="+mn-cs"/>
              </a:rPr>
              <a:t>“the quick brown fox jumps over lazy dog”</a:t>
            </a:r>
          </a:p>
        </p:txBody>
      </p:sp>
      <p:sp>
        <p:nvSpPr>
          <p:cNvPr id="6" name="Rounded Rectangle 5"/>
          <p:cNvSpPr/>
          <p:nvPr/>
        </p:nvSpPr>
        <p:spPr>
          <a:xfrm>
            <a:off x="50292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the</a:t>
            </a:r>
          </a:p>
        </p:txBody>
      </p:sp>
      <p:sp>
        <p:nvSpPr>
          <p:cNvPr id="7" name="Rounded Rectangle 6"/>
          <p:cNvSpPr/>
          <p:nvPr/>
        </p:nvSpPr>
        <p:spPr>
          <a:xfrm>
            <a:off x="192024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quick</a:t>
            </a:r>
          </a:p>
        </p:txBody>
      </p:sp>
      <p:sp>
        <p:nvSpPr>
          <p:cNvPr id="8" name="Rounded Rectangle 7"/>
          <p:cNvSpPr/>
          <p:nvPr/>
        </p:nvSpPr>
        <p:spPr>
          <a:xfrm>
            <a:off x="333756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brown</a:t>
            </a:r>
          </a:p>
        </p:txBody>
      </p:sp>
      <p:sp>
        <p:nvSpPr>
          <p:cNvPr id="9" name="Rounded Rectangle 8"/>
          <p:cNvSpPr/>
          <p:nvPr/>
        </p:nvSpPr>
        <p:spPr>
          <a:xfrm>
            <a:off x="475488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fox</a:t>
            </a:r>
          </a:p>
        </p:txBody>
      </p:sp>
      <p:sp>
        <p:nvSpPr>
          <p:cNvPr id="10" name="Rounded Rectangle 9"/>
          <p:cNvSpPr/>
          <p:nvPr/>
        </p:nvSpPr>
        <p:spPr>
          <a:xfrm>
            <a:off x="617220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jumps</a:t>
            </a:r>
          </a:p>
        </p:txBody>
      </p:sp>
      <p:sp>
        <p:nvSpPr>
          <p:cNvPr id="11" name="Rounded Rectangle 10"/>
          <p:cNvSpPr/>
          <p:nvPr/>
        </p:nvSpPr>
        <p:spPr>
          <a:xfrm>
            <a:off x="758952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over</a:t>
            </a:r>
          </a:p>
        </p:txBody>
      </p:sp>
      <p:sp>
        <p:nvSpPr>
          <p:cNvPr id="12" name="Rounded Rectangle 11"/>
          <p:cNvSpPr/>
          <p:nvPr/>
        </p:nvSpPr>
        <p:spPr>
          <a:xfrm>
            <a:off x="900684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lazy</a:t>
            </a:r>
          </a:p>
        </p:txBody>
      </p:sp>
      <p:sp>
        <p:nvSpPr>
          <p:cNvPr id="13" name="Rounded Rectangle 12"/>
          <p:cNvSpPr/>
          <p:nvPr/>
        </p:nvSpPr>
        <p:spPr>
          <a:xfrm>
            <a:off x="10424160" y="27432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dog</a:t>
            </a:r>
          </a:p>
        </p:txBody>
      </p:sp>
      <p:sp>
        <p:nvSpPr>
          <p:cNvPr id="14" name="TextBox 13"/>
          <p:cNvSpPr txBox="1"/>
          <p:nvPr/>
        </p:nvSpPr>
        <p:spPr>
          <a:xfrm>
            <a:off x="640080" y="3886200"/>
            <a:ext cx="108813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B3A7FF"/>
                </a:solidFill>
                <a:effectLst/>
                <a:uLnTx/>
                <a:uFillTx/>
                <a:latin typeface="Georgia"/>
                <a:ea typeface="+mn-ea"/>
                <a:cs typeface="+mn-cs"/>
              </a:rPr>
              <a:t>First, the sentence is separated into tokens.</a:t>
            </a:r>
          </a:p>
        </p:txBody>
      </p:sp>
      <p:sp>
        <p:nvSpPr>
          <p:cNvPr id="15" name="Rounded Rectangle 14"/>
          <p:cNvSpPr/>
          <p:nvPr/>
        </p:nvSpPr>
        <p:spPr>
          <a:xfrm>
            <a:off x="1325880" y="6053328"/>
            <a:ext cx="9555480" cy="457200"/>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In this demonstration, each of the 8 words is treated as one token.</a:t>
            </a:r>
          </a:p>
        </p:txBody>
      </p:sp>
      <p:sp>
        <p:nvSpPr>
          <p:cNvPr id="1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1 — Words Become Tokens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Each token is assigned a position in the sentence.</a:t>
            </a:r>
          </a:p>
        </p:txBody>
      </p:sp>
      <p:sp>
        <p:nvSpPr>
          <p:cNvPr id="5" name="Rounded Rectangle 4"/>
          <p:cNvSpPr/>
          <p:nvPr/>
        </p:nvSpPr>
        <p:spPr>
          <a:xfrm>
            <a:off x="502920" y="1828800"/>
            <a:ext cx="1234440" cy="594360"/>
          </a:xfrm>
          <a:prstGeom prst="roundRect">
            <a:avLst/>
          </a:prstGeom>
          <a:solidFill>
            <a:srgbClr val="3AD8C6"/>
          </a:solidFill>
          <a:ln w="1397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3AD8C6"/>
                </a:solidFill>
                <a:effectLst/>
                <a:uLnTx/>
                <a:uFillTx/>
                <a:latin typeface="Georgia"/>
                <a:ea typeface="+mn-ea"/>
                <a:cs typeface="+mn-cs"/>
              </a:rPr>
              <a:t>the</a:t>
            </a:r>
          </a:p>
        </p:txBody>
      </p:sp>
      <p:sp>
        <p:nvSpPr>
          <p:cNvPr id="6" name="TextBox 5"/>
          <p:cNvSpPr txBox="1"/>
          <p:nvPr/>
        </p:nvSpPr>
        <p:spPr>
          <a:xfrm>
            <a:off x="50292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1</a:t>
            </a:r>
          </a:p>
        </p:txBody>
      </p:sp>
      <p:sp>
        <p:nvSpPr>
          <p:cNvPr id="7" name="Rounded Rectangle 6"/>
          <p:cNvSpPr/>
          <p:nvPr/>
        </p:nvSpPr>
        <p:spPr>
          <a:xfrm>
            <a:off x="1920240" y="18288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quick</a:t>
            </a:r>
          </a:p>
        </p:txBody>
      </p:sp>
      <p:sp>
        <p:nvSpPr>
          <p:cNvPr id="8" name="TextBox 7"/>
          <p:cNvSpPr txBox="1"/>
          <p:nvPr/>
        </p:nvSpPr>
        <p:spPr>
          <a:xfrm>
            <a:off x="192024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2</a:t>
            </a:r>
          </a:p>
        </p:txBody>
      </p:sp>
      <p:sp>
        <p:nvSpPr>
          <p:cNvPr id="9" name="Rounded Rectangle 8"/>
          <p:cNvSpPr/>
          <p:nvPr/>
        </p:nvSpPr>
        <p:spPr>
          <a:xfrm>
            <a:off x="3337560" y="18288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brown</a:t>
            </a:r>
          </a:p>
        </p:txBody>
      </p:sp>
      <p:sp>
        <p:nvSpPr>
          <p:cNvPr id="10" name="TextBox 9"/>
          <p:cNvSpPr txBox="1"/>
          <p:nvPr/>
        </p:nvSpPr>
        <p:spPr>
          <a:xfrm>
            <a:off x="333756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3</a:t>
            </a:r>
          </a:p>
        </p:txBody>
      </p:sp>
      <p:sp>
        <p:nvSpPr>
          <p:cNvPr id="11" name="Rounded Rectangle 10"/>
          <p:cNvSpPr/>
          <p:nvPr/>
        </p:nvSpPr>
        <p:spPr>
          <a:xfrm>
            <a:off x="4754880" y="18288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fox</a:t>
            </a:r>
          </a:p>
        </p:txBody>
      </p:sp>
      <p:sp>
        <p:nvSpPr>
          <p:cNvPr id="12" name="TextBox 11"/>
          <p:cNvSpPr txBox="1"/>
          <p:nvPr/>
        </p:nvSpPr>
        <p:spPr>
          <a:xfrm>
            <a:off x="475488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4</a:t>
            </a:r>
          </a:p>
        </p:txBody>
      </p:sp>
      <p:sp>
        <p:nvSpPr>
          <p:cNvPr id="13" name="Rounded Rectangle 12"/>
          <p:cNvSpPr/>
          <p:nvPr/>
        </p:nvSpPr>
        <p:spPr>
          <a:xfrm>
            <a:off x="6172200" y="18288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jumps</a:t>
            </a:r>
          </a:p>
        </p:txBody>
      </p:sp>
      <p:sp>
        <p:nvSpPr>
          <p:cNvPr id="14" name="TextBox 13"/>
          <p:cNvSpPr txBox="1"/>
          <p:nvPr/>
        </p:nvSpPr>
        <p:spPr>
          <a:xfrm>
            <a:off x="617220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5</a:t>
            </a:r>
          </a:p>
        </p:txBody>
      </p:sp>
      <p:sp>
        <p:nvSpPr>
          <p:cNvPr id="15" name="Rounded Rectangle 14"/>
          <p:cNvSpPr/>
          <p:nvPr/>
        </p:nvSpPr>
        <p:spPr>
          <a:xfrm>
            <a:off x="7589520" y="18288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over</a:t>
            </a:r>
          </a:p>
        </p:txBody>
      </p:sp>
      <p:sp>
        <p:nvSpPr>
          <p:cNvPr id="16" name="TextBox 15"/>
          <p:cNvSpPr txBox="1"/>
          <p:nvPr/>
        </p:nvSpPr>
        <p:spPr>
          <a:xfrm>
            <a:off x="758952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6</a:t>
            </a:r>
          </a:p>
        </p:txBody>
      </p:sp>
      <p:sp>
        <p:nvSpPr>
          <p:cNvPr id="17" name="Rounded Rectangle 16"/>
          <p:cNvSpPr/>
          <p:nvPr/>
        </p:nvSpPr>
        <p:spPr>
          <a:xfrm>
            <a:off x="9006840" y="18288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lazy</a:t>
            </a:r>
          </a:p>
        </p:txBody>
      </p:sp>
      <p:sp>
        <p:nvSpPr>
          <p:cNvPr id="18" name="TextBox 17"/>
          <p:cNvSpPr txBox="1"/>
          <p:nvPr/>
        </p:nvSpPr>
        <p:spPr>
          <a:xfrm>
            <a:off x="900684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7</a:t>
            </a:r>
          </a:p>
        </p:txBody>
      </p:sp>
      <p:sp>
        <p:nvSpPr>
          <p:cNvPr id="19" name="Rounded Rectangle 18"/>
          <p:cNvSpPr/>
          <p:nvPr/>
        </p:nvSpPr>
        <p:spPr>
          <a:xfrm>
            <a:off x="10424160" y="1828800"/>
            <a:ext cx="1234440" cy="5943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dog</a:t>
            </a:r>
          </a:p>
        </p:txBody>
      </p:sp>
      <p:sp>
        <p:nvSpPr>
          <p:cNvPr id="20" name="TextBox 19"/>
          <p:cNvSpPr txBox="1"/>
          <p:nvPr/>
        </p:nvSpPr>
        <p:spPr>
          <a:xfrm>
            <a:off x="10424160" y="2514600"/>
            <a:ext cx="12344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A8C3FF"/>
                </a:solidFill>
                <a:effectLst/>
                <a:uLnTx/>
                <a:uFillTx/>
                <a:latin typeface="Georgia"/>
                <a:ea typeface="+mn-ea"/>
                <a:cs typeface="+mn-cs"/>
              </a:rPr>
              <a:t>Token 8</a:t>
            </a:r>
          </a:p>
        </p:txBody>
      </p:sp>
      <p:sp>
        <p:nvSpPr>
          <p:cNvPr id="21" name="TextBox 20"/>
          <p:cNvSpPr txBox="1"/>
          <p:nvPr/>
        </p:nvSpPr>
        <p:spPr>
          <a:xfrm>
            <a:off x="731520" y="3657600"/>
            <a:ext cx="1069848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a:ln>
                  <a:noFill/>
                </a:ln>
                <a:solidFill>
                  <a:srgbClr val="C9D8FF"/>
                </a:solidFill>
                <a:effectLst/>
                <a:uLnTx/>
                <a:uFillTx/>
                <a:latin typeface="Georgia"/>
                <a:ea typeface="+mn-ea"/>
                <a:cs typeface="+mn-cs"/>
              </a:rPr>
              <a:t>The token is still a label. The model now needs a numerical representation.</a:t>
            </a:r>
          </a:p>
        </p:txBody>
      </p:sp>
      <p:sp>
        <p:nvSpPr>
          <p:cNvPr id="22" name="Rounded Rectangle 21"/>
          <p:cNvSpPr/>
          <p:nvPr/>
        </p:nvSpPr>
        <p:spPr>
          <a:xfrm>
            <a:off x="1325880" y="6053328"/>
            <a:ext cx="9555480" cy="457200"/>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Tokenization identifies the pieces; vectorization gives the model numbers to calculate with.</a:t>
            </a:r>
          </a:p>
        </p:txBody>
      </p:sp>
      <p:sp>
        <p:nvSpPr>
          <p:cNvPr id="23"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2 — One Token Becomes a Vector</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Example: the token “the” is represented by a row of numerical features.</a:t>
            </a:r>
          </a:p>
        </p:txBody>
      </p:sp>
      <p:sp>
        <p:nvSpPr>
          <p:cNvPr id="5" name="Rounded Rectangle 4"/>
          <p:cNvSpPr/>
          <p:nvPr/>
        </p:nvSpPr>
        <p:spPr>
          <a:xfrm>
            <a:off x="594360" y="2148840"/>
            <a:ext cx="1508760" cy="685800"/>
          </a:xfrm>
          <a:prstGeom prst="roundRect">
            <a:avLst/>
          </a:prstGeom>
          <a:solidFill>
            <a:srgbClr val="3AD8C6"/>
          </a:solidFill>
          <a:ln w="1397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04151D"/>
                </a:solidFill>
                <a:effectLst/>
                <a:uLnTx/>
                <a:uFillTx/>
                <a:latin typeface="Georgia"/>
                <a:ea typeface="+mn-ea"/>
                <a:cs typeface="+mn-cs"/>
              </a:rPr>
              <a:t>the</a:t>
            </a:r>
          </a:p>
        </p:txBody>
      </p:sp>
      <p:sp>
        <p:nvSpPr>
          <p:cNvPr id="6" name="TextBox 5"/>
          <p:cNvSpPr txBox="1"/>
          <p:nvPr/>
        </p:nvSpPr>
        <p:spPr>
          <a:xfrm>
            <a:off x="2286000" y="2194560"/>
            <a:ext cx="54864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2926080"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+0.00</a:t>
            </a:r>
          </a:p>
        </p:txBody>
      </p:sp>
      <p:sp>
        <p:nvSpPr>
          <p:cNvPr id="8" name="Rounded Rectangle 7"/>
          <p:cNvSpPr/>
          <p:nvPr/>
        </p:nvSpPr>
        <p:spPr>
          <a:xfrm>
            <a:off x="3913632"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+0.13</a:t>
            </a:r>
          </a:p>
        </p:txBody>
      </p:sp>
      <p:sp>
        <p:nvSpPr>
          <p:cNvPr id="9" name="Rounded Rectangle 8"/>
          <p:cNvSpPr/>
          <p:nvPr/>
        </p:nvSpPr>
        <p:spPr>
          <a:xfrm>
            <a:off x="4901184"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-0.12</a:t>
            </a:r>
          </a:p>
        </p:txBody>
      </p:sp>
      <p:sp>
        <p:nvSpPr>
          <p:cNvPr id="10" name="Rounded Rectangle 9"/>
          <p:cNvSpPr/>
          <p:nvPr/>
        </p:nvSpPr>
        <p:spPr>
          <a:xfrm>
            <a:off x="5888736"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-0.40</a:t>
            </a:r>
          </a:p>
        </p:txBody>
      </p:sp>
      <p:sp>
        <p:nvSpPr>
          <p:cNvPr id="11" name="Rounded Rectangle 10"/>
          <p:cNvSpPr/>
          <p:nvPr/>
        </p:nvSpPr>
        <p:spPr>
          <a:xfrm>
            <a:off x="6876288"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-0.20</a:t>
            </a:r>
          </a:p>
        </p:txBody>
      </p:sp>
      <p:sp>
        <p:nvSpPr>
          <p:cNvPr id="12" name="Rounded Rectangle 11"/>
          <p:cNvSpPr/>
          <p:nvPr/>
        </p:nvSpPr>
        <p:spPr>
          <a:xfrm>
            <a:off x="7863840"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-0.45</a:t>
            </a:r>
          </a:p>
        </p:txBody>
      </p:sp>
      <p:sp>
        <p:nvSpPr>
          <p:cNvPr id="13" name="Rounded Rectangle 12"/>
          <p:cNvSpPr/>
          <p:nvPr/>
        </p:nvSpPr>
        <p:spPr>
          <a:xfrm>
            <a:off x="8851392"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+0.03</a:t>
            </a:r>
          </a:p>
        </p:txBody>
      </p:sp>
      <p:sp>
        <p:nvSpPr>
          <p:cNvPr id="14" name="Rounded Rectangle 13"/>
          <p:cNvSpPr/>
          <p:nvPr/>
        </p:nvSpPr>
        <p:spPr>
          <a:xfrm>
            <a:off x="9838944" y="2103120"/>
            <a:ext cx="841248" cy="749808"/>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+0.60</a:t>
            </a:r>
          </a:p>
        </p:txBody>
      </p:sp>
      <p:sp>
        <p:nvSpPr>
          <p:cNvPr id="15" name="TextBox 14"/>
          <p:cNvSpPr txBox="1"/>
          <p:nvPr/>
        </p:nvSpPr>
        <p:spPr>
          <a:xfrm>
            <a:off x="2926080" y="3154680"/>
            <a:ext cx="7772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B3A7FF"/>
                </a:solidFill>
                <a:effectLst/>
                <a:uLnTx/>
                <a:uFillTx/>
                <a:latin typeface="Georgia"/>
                <a:ea typeface="+mn-ea"/>
                <a:cs typeface="+mn-cs"/>
              </a:rPr>
              <a:t>Numerical vector for “the”</a:t>
            </a:r>
          </a:p>
        </p:txBody>
      </p:sp>
      <p:sp>
        <p:nvSpPr>
          <p:cNvPr id="16" name="TextBox 15"/>
          <p:cNvSpPr txBox="1"/>
          <p:nvPr/>
        </p:nvSpPr>
        <p:spPr>
          <a:xfrm>
            <a:off x="731520" y="4210586"/>
            <a:ext cx="10698480" cy="67710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dirty="0">
                <a:ln>
                  <a:noFill/>
                </a:ln>
                <a:solidFill>
                  <a:srgbClr val="CDDAF0"/>
                </a:solidFill>
                <a:effectLst/>
                <a:uLnTx/>
                <a:uFillTx/>
                <a:latin typeface="Georgia"/>
                <a:ea typeface="+mn-ea"/>
                <a:cs typeface="+mn-cs"/>
              </a:rPr>
              <a:t>In </a:t>
            </a:r>
            <a:r>
              <a:rPr lang="en-US" sz="1900" dirty="0">
                <a:solidFill>
                  <a:srgbClr val="CDDAF0"/>
                </a:solidFill>
                <a:latin typeface="Georgia"/>
              </a:rPr>
              <a:t>the</a:t>
            </a:r>
            <a:r>
              <a:rPr kumimoji="0" sz="1900" b="0" i="0" u="none" strike="noStrike" kern="1200" cap="none" spc="0" normalizeH="0" baseline="0" noProof="0" dirty="0">
                <a:ln>
                  <a:noFill/>
                </a:ln>
                <a:solidFill>
                  <a:srgbClr val="CDDAF0"/>
                </a:solidFill>
                <a:effectLst/>
                <a:uLnTx/>
                <a:uFillTx/>
                <a:latin typeface="Georgia"/>
                <a:ea typeface="+mn-ea"/>
                <a:cs typeface="+mn-cs"/>
              </a:rPr>
              <a:t> </a:t>
            </a:r>
            <a:r>
              <a:rPr kumimoji="0" lang="en-US" sz="1900" b="0" i="0" u="none" strike="noStrike" kern="1200" cap="none" spc="0" normalizeH="0" baseline="0" noProof="0" dirty="0">
                <a:ln>
                  <a:noFill/>
                </a:ln>
                <a:solidFill>
                  <a:srgbClr val="CDDAF0"/>
                </a:solidFill>
                <a:effectLst/>
                <a:uLnTx/>
                <a:uFillTx/>
                <a:latin typeface="Georgia"/>
                <a:ea typeface="+mn-ea"/>
                <a:cs typeface="+mn-cs"/>
              </a:rPr>
              <a:t>Python</a:t>
            </a:r>
            <a:r>
              <a:rPr kumimoji="0" sz="1900" b="0" i="0" u="none" strike="noStrike" kern="1200" cap="none" spc="0" normalizeH="0" baseline="0" noProof="0" dirty="0">
                <a:ln>
                  <a:noFill/>
                </a:ln>
                <a:solidFill>
                  <a:srgbClr val="CDDAF0"/>
                </a:solidFill>
                <a:effectLst/>
                <a:uLnTx/>
                <a:uFillTx/>
                <a:latin typeface="Georgia"/>
                <a:ea typeface="+mn-ea"/>
                <a:cs typeface="+mn-cs"/>
              </a:rPr>
              <a:t> demonstration the real vector has </a:t>
            </a:r>
            <a:r>
              <a:rPr kumimoji="0" sz="1900" b="1" i="0" u="none" strike="noStrike" kern="1200" cap="none" spc="0" normalizeH="0" baseline="0" noProof="0" dirty="0">
                <a:ln>
                  <a:noFill/>
                </a:ln>
                <a:solidFill>
                  <a:srgbClr val="CDDAF0"/>
                </a:solidFill>
                <a:effectLst/>
                <a:uLnTx/>
                <a:uFillTx/>
                <a:latin typeface="Georgia"/>
                <a:ea typeface="+mn-ea"/>
                <a:cs typeface="+mn-cs"/>
              </a:rPr>
              <a:t>80 dimensions</a:t>
            </a:r>
            <a:r>
              <a:rPr kumimoji="0" sz="1900" b="0" i="0" u="none" strike="noStrike" kern="1200" cap="none" spc="0" normalizeH="0" baseline="0" noProof="0" dirty="0">
                <a:ln>
                  <a:noFill/>
                </a:ln>
                <a:solidFill>
                  <a:srgbClr val="CDDAF0"/>
                </a:solidFill>
                <a:effectLst/>
                <a:uLnTx/>
                <a:uFillTx/>
                <a:latin typeface="Georgia"/>
                <a:ea typeface="+mn-ea"/>
                <a:cs typeface="+mn-cs"/>
              </a:rPr>
              <a:t>; </a:t>
            </a:r>
            <a:endParaRPr kumimoji="0" lang="en-US" sz="1900" b="0" i="0" u="none" strike="noStrike" kern="1200" cap="none" spc="0" normalizeH="0" baseline="0" noProof="0" dirty="0">
              <a:ln>
                <a:noFill/>
              </a:ln>
              <a:solidFill>
                <a:srgbClr val="CDDAF0"/>
              </a:solidFill>
              <a:effectLst/>
              <a:uLnTx/>
              <a:uFillTx/>
              <a:latin typeface="Georgia"/>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CDDAF0"/>
                </a:solidFill>
                <a:effectLst/>
                <a:uLnTx/>
                <a:uFillTx/>
                <a:latin typeface="Georgia"/>
                <a:ea typeface="+mn-ea"/>
                <a:cs typeface="+mn-cs"/>
              </a:rPr>
              <a:t>only 8 are shown </a:t>
            </a:r>
            <a:r>
              <a:rPr kumimoji="0" sz="1900" b="0" i="0" u="none" strike="noStrike" kern="1200" cap="none" spc="0" normalizeH="0" baseline="0" noProof="0" dirty="0">
                <a:ln>
                  <a:noFill/>
                </a:ln>
                <a:solidFill>
                  <a:srgbClr val="CDDAF0"/>
                </a:solidFill>
                <a:effectLst/>
                <a:uLnTx/>
                <a:uFillTx/>
                <a:latin typeface="Georgia"/>
                <a:ea typeface="+mn-ea"/>
                <a:cs typeface="+mn-cs"/>
              </a:rPr>
              <a:t>here so the idea is visible.</a:t>
            </a:r>
          </a:p>
        </p:txBody>
      </p:sp>
      <p:sp>
        <p:nvSpPr>
          <p:cNvPr id="17" name="Rounded Rectangle 16"/>
          <p:cNvSpPr/>
          <p:nvPr/>
        </p:nvSpPr>
        <p:spPr>
          <a:xfrm>
            <a:off x="1325880" y="6053328"/>
            <a:ext cx="9555480" cy="457200"/>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C9D8FF"/>
                </a:solidFill>
                <a:effectLst/>
                <a:uLnTx/>
                <a:uFillTx/>
                <a:latin typeface="Georgia"/>
                <a:ea typeface="+mn-ea"/>
                <a:cs typeface="+mn-cs"/>
              </a:rPr>
              <a:t>The numbers are coordinates in a learned/model feature space—not dictionary definitions.</a:t>
            </a:r>
          </a:p>
        </p:txBody>
      </p:sp>
      <p:sp>
        <p:nvSpPr>
          <p:cNvPr id="1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3 — Every Token Gets a Vector</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The eight token vectors become the input matrix X.</a:t>
            </a:r>
          </a:p>
        </p:txBody>
      </p:sp>
      <p:sp>
        <p:nvSpPr>
          <p:cNvPr id="5" name="Rounded Rectangle 4"/>
          <p:cNvSpPr/>
          <p:nvPr/>
        </p:nvSpPr>
        <p:spPr>
          <a:xfrm>
            <a:off x="411480" y="1234440"/>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3AD8C6"/>
                </a:solidFill>
                <a:effectLst/>
                <a:uLnTx/>
                <a:uFillTx/>
                <a:latin typeface="Georgia"/>
                <a:ea typeface="+mn-ea"/>
                <a:cs typeface="+mn-cs"/>
              </a:rPr>
              <a:t>the</a:t>
            </a:r>
          </a:p>
        </p:txBody>
      </p:sp>
      <p:sp>
        <p:nvSpPr>
          <p:cNvPr id="6" name="Rounded Rectangle 5"/>
          <p:cNvSpPr/>
          <p:nvPr/>
        </p:nvSpPr>
        <p:spPr>
          <a:xfrm>
            <a:off x="17373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+0.00</a:t>
            </a:r>
          </a:p>
        </p:txBody>
      </p:sp>
      <p:sp>
        <p:nvSpPr>
          <p:cNvPr id="7" name="Rounded Rectangle 6"/>
          <p:cNvSpPr/>
          <p:nvPr/>
        </p:nvSpPr>
        <p:spPr>
          <a:xfrm>
            <a:off x="26517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+0.13</a:t>
            </a:r>
          </a:p>
        </p:txBody>
      </p:sp>
      <p:sp>
        <p:nvSpPr>
          <p:cNvPr id="8" name="Rounded Rectangle 7"/>
          <p:cNvSpPr/>
          <p:nvPr/>
        </p:nvSpPr>
        <p:spPr>
          <a:xfrm>
            <a:off x="35661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-0.12</a:t>
            </a:r>
          </a:p>
        </p:txBody>
      </p:sp>
      <p:sp>
        <p:nvSpPr>
          <p:cNvPr id="9" name="Rounded Rectangle 8"/>
          <p:cNvSpPr/>
          <p:nvPr/>
        </p:nvSpPr>
        <p:spPr>
          <a:xfrm>
            <a:off x="44805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-0.40</a:t>
            </a:r>
          </a:p>
        </p:txBody>
      </p:sp>
      <p:sp>
        <p:nvSpPr>
          <p:cNvPr id="10" name="Rounded Rectangle 9"/>
          <p:cNvSpPr/>
          <p:nvPr/>
        </p:nvSpPr>
        <p:spPr>
          <a:xfrm>
            <a:off x="53949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-0.20</a:t>
            </a:r>
          </a:p>
        </p:txBody>
      </p:sp>
      <p:sp>
        <p:nvSpPr>
          <p:cNvPr id="11" name="Rounded Rectangle 10"/>
          <p:cNvSpPr/>
          <p:nvPr/>
        </p:nvSpPr>
        <p:spPr>
          <a:xfrm>
            <a:off x="63093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-0.45</a:t>
            </a:r>
          </a:p>
        </p:txBody>
      </p:sp>
      <p:sp>
        <p:nvSpPr>
          <p:cNvPr id="12" name="Rounded Rectangle 11"/>
          <p:cNvSpPr/>
          <p:nvPr/>
        </p:nvSpPr>
        <p:spPr>
          <a:xfrm>
            <a:off x="72237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+0.03</a:t>
            </a:r>
          </a:p>
        </p:txBody>
      </p:sp>
      <p:sp>
        <p:nvSpPr>
          <p:cNvPr id="13" name="Rounded Rectangle 12"/>
          <p:cNvSpPr/>
          <p:nvPr/>
        </p:nvSpPr>
        <p:spPr>
          <a:xfrm>
            <a:off x="8138160" y="123444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+0.60</a:t>
            </a:r>
          </a:p>
        </p:txBody>
      </p:sp>
      <p:sp>
        <p:nvSpPr>
          <p:cNvPr id="14" name="Rounded Rectangle 13"/>
          <p:cNvSpPr/>
          <p:nvPr/>
        </p:nvSpPr>
        <p:spPr>
          <a:xfrm>
            <a:off x="411480" y="1792224"/>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quick</a:t>
            </a:r>
          </a:p>
        </p:txBody>
      </p:sp>
      <p:sp>
        <p:nvSpPr>
          <p:cNvPr id="15" name="Rounded Rectangle 14"/>
          <p:cNvSpPr/>
          <p:nvPr/>
        </p:nvSpPr>
        <p:spPr>
          <a:xfrm>
            <a:off x="17373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-0.22</a:t>
            </a:r>
          </a:p>
        </p:txBody>
      </p:sp>
      <p:sp>
        <p:nvSpPr>
          <p:cNvPr id="16" name="Rounded Rectangle 15"/>
          <p:cNvSpPr/>
          <p:nvPr/>
        </p:nvSpPr>
        <p:spPr>
          <a:xfrm>
            <a:off x="26517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-0.28</a:t>
            </a:r>
          </a:p>
        </p:txBody>
      </p:sp>
      <p:sp>
        <p:nvSpPr>
          <p:cNvPr id="17" name="Rounded Rectangle 16"/>
          <p:cNvSpPr/>
          <p:nvPr/>
        </p:nvSpPr>
        <p:spPr>
          <a:xfrm>
            <a:off x="35661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+0.22</a:t>
            </a:r>
          </a:p>
        </p:txBody>
      </p:sp>
      <p:sp>
        <p:nvSpPr>
          <p:cNvPr id="18" name="Rounded Rectangle 17"/>
          <p:cNvSpPr/>
          <p:nvPr/>
        </p:nvSpPr>
        <p:spPr>
          <a:xfrm>
            <a:off x="44805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+0.16</a:t>
            </a:r>
          </a:p>
        </p:txBody>
      </p:sp>
      <p:sp>
        <p:nvSpPr>
          <p:cNvPr id="19" name="Rounded Rectangle 18"/>
          <p:cNvSpPr/>
          <p:nvPr/>
        </p:nvSpPr>
        <p:spPr>
          <a:xfrm>
            <a:off x="53949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+0.05</a:t>
            </a:r>
          </a:p>
        </p:txBody>
      </p:sp>
      <p:sp>
        <p:nvSpPr>
          <p:cNvPr id="20" name="Rounded Rectangle 19"/>
          <p:cNvSpPr/>
          <p:nvPr/>
        </p:nvSpPr>
        <p:spPr>
          <a:xfrm>
            <a:off x="63093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-0.42</a:t>
            </a:r>
          </a:p>
        </p:txBody>
      </p:sp>
      <p:sp>
        <p:nvSpPr>
          <p:cNvPr id="21" name="Rounded Rectangle 20"/>
          <p:cNvSpPr/>
          <p:nvPr/>
        </p:nvSpPr>
        <p:spPr>
          <a:xfrm>
            <a:off x="72237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-0.01</a:t>
            </a:r>
          </a:p>
        </p:txBody>
      </p:sp>
      <p:sp>
        <p:nvSpPr>
          <p:cNvPr id="22" name="Rounded Rectangle 21"/>
          <p:cNvSpPr/>
          <p:nvPr/>
        </p:nvSpPr>
        <p:spPr>
          <a:xfrm>
            <a:off x="8138160" y="179222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+0.31</a:t>
            </a:r>
          </a:p>
        </p:txBody>
      </p:sp>
      <p:sp>
        <p:nvSpPr>
          <p:cNvPr id="23" name="Rounded Rectangle 22"/>
          <p:cNvSpPr/>
          <p:nvPr/>
        </p:nvSpPr>
        <p:spPr>
          <a:xfrm>
            <a:off x="411480" y="2350008"/>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brown</a:t>
            </a:r>
          </a:p>
        </p:txBody>
      </p:sp>
      <p:sp>
        <p:nvSpPr>
          <p:cNvPr id="24" name="Rounded Rectangle 23"/>
          <p:cNvSpPr/>
          <p:nvPr/>
        </p:nvSpPr>
        <p:spPr>
          <a:xfrm>
            <a:off x="17373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-0.60</a:t>
            </a:r>
          </a:p>
        </p:txBody>
      </p:sp>
      <p:sp>
        <p:nvSpPr>
          <p:cNvPr id="25" name="Rounded Rectangle 24"/>
          <p:cNvSpPr/>
          <p:nvPr/>
        </p:nvSpPr>
        <p:spPr>
          <a:xfrm>
            <a:off x="26517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-0.21</a:t>
            </a:r>
          </a:p>
        </p:txBody>
      </p:sp>
      <p:sp>
        <p:nvSpPr>
          <p:cNvPr id="26" name="Rounded Rectangle 25"/>
          <p:cNvSpPr/>
          <p:nvPr/>
        </p:nvSpPr>
        <p:spPr>
          <a:xfrm>
            <a:off x="35661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-0.86</a:t>
            </a:r>
          </a:p>
        </p:txBody>
      </p:sp>
      <p:sp>
        <p:nvSpPr>
          <p:cNvPr id="27" name="Rounded Rectangle 26"/>
          <p:cNvSpPr/>
          <p:nvPr/>
        </p:nvSpPr>
        <p:spPr>
          <a:xfrm>
            <a:off x="44805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-0.58</a:t>
            </a:r>
          </a:p>
        </p:txBody>
      </p:sp>
      <p:sp>
        <p:nvSpPr>
          <p:cNvPr id="28" name="Rounded Rectangle 27"/>
          <p:cNvSpPr/>
          <p:nvPr/>
        </p:nvSpPr>
        <p:spPr>
          <a:xfrm>
            <a:off x="53949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-0.83</a:t>
            </a:r>
          </a:p>
        </p:txBody>
      </p:sp>
      <p:sp>
        <p:nvSpPr>
          <p:cNvPr id="29" name="Rounded Rectangle 28"/>
          <p:cNvSpPr/>
          <p:nvPr/>
        </p:nvSpPr>
        <p:spPr>
          <a:xfrm>
            <a:off x="63093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-0.11</a:t>
            </a:r>
          </a:p>
        </p:txBody>
      </p:sp>
      <p:sp>
        <p:nvSpPr>
          <p:cNvPr id="30" name="Rounded Rectangle 29"/>
          <p:cNvSpPr/>
          <p:nvPr/>
        </p:nvSpPr>
        <p:spPr>
          <a:xfrm>
            <a:off x="72237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-0.57</a:t>
            </a:r>
          </a:p>
        </p:txBody>
      </p:sp>
      <p:sp>
        <p:nvSpPr>
          <p:cNvPr id="31" name="Rounded Rectangle 30"/>
          <p:cNvSpPr/>
          <p:nvPr/>
        </p:nvSpPr>
        <p:spPr>
          <a:xfrm>
            <a:off x="8138160" y="2350008"/>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dirty="0">
                <a:ln>
                  <a:noFill/>
                </a:ln>
                <a:solidFill>
                  <a:srgbClr val="F0F4FF"/>
                </a:solidFill>
                <a:effectLst/>
                <a:uLnTx/>
                <a:uFillTx/>
                <a:latin typeface="Georgia"/>
                <a:ea typeface="+mn-ea"/>
                <a:cs typeface="+mn-cs"/>
              </a:rPr>
              <a:t>+0.12</a:t>
            </a:r>
          </a:p>
        </p:txBody>
      </p:sp>
      <p:sp>
        <p:nvSpPr>
          <p:cNvPr id="32" name="Rounded Rectangle 31"/>
          <p:cNvSpPr/>
          <p:nvPr/>
        </p:nvSpPr>
        <p:spPr>
          <a:xfrm>
            <a:off x="411480" y="2907792"/>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fox</a:t>
            </a:r>
          </a:p>
        </p:txBody>
      </p:sp>
      <p:sp>
        <p:nvSpPr>
          <p:cNvPr id="33" name="Rounded Rectangle 32"/>
          <p:cNvSpPr/>
          <p:nvPr/>
        </p:nvSpPr>
        <p:spPr>
          <a:xfrm>
            <a:off x="17373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+0.07</a:t>
            </a:r>
          </a:p>
        </p:txBody>
      </p:sp>
      <p:sp>
        <p:nvSpPr>
          <p:cNvPr id="34" name="Rounded Rectangle 33"/>
          <p:cNvSpPr/>
          <p:nvPr/>
        </p:nvSpPr>
        <p:spPr>
          <a:xfrm>
            <a:off x="26517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-0.08</a:t>
            </a:r>
          </a:p>
        </p:txBody>
      </p:sp>
      <p:sp>
        <p:nvSpPr>
          <p:cNvPr id="35" name="Rounded Rectangle 34"/>
          <p:cNvSpPr/>
          <p:nvPr/>
        </p:nvSpPr>
        <p:spPr>
          <a:xfrm>
            <a:off x="35661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-1.13</a:t>
            </a:r>
          </a:p>
        </p:txBody>
      </p:sp>
      <p:sp>
        <p:nvSpPr>
          <p:cNvPr id="36" name="Rounded Rectangle 35"/>
          <p:cNvSpPr/>
          <p:nvPr/>
        </p:nvSpPr>
        <p:spPr>
          <a:xfrm>
            <a:off x="44805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-0.24</a:t>
            </a:r>
          </a:p>
        </p:txBody>
      </p:sp>
      <p:sp>
        <p:nvSpPr>
          <p:cNvPr id="37" name="Rounded Rectangle 36"/>
          <p:cNvSpPr/>
          <p:nvPr/>
        </p:nvSpPr>
        <p:spPr>
          <a:xfrm>
            <a:off x="53949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-0.02</a:t>
            </a:r>
          </a:p>
        </p:txBody>
      </p:sp>
      <p:sp>
        <p:nvSpPr>
          <p:cNvPr id="38" name="Rounded Rectangle 37"/>
          <p:cNvSpPr/>
          <p:nvPr/>
        </p:nvSpPr>
        <p:spPr>
          <a:xfrm>
            <a:off x="63093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+0.05</a:t>
            </a:r>
          </a:p>
        </p:txBody>
      </p:sp>
      <p:sp>
        <p:nvSpPr>
          <p:cNvPr id="39" name="Rounded Rectangle 38"/>
          <p:cNvSpPr/>
          <p:nvPr/>
        </p:nvSpPr>
        <p:spPr>
          <a:xfrm>
            <a:off x="72237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-0.69</a:t>
            </a:r>
          </a:p>
        </p:txBody>
      </p:sp>
      <p:sp>
        <p:nvSpPr>
          <p:cNvPr id="40" name="Rounded Rectangle 39"/>
          <p:cNvSpPr/>
          <p:nvPr/>
        </p:nvSpPr>
        <p:spPr>
          <a:xfrm>
            <a:off x="8138160" y="2907792"/>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-0.21</a:t>
            </a:r>
          </a:p>
        </p:txBody>
      </p:sp>
      <p:sp>
        <p:nvSpPr>
          <p:cNvPr id="41" name="Rounded Rectangle 40"/>
          <p:cNvSpPr/>
          <p:nvPr/>
        </p:nvSpPr>
        <p:spPr>
          <a:xfrm>
            <a:off x="411480" y="3465576"/>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jumps</a:t>
            </a:r>
          </a:p>
        </p:txBody>
      </p:sp>
      <p:sp>
        <p:nvSpPr>
          <p:cNvPr id="42" name="Rounded Rectangle 41"/>
          <p:cNvSpPr/>
          <p:nvPr/>
        </p:nvSpPr>
        <p:spPr>
          <a:xfrm>
            <a:off x="17373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-0.44</a:t>
            </a:r>
          </a:p>
        </p:txBody>
      </p:sp>
      <p:sp>
        <p:nvSpPr>
          <p:cNvPr id="43" name="Rounded Rectangle 42"/>
          <p:cNvSpPr/>
          <p:nvPr/>
        </p:nvSpPr>
        <p:spPr>
          <a:xfrm>
            <a:off x="26517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-0.36</a:t>
            </a:r>
          </a:p>
        </p:txBody>
      </p:sp>
      <p:sp>
        <p:nvSpPr>
          <p:cNvPr id="44" name="Rounded Rectangle 43"/>
          <p:cNvSpPr/>
          <p:nvPr/>
        </p:nvSpPr>
        <p:spPr>
          <a:xfrm>
            <a:off x="35661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+0.48</a:t>
            </a:r>
          </a:p>
        </p:txBody>
      </p:sp>
      <p:sp>
        <p:nvSpPr>
          <p:cNvPr id="45" name="Rounded Rectangle 44"/>
          <p:cNvSpPr/>
          <p:nvPr/>
        </p:nvSpPr>
        <p:spPr>
          <a:xfrm>
            <a:off x="44805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-0.36</a:t>
            </a:r>
          </a:p>
        </p:txBody>
      </p:sp>
      <p:sp>
        <p:nvSpPr>
          <p:cNvPr id="46" name="Rounded Rectangle 45"/>
          <p:cNvSpPr/>
          <p:nvPr/>
        </p:nvSpPr>
        <p:spPr>
          <a:xfrm>
            <a:off x="53949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-0.01</a:t>
            </a:r>
          </a:p>
        </p:txBody>
      </p:sp>
      <p:sp>
        <p:nvSpPr>
          <p:cNvPr id="47" name="Rounded Rectangle 46"/>
          <p:cNvSpPr/>
          <p:nvPr/>
        </p:nvSpPr>
        <p:spPr>
          <a:xfrm>
            <a:off x="63093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+0.40</a:t>
            </a:r>
          </a:p>
        </p:txBody>
      </p:sp>
      <p:sp>
        <p:nvSpPr>
          <p:cNvPr id="48" name="Rounded Rectangle 47"/>
          <p:cNvSpPr/>
          <p:nvPr/>
        </p:nvSpPr>
        <p:spPr>
          <a:xfrm>
            <a:off x="72237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-0.26</a:t>
            </a:r>
          </a:p>
        </p:txBody>
      </p:sp>
      <p:sp>
        <p:nvSpPr>
          <p:cNvPr id="49" name="Rounded Rectangle 48"/>
          <p:cNvSpPr/>
          <p:nvPr/>
        </p:nvSpPr>
        <p:spPr>
          <a:xfrm>
            <a:off x="8138160" y="3465576"/>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-0.05</a:t>
            </a:r>
          </a:p>
        </p:txBody>
      </p:sp>
      <p:sp>
        <p:nvSpPr>
          <p:cNvPr id="50" name="Rounded Rectangle 49"/>
          <p:cNvSpPr/>
          <p:nvPr/>
        </p:nvSpPr>
        <p:spPr>
          <a:xfrm>
            <a:off x="411480" y="4023360"/>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over</a:t>
            </a:r>
          </a:p>
        </p:txBody>
      </p:sp>
      <p:sp>
        <p:nvSpPr>
          <p:cNvPr id="51" name="Rounded Rectangle 50"/>
          <p:cNvSpPr/>
          <p:nvPr/>
        </p:nvSpPr>
        <p:spPr>
          <a:xfrm>
            <a:off x="17373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+0.05</a:t>
            </a:r>
          </a:p>
        </p:txBody>
      </p:sp>
      <p:sp>
        <p:nvSpPr>
          <p:cNvPr id="52" name="Rounded Rectangle 51"/>
          <p:cNvSpPr/>
          <p:nvPr/>
        </p:nvSpPr>
        <p:spPr>
          <a:xfrm>
            <a:off x="26517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+0.03</a:t>
            </a:r>
          </a:p>
        </p:txBody>
      </p:sp>
      <p:sp>
        <p:nvSpPr>
          <p:cNvPr id="53" name="Rounded Rectangle 52"/>
          <p:cNvSpPr/>
          <p:nvPr/>
        </p:nvSpPr>
        <p:spPr>
          <a:xfrm>
            <a:off x="35661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-0.55</a:t>
            </a:r>
          </a:p>
        </p:txBody>
      </p:sp>
      <p:sp>
        <p:nvSpPr>
          <p:cNvPr id="54" name="Rounded Rectangle 53"/>
          <p:cNvSpPr/>
          <p:nvPr/>
        </p:nvSpPr>
        <p:spPr>
          <a:xfrm>
            <a:off x="44805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+0.03</a:t>
            </a:r>
          </a:p>
        </p:txBody>
      </p:sp>
      <p:sp>
        <p:nvSpPr>
          <p:cNvPr id="55" name="Rounded Rectangle 54"/>
          <p:cNvSpPr/>
          <p:nvPr/>
        </p:nvSpPr>
        <p:spPr>
          <a:xfrm>
            <a:off x="53949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+0.61</a:t>
            </a:r>
          </a:p>
        </p:txBody>
      </p:sp>
      <p:sp>
        <p:nvSpPr>
          <p:cNvPr id="56" name="Rounded Rectangle 55"/>
          <p:cNvSpPr/>
          <p:nvPr/>
        </p:nvSpPr>
        <p:spPr>
          <a:xfrm>
            <a:off x="63093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-0.70</a:t>
            </a:r>
          </a:p>
        </p:txBody>
      </p:sp>
      <p:sp>
        <p:nvSpPr>
          <p:cNvPr id="57" name="Rounded Rectangle 56"/>
          <p:cNvSpPr/>
          <p:nvPr/>
        </p:nvSpPr>
        <p:spPr>
          <a:xfrm>
            <a:off x="72237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+0.39</a:t>
            </a:r>
          </a:p>
        </p:txBody>
      </p:sp>
      <p:sp>
        <p:nvSpPr>
          <p:cNvPr id="58" name="Rounded Rectangle 57"/>
          <p:cNvSpPr/>
          <p:nvPr/>
        </p:nvSpPr>
        <p:spPr>
          <a:xfrm>
            <a:off x="8138160" y="4023360"/>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+0.05</a:t>
            </a:r>
          </a:p>
        </p:txBody>
      </p:sp>
      <p:sp>
        <p:nvSpPr>
          <p:cNvPr id="59" name="Rounded Rectangle 58"/>
          <p:cNvSpPr/>
          <p:nvPr/>
        </p:nvSpPr>
        <p:spPr>
          <a:xfrm>
            <a:off x="411480" y="4581144"/>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lazy</a:t>
            </a:r>
          </a:p>
        </p:txBody>
      </p:sp>
      <p:sp>
        <p:nvSpPr>
          <p:cNvPr id="60" name="Rounded Rectangle 59"/>
          <p:cNvSpPr/>
          <p:nvPr/>
        </p:nvSpPr>
        <p:spPr>
          <a:xfrm>
            <a:off x="17373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-0.29</a:t>
            </a:r>
          </a:p>
        </p:txBody>
      </p:sp>
      <p:sp>
        <p:nvSpPr>
          <p:cNvPr id="61" name="Rounded Rectangle 60"/>
          <p:cNvSpPr/>
          <p:nvPr/>
        </p:nvSpPr>
        <p:spPr>
          <a:xfrm>
            <a:off x="26517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+0.90</a:t>
            </a:r>
          </a:p>
        </p:txBody>
      </p:sp>
      <p:sp>
        <p:nvSpPr>
          <p:cNvPr id="62" name="Rounded Rectangle 61"/>
          <p:cNvSpPr/>
          <p:nvPr/>
        </p:nvSpPr>
        <p:spPr>
          <a:xfrm>
            <a:off x="35661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+0.34</a:t>
            </a:r>
          </a:p>
        </p:txBody>
      </p:sp>
      <p:sp>
        <p:nvSpPr>
          <p:cNvPr id="63" name="Rounded Rectangle 62"/>
          <p:cNvSpPr/>
          <p:nvPr/>
        </p:nvSpPr>
        <p:spPr>
          <a:xfrm>
            <a:off x="44805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-0.54</a:t>
            </a:r>
          </a:p>
        </p:txBody>
      </p:sp>
      <p:sp>
        <p:nvSpPr>
          <p:cNvPr id="64" name="Rounded Rectangle 63"/>
          <p:cNvSpPr/>
          <p:nvPr/>
        </p:nvSpPr>
        <p:spPr>
          <a:xfrm>
            <a:off x="53949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+0.03</a:t>
            </a:r>
          </a:p>
        </p:txBody>
      </p:sp>
      <p:sp>
        <p:nvSpPr>
          <p:cNvPr id="65" name="Rounded Rectangle 64"/>
          <p:cNvSpPr/>
          <p:nvPr/>
        </p:nvSpPr>
        <p:spPr>
          <a:xfrm>
            <a:off x="63093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+0.26</a:t>
            </a:r>
          </a:p>
        </p:txBody>
      </p:sp>
      <p:sp>
        <p:nvSpPr>
          <p:cNvPr id="66" name="Rounded Rectangle 65"/>
          <p:cNvSpPr/>
          <p:nvPr/>
        </p:nvSpPr>
        <p:spPr>
          <a:xfrm>
            <a:off x="72237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-0.08</a:t>
            </a:r>
          </a:p>
        </p:txBody>
      </p:sp>
      <p:sp>
        <p:nvSpPr>
          <p:cNvPr id="67" name="Rounded Rectangle 66"/>
          <p:cNvSpPr/>
          <p:nvPr/>
        </p:nvSpPr>
        <p:spPr>
          <a:xfrm>
            <a:off x="8138160" y="4581144"/>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+0.31</a:t>
            </a:r>
          </a:p>
        </p:txBody>
      </p:sp>
      <p:sp>
        <p:nvSpPr>
          <p:cNvPr id="68" name="Rounded Rectangle 67"/>
          <p:cNvSpPr/>
          <p:nvPr/>
        </p:nvSpPr>
        <p:spPr>
          <a:xfrm>
            <a:off x="411480" y="5138927"/>
            <a:ext cx="1143000" cy="438912"/>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dog</a:t>
            </a:r>
          </a:p>
        </p:txBody>
      </p:sp>
      <p:sp>
        <p:nvSpPr>
          <p:cNvPr id="69" name="Rounded Rectangle 68"/>
          <p:cNvSpPr/>
          <p:nvPr/>
        </p:nvSpPr>
        <p:spPr>
          <a:xfrm>
            <a:off x="17373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-0.03</a:t>
            </a:r>
          </a:p>
        </p:txBody>
      </p:sp>
      <p:sp>
        <p:nvSpPr>
          <p:cNvPr id="70" name="Rounded Rectangle 69"/>
          <p:cNvSpPr/>
          <p:nvPr/>
        </p:nvSpPr>
        <p:spPr>
          <a:xfrm>
            <a:off x="26517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+0.30</a:t>
            </a:r>
          </a:p>
        </p:txBody>
      </p:sp>
      <p:sp>
        <p:nvSpPr>
          <p:cNvPr id="71" name="Rounded Rectangle 70"/>
          <p:cNvSpPr/>
          <p:nvPr/>
        </p:nvSpPr>
        <p:spPr>
          <a:xfrm>
            <a:off x="35661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+0.65</a:t>
            </a:r>
          </a:p>
        </p:txBody>
      </p:sp>
      <p:sp>
        <p:nvSpPr>
          <p:cNvPr id="72" name="Rounded Rectangle 71"/>
          <p:cNvSpPr/>
          <p:nvPr/>
        </p:nvSpPr>
        <p:spPr>
          <a:xfrm>
            <a:off x="44805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-0.30</a:t>
            </a:r>
          </a:p>
        </p:txBody>
      </p:sp>
      <p:sp>
        <p:nvSpPr>
          <p:cNvPr id="73" name="Rounded Rectangle 72"/>
          <p:cNvSpPr/>
          <p:nvPr/>
        </p:nvSpPr>
        <p:spPr>
          <a:xfrm>
            <a:off x="53949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+0.09</a:t>
            </a:r>
          </a:p>
        </p:txBody>
      </p:sp>
      <p:sp>
        <p:nvSpPr>
          <p:cNvPr id="74" name="Rounded Rectangle 73"/>
          <p:cNvSpPr/>
          <p:nvPr/>
        </p:nvSpPr>
        <p:spPr>
          <a:xfrm>
            <a:off x="63093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-0.21</a:t>
            </a:r>
          </a:p>
        </p:txBody>
      </p:sp>
      <p:sp>
        <p:nvSpPr>
          <p:cNvPr id="75" name="Rounded Rectangle 74"/>
          <p:cNvSpPr/>
          <p:nvPr/>
        </p:nvSpPr>
        <p:spPr>
          <a:xfrm>
            <a:off x="72237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+0.06</a:t>
            </a:r>
          </a:p>
        </p:txBody>
      </p:sp>
      <p:sp>
        <p:nvSpPr>
          <p:cNvPr id="76" name="Rounded Rectangle 75"/>
          <p:cNvSpPr/>
          <p:nvPr/>
        </p:nvSpPr>
        <p:spPr>
          <a:xfrm>
            <a:off x="8138160" y="5138927"/>
            <a:ext cx="786384" cy="438912"/>
          </a:xfrm>
          <a:prstGeom prst="roundRect">
            <a:avLst/>
          </a:prstGeom>
          <a:solidFill>
            <a:srgbClr val="111A36"/>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F0F4FF"/>
                </a:solidFill>
                <a:effectLst/>
                <a:uLnTx/>
                <a:uFillTx/>
                <a:latin typeface="Georgia"/>
                <a:ea typeface="+mn-ea"/>
                <a:cs typeface="+mn-cs"/>
              </a:rPr>
              <a:t>-0.53</a:t>
            </a:r>
          </a:p>
        </p:txBody>
      </p:sp>
      <p:sp>
        <p:nvSpPr>
          <p:cNvPr id="77" name="TextBox 76"/>
          <p:cNvSpPr txBox="1"/>
          <p:nvPr/>
        </p:nvSpPr>
        <p:spPr>
          <a:xfrm>
            <a:off x="9281160" y="2011680"/>
            <a:ext cx="214884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ADFFF"/>
                </a:solidFill>
                <a:effectLst/>
                <a:uLnTx/>
                <a:uFillTx/>
                <a:latin typeface="Georgia"/>
                <a:ea typeface="+mn-ea"/>
                <a:cs typeface="+mn-cs"/>
              </a:rPr>
              <a:t>8 rows
= 8 tokens</a:t>
            </a:r>
          </a:p>
        </p:txBody>
      </p:sp>
      <p:sp>
        <p:nvSpPr>
          <p:cNvPr id="78" name="TextBox 77"/>
          <p:cNvSpPr txBox="1"/>
          <p:nvPr/>
        </p:nvSpPr>
        <p:spPr>
          <a:xfrm>
            <a:off x="9281160" y="3151554"/>
            <a:ext cx="2148840" cy="646331"/>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7D278"/>
                </a:solidFill>
                <a:effectLst/>
                <a:uLnTx/>
                <a:uFillTx/>
                <a:latin typeface="Georgia"/>
                <a:ea typeface="+mn-ea"/>
                <a:cs typeface="+mn-cs"/>
              </a:rPr>
              <a:t>80 columns
in </a:t>
            </a:r>
            <a:r>
              <a:rPr kumimoji="0" lang="en-US" sz="1800" b="1" i="0" u="none" strike="noStrike" kern="1200" cap="none" spc="0" normalizeH="0" baseline="0" noProof="0" dirty="0">
                <a:ln>
                  <a:noFill/>
                </a:ln>
                <a:solidFill>
                  <a:srgbClr val="F7D278"/>
                </a:solidFill>
                <a:effectLst/>
                <a:uLnTx/>
                <a:uFillTx/>
                <a:latin typeface="Georgia"/>
                <a:ea typeface="+mn-ea"/>
                <a:cs typeface="+mn-cs"/>
              </a:rPr>
              <a:t>Python</a:t>
            </a:r>
            <a:endParaRPr kumimoji="0" sz="1800" b="1" i="0" u="none" strike="noStrike" kern="1200" cap="none" spc="0" normalizeH="0" baseline="0" noProof="0" dirty="0">
              <a:ln>
                <a:noFill/>
              </a:ln>
              <a:solidFill>
                <a:srgbClr val="F7D278"/>
              </a:solidFill>
              <a:effectLst/>
              <a:uLnTx/>
              <a:uFillTx/>
              <a:latin typeface="Georgia"/>
              <a:ea typeface="+mn-ea"/>
              <a:cs typeface="+mn-cs"/>
            </a:endParaRPr>
          </a:p>
        </p:txBody>
      </p:sp>
      <p:sp>
        <p:nvSpPr>
          <p:cNvPr id="79" name="Rounded Rectangle 78"/>
          <p:cNvSpPr/>
          <p:nvPr/>
        </p:nvSpPr>
        <p:spPr>
          <a:xfrm>
            <a:off x="1018573" y="6053328"/>
            <a:ext cx="10127454" cy="457200"/>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9D8FF"/>
                </a:solidFill>
                <a:effectLst/>
                <a:uLnTx/>
                <a:uFillTx/>
                <a:latin typeface="Georgia"/>
                <a:ea typeface="+mn-ea"/>
                <a:cs typeface="+mn-cs"/>
              </a:rPr>
              <a:t>			</a:t>
            </a:r>
            <a:r>
              <a:rPr kumimoji="0" sz="1400" b="1" i="0" u="none" strike="noStrike" kern="1200" cap="none" spc="0" normalizeH="0" baseline="0" noProof="0" dirty="0">
                <a:ln>
                  <a:noFill/>
                </a:ln>
                <a:solidFill>
                  <a:srgbClr val="C9D8FF"/>
                </a:solidFill>
                <a:effectLst/>
                <a:uLnTx/>
                <a:uFillTx/>
                <a:latin typeface="Georgia"/>
                <a:ea typeface="+mn-ea"/>
                <a:cs typeface="+mn-cs"/>
              </a:rPr>
              <a:t>X has one row per token and one numerical feature vector per row.</a:t>
            </a:r>
          </a:p>
        </p:txBody>
      </p:sp>
      <p:sp>
        <p:nvSpPr>
          <p:cNvPr id="80" name="TextBox 79">
            <a:extLst>
              <a:ext uri="{FF2B5EF4-FFF2-40B4-BE49-F238E27FC236}">
                <a16:creationId xmlns:a16="http://schemas.microsoft.com/office/drawing/2014/main" id="{EEA9F722-6C66-F26F-129F-4F3A532F488B}"/>
              </a:ext>
            </a:extLst>
          </p:cNvPr>
          <p:cNvSpPr txBox="1"/>
          <p:nvPr/>
        </p:nvSpPr>
        <p:spPr>
          <a:xfrm>
            <a:off x="9028254" y="6095542"/>
            <a:ext cx="2257062" cy="369332"/>
          </a:xfrm>
          <a:prstGeom prst="rect">
            <a:avLst/>
          </a:prstGeom>
          <a:noFill/>
        </p:spPr>
        <p:txBody>
          <a:bodyPr wrap="square" rtlCol="0">
            <a:spAutoFit/>
          </a:bodyPr>
          <a:lstStyle/>
          <a:p>
            <a:r>
              <a:rPr lang="en-US" dirty="0">
                <a:solidFill>
                  <a:srgbClr val="6DDCFF"/>
                </a:solidFill>
              </a:rPr>
              <a:t>Vector  Token Space</a:t>
            </a:r>
          </a:p>
        </p:txBody>
      </p:sp>
      <p:sp>
        <p:nvSpPr>
          <p:cNvPr id="8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E40FA3-9F4D-0E56-8392-6B5268909E58}"/>
              </a:ext>
            </a:extLst>
          </p:cNvPr>
          <p:cNvPicPr>
            <a:picLocks noChangeAspect="1"/>
          </p:cNvPicPr>
          <p:nvPr/>
        </p:nvPicPr>
        <p:blipFill>
          <a:blip r:embed="rId2"/>
          <a:stretch>
            <a:fillRect/>
          </a:stretch>
        </p:blipFill>
        <p:spPr>
          <a:xfrm>
            <a:off x="3239" y="0"/>
            <a:ext cx="12185522" cy="6858000"/>
          </a:xfrm>
          <a:prstGeom prst="rect">
            <a:avLst/>
          </a:prstGeom>
        </p:spPr>
      </p:pic>
      <p:sp>
        <p:nvSpPr>
          <p:cNvPr id="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extLst>
      <p:ext uri="{BB962C8B-B14F-4D97-AF65-F5344CB8AC3E}">
        <p14:creationId xmlns:p14="http://schemas.microsoft.com/office/powerpoint/2010/main" val="26182066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The Result — Input Matrix X</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CDDAF0"/>
                </a:solidFill>
                <a:effectLst/>
                <a:uLnTx/>
                <a:uFillTx/>
                <a:latin typeface="Georgia"/>
                <a:ea typeface="+mn-ea"/>
                <a:cs typeface="+mn-cs"/>
              </a:rPr>
              <a:t>This is the numerical object that enters the Transformer attention block.</a:t>
            </a:r>
          </a:p>
        </p:txBody>
      </p:sp>
      <p:sp>
        <p:nvSpPr>
          <p:cNvPr id="5" name="Rounded Rectangle 4"/>
          <p:cNvSpPr/>
          <p:nvPr/>
        </p:nvSpPr>
        <p:spPr>
          <a:xfrm>
            <a:off x="685800" y="1417320"/>
            <a:ext cx="1828800" cy="77724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3A7FF"/>
                </a:solidFill>
                <a:effectLst/>
                <a:uLnTx/>
                <a:uFillTx/>
                <a:latin typeface="Georgia"/>
                <a:ea typeface="+mn-ea"/>
                <a:cs typeface="+mn-cs"/>
              </a:rPr>
              <a:t>Sentence
8 words</a:t>
            </a:r>
          </a:p>
        </p:txBody>
      </p:sp>
      <p:sp>
        <p:nvSpPr>
          <p:cNvPr id="6" name="TextBox 5"/>
          <p:cNvSpPr txBox="1"/>
          <p:nvPr/>
        </p:nvSpPr>
        <p:spPr>
          <a:xfrm>
            <a:off x="2697480" y="1536192"/>
            <a:ext cx="502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3337560" y="1417320"/>
            <a:ext cx="1828800" cy="77724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3AD8C6"/>
                </a:solidFill>
                <a:effectLst/>
                <a:uLnTx/>
                <a:uFillTx/>
                <a:latin typeface="Georgia"/>
                <a:ea typeface="+mn-ea"/>
                <a:cs typeface="+mn-cs"/>
              </a:rPr>
              <a:t>Tokens
8 positions</a:t>
            </a:r>
          </a:p>
        </p:txBody>
      </p:sp>
      <p:sp>
        <p:nvSpPr>
          <p:cNvPr id="8" name="TextBox 7"/>
          <p:cNvSpPr txBox="1"/>
          <p:nvPr/>
        </p:nvSpPr>
        <p:spPr>
          <a:xfrm>
            <a:off x="5349240" y="1536192"/>
            <a:ext cx="502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5989320" y="1417320"/>
            <a:ext cx="2057400" cy="77724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7D278"/>
                </a:solidFill>
                <a:effectLst/>
                <a:uLnTx/>
                <a:uFillTx/>
                <a:latin typeface="Georgia"/>
                <a:ea typeface="+mn-ea"/>
                <a:cs typeface="+mn-cs"/>
              </a:rPr>
              <a:t>Vectors
80 numbers each</a:t>
            </a:r>
          </a:p>
        </p:txBody>
      </p:sp>
      <p:sp>
        <p:nvSpPr>
          <p:cNvPr id="10" name="TextBox 9"/>
          <p:cNvSpPr txBox="1"/>
          <p:nvPr/>
        </p:nvSpPr>
        <p:spPr>
          <a:xfrm>
            <a:off x="8229600" y="1536192"/>
            <a:ext cx="502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8869680" y="1417320"/>
            <a:ext cx="2377440" cy="77724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6ADFFF"/>
                </a:solidFill>
                <a:effectLst/>
                <a:uLnTx/>
                <a:uFillTx/>
                <a:latin typeface="Georgia"/>
                <a:ea typeface="+mn-ea"/>
                <a:cs typeface="+mn-cs"/>
              </a:rPr>
              <a:t>Matrix X
8 × 80</a:t>
            </a:r>
          </a:p>
        </p:txBody>
      </p:sp>
      <p:sp>
        <p:nvSpPr>
          <p:cNvPr id="12" name="TextBox 11"/>
          <p:cNvSpPr txBox="1"/>
          <p:nvPr/>
        </p:nvSpPr>
        <p:spPr>
          <a:xfrm>
            <a:off x="731520" y="2880360"/>
            <a:ext cx="1069848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dirty="0">
                <a:ln>
                  <a:noFill/>
                </a:ln>
                <a:solidFill>
                  <a:srgbClr val="C9D8FF"/>
                </a:solidFill>
                <a:effectLst/>
                <a:uLnTx/>
                <a:uFillTx/>
                <a:latin typeface="Georgia"/>
                <a:ea typeface="+mn-ea"/>
                <a:cs typeface="+mn-cs"/>
              </a:rPr>
              <a:t>X is now ready for the three learned transformations:</a:t>
            </a:r>
          </a:p>
        </p:txBody>
      </p:sp>
      <p:sp>
        <p:nvSpPr>
          <p:cNvPr id="13" name="Rounded Rectangle 12"/>
          <p:cNvSpPr/>
          <p:nvPr/>
        </p:nvSpPr>
        <p:spPr>
          <a:xfrm>
            <a:off x="1143000" y="3886200"/>
            <a:ext cx="2926080" cy="731520"/>
          </a:xfrm>
          <a:prstGeom prst="roundRect">
            <a:avLst/>
          </a:prstGeom>
          <a:solidFill>
            <a:srgbClr val="0C142B"/>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B3A7FF"/>
                </a:solidFill>
                <a:effectLst/>
                <a:uLnTx/>
                <a:uFillTx/>
                <a:latin typeface="Georgia"/>
                <a:ea typeface="+mn-ea"/>
                <a:cs typeface="+mn-cs"/>
              </a:rPr>
              <a:t>XWQ → Q</a:t>
            </a:r>
          </a:p>
        </p:txBody>
      </p:sp>
      <p:sp>
        <p:nvSpPr>
          <p:cNvPr id="14" name="Rounded Rectangle 13"/>
          <p:cNvSpPr/>
          <p:nvPr/>
        </p:nvSpPr>
        <p:spPr>
          <a:xfrm>
            <a:off x="4617720" y="3886200"/>
            <a:ext cx="2926080" cy="731520"/>
          </a:xfrm>
          <a:prstGeom prst="roundRect">
            <a:avLst/>
          </a:prstGeom>
          <a:solidFill>
            <a:srgbClr val="0C142B"/>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3AD8C6"/>
                </a:solidFill>
                <a:effectLst/>
                <a:uLnTx/>
                <a:uFillTx/>
                <a:latin typeface="Georgia"/>
                <a:ea typeface="+mn-ea"/>
                <a:cs typeface="+mn-cs"/>
              </a:rPr>
              <a:t>XWK → K</a:t>
            </a:r>
          </a:p>
        </p:txBody>
      </p:sp>
      <p:sp>
        <p:nvSpPr>
          <p:cNvPr id="15" name="Rounded Rectangle 14"/>
          <p:cNvSpPr/>
          <p:nvPr/>
        </p:nvSpPr>
        <p:spPr>
          <a:xfrm>
            <a:off x="8092440" y="3886200"/>
            <a:ext cx="2926080" cy="731520"/>
          </a:xfrm>
          <a:prstGeom prst="roundRect">
            <a:avLst/>
          </a:prstGeom>
          <a:solidFill>
            <a:srgbClr val="0C142B"/>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dirty="0" err="1">
                <a:ln>
                  <a:noFill/>
                </a:ln>
                <a:solidFill>
                  <a:srgbClr val="F7D278"/>
                </a:solidFill>
                <a:effectLst/>
                <a:uLnTx/>
                <a:uFillTx/>
                <a:latin typeface="Georgia"/>
                <a:ea typeface="+mn-ea"/>
                <a:cs typeface="+mn-cs"/>
              </a:rPr>
              <a:t>XWV</a:t>
            </a:r>
            <a:r>
              <a:rPr kumimoji="0" sz="2400" b="1" i="0" u="none" strike="noStrike" kern="1200" cap="none" spc="0" normalizeH="0" baseline="0" noProof="0" dirty="0">
                <a:ln>
                  <a:noFill/>
                </a:ln>
                <a:solidFill>
                  <a:srgbClr val="F7D278"/>
                </a:solidFill>
                <a:effectLst/>
                <a:uLnTx/>
                <a:uFillTx/>
                <a:latin typeface="Georgia"/>
                <a:ea typeface="+mn-ea"/>
                <a:cs typeface="+mn-cs"/>
              </a:rPr>
              <a:t> → V</a:t>
            </a:r>
          </a:p>
        </p:txBody>
      </p:sp>
      <p:sp>
        <p:nvSpPr>
          <p:cNvPr id="16" name="Rounded Rectangle 15"/>
          <p:cNvSpPr/>
          <p:nvPr/>
        </p:nvSpPr>
        <p:spPr>
          <a:xfrm>
            <a:off x="1325880" y="6053328"/>
            <a:ext cx="9555480" cy="457200"/>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This slide leads directly into your Q, K, V and QKᵀ explanation.</a:t>
            </a:r>
          </a:p>
        </p:txBody>
      </p:sp>
      <p:sp>
        <p:nvSpPr>
          <p:cNvPr id="1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What Do the 80 Numbers Mean?</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They are dimensions of a numerical representation used by the model.</a:t>
            </a:r>
          </a:p>
        </p:txBody>
      </p:sp>
      <p:sp>
        <p:nvSpPr>
          <p:cNvPr id="5" name="Rounded Rectangle 4"/>
          <p:cNvSpPr/>
          <p:nvPr/>
        </p:nvSpPr>
        <p:spPr>
          <a:xfrm>
            <a:off x="685800" y="1417320"/>
            <a:ext cx="3246120" cy="8229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B3A7FF"/>
                </a:solidFill>
                <a:effectLst/>
                <a:uLnTx/>
                <a:uFillTx/>
                <a:latin typeface="Georgia"/>
                <a:ea typeface="+mn-ea"/>
                <a:cs typeface="+mn-cs"/>
              </a:rPr>
              <a:t>Not 80 separate
English definitions</a:t>
            </a:r>
          </a:p>
        </p:txBody>
      </p:sp>
      <p:sp>
        <p:nvSpPr>
          <p:cNvPr id="6" name="Rounded Rectangle 5"/>
          <p:cNvSpPr/>
          <p:nvPr/>
        </p:nvSpPr>
        <p:spPr>
          <a:xfrm>
            <a:off x="4480560" y="1417320"/>
            <a:ext cx="3246120" cy="8229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7D278"/>
                </a:solidFill>
                <a:effectLst/>
                <a:uLnTx/>
                <a:uFillTx/>
                <a:latin typeface="Georgia"/>
                <a:ea typeface="+mn-ea"/>
                <a:cs typeface="+mn-cs"/>
              </a:rPr>
              <a:t>Not 80 fixed
human-selected properties</a:t>
            </a:r>
          </a:p>
        </p:txBody>
      </p:sp>
      <p:sp>
        <p:nvSpPr>
          <p:cNvPr id="7" name="Rounded Rectangle 6"/>
          <p:cNvSpPr/>
          <p:nvPr/>
        </p:nvSpPr>
        <p:spPr>
          <a:xfrm>
            <a:off x="8275320" y="1417320"/>
            <a:ext cx="3246120" cy="822960"/>
          </a:xfrm>
          <a:prstGeom prst="roundRect">
            <a:avLst/>
          </a:prstGeom>
          <a:solidFill>
            <a:srgbClr val="111A36"/>
          </a:solidFill>
          <a:ln w="1397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3AD8C6"/>
                </a:solidFill>
                <a:effectLst/>
                <a:uLnTx/>
                <a:uFillTx/>
                <a:latin typeface="Georgia"/>
                <a:ea typeface="+mn-ea"/>
                <a:cs typeface="+mn-cs"/>
              </a:rPr>
              <a:t>They are coordinates
used by the network</a:t>
            </a:r>
          </a:p>
        </p:txBody>
      </p:sp>
      <p:sp>
        <p:nvSpPr>
          <p:cNvPr id="8" name="TextBox 7"/>
          <p:cNvSpPr txBox="1"/>
          <p:nvPr/>
        </p:nvSpPr>
        <p:spPr>
          <a:xfrm>
            <a:off x="777240" y="2971800"/>
            <a:ext cx="10652760" cy="9144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dirty="0">
                <a:ln>
                  <a:noFill/>
                </a:ln>
                <a:solidFill>
                  <a:srgbClr val="6ADFFF"/>
                </a:solidFill>
                <a:effectLst/>
                <a:uLnTx/>
                <a:uFillTx/>
                <a:latin typeface="Georgia"/>
                <a:ea typeface="+mn-ea"/>
                <a:cs typeface="+mn-cs"/>
              </a:rPr>
              <a:t>Training adjusts numerical representations and weights so useful relationships can be expressed mathematically.</a:t>
            </a:r>
          </a:p>
        </p:txBody>
      </p:sp>
      <p:sp>
        <p:nvSpPr>
          <p:cNvPr id="9" name="TextBox 8"/>
          <p:cNvSpPr txBox="1"/>
          <p:nvPr/>
        </p:nvSpPr>
        <p:spPr>
          <a:xfrm>
            <a:off x="822960" y="4439186"/>
            <a:ext cx="10561320" cy="67710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dirty="0">
                <a:ln>
                  <a:noFill/>
                </a:ln>
                <a:solidFill>
                  <a:srgbClr val="CDDAF0"/>
                </a:solidFill>
                <a:effectLst/>
                <a:uLnTx/>
                <a:uFillTx/>
                <a:latin typeface="Georgia"/>
                <a:ea typeface="+mn-ea"/>
                <a:cs typeface="+mn-cs"/>
              </a:rPr>
              <a:t>The important idea for visualization is simple: words must become numbers before </a:t>
            </a:r>
            <a:endParaRPr kumimoji="0" lang="en-US" sz="1900" b="0" i="0" u="none" strike="noStrike" kern="1200" cap="none" spc="0" normalizeH="0" baseline="0" noProof="0" dirty="0">
              <a:ln>
                <a:noFill/>
              </a:ln>
              <a:solidFill>
                <a:srgbClr val="CDDAF0"/>
              </a:solidFill>
              <a:effectLst/>
              <a:uLnTx/>
              <a:uFillTx/>
              <a:latin typeface="Georgia"/>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dirty="0">
                <a:ln>
                  <a:noFill/>
                </a:ln>
                <a:solidFill>
                  <a:srgbClr val="CDDAF0"/>
                </a:solidFill>
                <a:effectLst/>
                <a:uLnTx/>
                <a:uFillTx/>
                <a:latin typeface="Georgia"/>
                <a:ea typeface="+mn-ea"/>
                <a:cs typeface="+mn-cs"/>
              </a:rPr>
              <a:t>matrix multiplication, attention, and learning can occur.</a:t>
            </a:r>
          </a:p>
        </p:txBody>
      </p:sp>
      <p:sp>
        <p:nvSpPr>
          <p:cNvPr id="10" name="Rounded Rectangle 9"/>
          <p:cNvSpPr/>
          <p:nvPr/>
        </p:nvSpPr>
        <p:spPr>
          <a:xfrm>
            <a:off x="1325880" y="6053328"/>
            <a:ext cx="9555480" cy="457200"/>
          </a:xfrm>
          <a:prstGeom prst="roundRect">
            <a:avLst/>
          </a:prstGeom>
          <a:solidFill>
            <a:srgbClr val="0C142B"/>
          </a:solidFill>
          <a:ln w="1397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C9D8FF"/>
                </a:solidFill>
                <a:effectLst/>
                <a:uLnTx/>
                <a:uFillTx/>
                <a:latin typeface="Georgia"/>
                <a:ea typeface="+mn-ea"/>
                <a:cs typeface="+mn-cs"/>
              </a:rPr>
              <a:t>WORDS → TOKENS → VECTORS → X → Q, K, V → ATTENTION</a:t>
            </a:r>
          </a:p>
        </p:txBody>
      </p:sp>
      <p:sp>
        <p:nvSpPr>
          <p:cNvPr id="1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Stage 2 — Input Matrix X</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Each token is represented numerically.</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3AD8C6"/>
          </a:solidFill>
          <a:ln w="2540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4151D"/>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Output</a:t>
            </a:r>
          </a:p>
        </p:txBody>
      </p:sp>
      <p:sp>
        <p:nvSpPr>
          <p:cNvPr id="18" name="Rounded Rectangle 17"/>
          <p:cNvSpPr/>
          <p:nvPr/>
        </p:nvSpPr>
        <p:spPr>
          <a:xfrm>
            <a:off x="1828800" y="3703320"/>
            <a:ext cx="8503920" cy="74980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8 tokens × 80 dimensions → X</a:t>
            </a:r>
          </a:p>
        </p:txBody>
      </p:sp>
      <p:sp>
        <p:nvSpPr>
          <p:cNvPr id="19" name="TextBox 18"/>
          <p:cNvSpPr txBox="1"/>
          <p:nvPr/>
        </p:nvSpPr>
        <p:spPr>
          <a:xfrm>
            <a:off x="914400" y="4853678"/>
            <a:ext cx="1033272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CDDAF0"/>
                </a:solidFill>
                <a:effectLst/>
                <a:uLnTx/>
                <a:uFillTx/>
                <a:latin typeface="Georgia"/>
                <a:ea typeface="+mn-ea"/>
                <a:cs typeface="+mn-cs"/>
              </a:rPr>
              <a:t>X is the numerical starting point for the </a:t>
            </a:r>
            <a:r>
              <a:rPr kumimoji="0" lang="en-US" sz="1800" b="0" i="0" u="none" strike="noStrike" kern="1200" cap="none" spc="0" normalizeH="0" baseline="0" noProof="0" dirty="0">
                <a:ln>
                  <a:noFill/>
                </a:ln>
                <a:solidFill>
                  <a:srgbClr val="CDDAF0"/>
                </a:solidFill>
                <a:effectLst/>
                <a:uLnTx/>
                <a:uFillTx/>
                <a:latin typeface="Georgia"/>
                <a:ea typeface="+mn-ea"/>
                <a:cs typeface="+mn-cs"/>
              </a:rPr>
              <a:t>Python</a:t>
            </a:r>
            <a:r>
              <a:rPr kumimoji="0" sz="1800" b="0" i="0" u="none" strike="noStrike" kern="1200" cap="none" spc="0" normalizeH="0" baseline="0" noProof="0" dirty="0">
                <a:ln>
                  <a:noFill/>
                </a:ln>
                <a:solidFill>
                  <a:srgbClr val="CDDAF0"/>
                </a:solidFill>
                <a:effectLst/>
                <a:uLnTx/>
                <a:uFillTx/>
                <a:latin typeface="Georgia"/>
                <a:ea typeface="+mn-ea"/>
                <a:cs typeface="+mn-cs"/>
              </a:rPr>
              <a:t> Transformer demonstration.</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The highlighted block shows where information is currently being transformed.</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Stage 3 — Form Q, K, and V</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CDDAF0"/>
                </a:solidFill>
                <a:effectLst/>
                <a:uLnTx/>
                <a:uFillTx/>
                <a:latin typeface="Georgia"/>
                <a:ea typeface="+mn-ea"/>
                <a:cs typeface="+mn-cs"/>
              </a:rPr>
              <a:t>Three learned transformations create three views of X.</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3AD8C6"/>
          </a:solidFill>
          <a:ln w="2540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4151D"/>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Output</a:t>
            </a:r>
          </a:p>
        </p:txBody>
      </p:sp>
      <p:sp>
        <p:nvSpPr>
          <p:cNvPr id="18" name="Rounded Rectangle 17"/>
          <p:cNvSpPr/>
          <p:nvPr/>
        </p:nvSpPr>
        <p:spPr>
          <a:xfrm>
            <a:off x="1828800" y="3703320"/>
            <a:ext cx="8503920" cy="74980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Q = XWQ     K = XWK     V = XWV</a:t>
            </a:r>
          </a:p>
        </p:txBody>
      </p:sp>
      <p:sp>
        <p:nvSpPr>
          <p:cNvPr id="19" name="TextBox 18"/>
          <p:cNvSpPr txBox="1"/>
          <p:nvPr/>
        </p:nvSpPr>
        <p:spPr>
          <a:xfrm>
            <a:off x="914400" y="4709160"/>
            <a:ext cx="10332720" cy="65836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CDDAF0"/>
                </a:solidFill>
                <a:effectLst/>
                <a:uLnTx/>
                <a:uFillTx/>
                <a:latin typeface="Georgia"/>
                <a:ea typeface="+mn-ea"/>
                <a:cs typeface="+mn-cs"/>
              </a:rPr>
              <a:t>Q asks; K identifies what can match; V carries information to be combined.</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The highlighted block shows where information is currently being transformed.</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F7EDFB-D9F1-AA4C-C5E2-85231AC28E77}"/>
              </a:ext>
            </a:extLst>
          </p:cNvPr>
          <p:cNvPicPr>
            <a:picLocks noChangeAspect="1"/>
          </p:cNvPicPr>
          <p:nvPr/>
        </p:nvPicPr>
        <p:blipFill>
          <a:blip r:embed="rId2"/>
          <a:stretch>
            <a:fillRect/>
          </a:stretch>
        </p:blipFill>
        <p:spPr>
          <a:xfrm>
            <a:off x="952500" y="0"/>
            <a:ext cx="10287000" cy="6858000"/>
          </a:xfrm>
          <a:prstGeom prst="rect">
            <a:avLst/>
          </a:prstGeom>
        </p:spPr>
      </p:pic>
      <p:sp>
        <p:nvSpPr>
          <p:cNvPr id="4"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extLst>
      <p:ext uri="{BB962C8B-B14F-4D97-AF65-F5344CB8AC3E}">
        <p14:creationId xmlns:p14="http://schemas.microsoft.com/office/powerpoint/2010/main" val="2031419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Stage 4 — Compare Queries and Keys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Every query is compared with every key.</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3AD8C6"/>
          </a:solidFill>
          <a:ln w="2540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4151D"/>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Output</a:t>
            </a:r>
          </a:p>
        </p:txBody>
      </p:sp>
      <p:sp>
        <p:nvSpPr>
          <p:cNvPr id="18" name="Rounded Rectangle 17"/>
          <p:cNvSpPr/>
          <p:nvPr/>
        </p:nvSpPr>
        <p:spPr>
          <a:xfrm>
            <a:off x="1828800" y="3703320"/>
            <a:ext cx="8503920" cy="74980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Scores = QKᵀ / √d</a:t>
            </a:r>
          </a:p>
        </p:txBody>
      </p:sp>
      <p:sp>
        <p:nvSpPr>
          <p:cNvPr id="19" name="TextBox 18"/>
          <p:cNvSpPr txBox="1"/>
          <p:nvPr/>
        </p:nvSpPr>
        <p:spPr>
          <a:xfrm>
            <a:off x="914400" y="4709160"/>
            <a:ext cx="10332720" cy="65836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CDDAF0"/>
                </a:solidFill>
                <a:effectLst/>
                <a:uLnTx/>
                <a:uFillTx/>
                <a:latin typeface="Georgia"/>
                <a:ea typeface="+mn-ea"/>
                <a:cs typeface="+mn-cs"/>
              </a:rPr>
              <a:t>For 8 words, this produces an 8 × 8 matrix of raw relationship scores.</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The highlighted block shows where information is currently being transformed.</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rgbClr val="C9D8FF"/>
                </a:solidFill>
                <a:effectLst/>
                <a:uLnTx/>
                <a:uFillTx/>
                <a:latin typeface="Georgia"/>
                <a:ea typeface="+mn-ea"/>
                <a:cs typeface="+mn-cs"/>
              </a:rPr>
              <a:t>Stage 5 — </a:t>
            </a:r>
            <a:r>
              <a:rPr kumimoji="0" sz="2500" b="1" i="0" u="none" strike="noStrike" kern="1200" cap="none" spc="0" normalizeH="0" baseline="0" noProof="0" dirty="0" err="1">
                <a:ln>
                  <a:noFill/>
                </a:ln>
                <a:solidFill>
                  <a:srgbClr val="C9D8FF"/>
                </a:solidFill>
                <a:effectLst/>
                <a:uLnTx/>
                <a:uFillTx/>
                <a:latin typeface="Georgia"/>
                <a:ea typeface="+mn-ea"/>
                <a:cs typeface="+mn-cs"/>
              </a:rPr>
              <a:t>Softmax</a:t>
            </a:r>
            <a:r>
              <a:rPr kumimoji="0" sz="2500" b="1" i="0" u="none" strike="noStrike" kern="1200" cap="none" spc="0" normalizeH="0" baseline="0" noProof="0" dirty="0">
                <a:ln>
                  <a:noFill/>
                </a:ln>
                <a:solidFill>
                  <a:srgbClr val="C9D8FF"/>
                </a:solidFill>
                <a:effectLst/>
                <a:uLnTx/>
                <a:uFillTx/>
                <a:latin typeface="Georgia"/>
                <a:ea typeface="+mn-ea"/>
                <a:cs typeface="+mn-cs"/>
              </a:rPr>
              <a:t> Creates Attention</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CDDAF0"/>
                </a:solidFill>
                <a:effectLst/>
                <a:uLnTx/>
                <a:uFillTx/>
                <a:latin typeface="Georgia"/>
                <a:ea typeface="+mn-ea"/>
                <a:cs typeface="+mn-cs"/>
              </a:rPr>
              <a:t>Raw scores become relative attention weights.</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3AD8C6"/>
          </a:solidFill>
          <a:ln w="2540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4151D"/>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Output</a:t>
            </a:r>
          </a:p>
        </p:txBody>
      </p:sp>
      <p:sp>
        <p:nvSpPr>
          <p:cNvPr id="18" name="Rounded Rectangle 17"/>
          <p:cNvSpPr/>
          <p:nvPr/>
        </p:nvSpPr>
        <p:spPr>
          <a:xfrm>
            <a:off x="1828800" y="3703320"/>
            <a:ext cx="8503920" cy="74980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A = Softmax(QKᵀ / √d)</a:t>
            </a:r>
          </a:p>
        </p:txBody>
      </p:sp>
      <p:sp>
        <p:nvSpPr>
          <p:cNvPr id="19" name="TextBox 18"/>
          <p:cNvSpPr txBox="1"/>
          <p:nvPr/>
        </p:nvSpPr>
        <p:spPr>
          <a:xfrm>
            <a:off x="914400" y="4709160"/>
            <a:ext cx="10332720" cy="65836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CDDAF0"/>
                </a:solidFill>
                <a:effectLst/>
                <a:uLnTx/>
                <a:uFillTx/>
                <a:latin typeface="Georgia"/>
                <a:ea typeface="+mn-ea"/>
                <a:cs typeface="+mn-cs"/>
              </a:rPr>
              <a:t>Each row becomes a probability-like distribution showing where that query attends.</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The highlighted block shows where information is currently being transformed.</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Stage 6 — Combine the Values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CDDAF0"/>
                </a:solidFill>
                <a:effectLst/>
                <a:uLnTx/>
                <a:uFillTx/>
                <a:latin typeface="Georgia"/>
                <a:ea typeface="+mn-ea"/>
                <a:cs typeface="+mn-cs"/>
              </a:rPr>
              <a:t>Attention weights determine how value information is mixed.</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3AD8C6"/>
          </a:solidFill>
          <a:ln w="2540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4151D"/>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Output</a:t>
            </a:r>
          </a:p>
        </p:txBody>
      </p:sp>
      <p:sp>
        <p:nvSpPr>
          <p:cNvPr id="18" name="Rounded Rectangle 17"/>
          <p:cNvSpPr/>
          <p:nvPr/>
        </p:nvSpPr>
        <p:spPr>
          <a:xfrm>
            <a:off x="1828800" y="3703320"/>
            <a:ext cx="8503920" cy="74980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Context = A × V</a:t>
            </a:r>
          </a:p>
        </p:txBody>
      </p:sp>
      <p:sp>
        <p:nvSpPr>
          <p:cNvPr id="19" name="TextBox 18"/>
          <p:cNvSpPr txBox="1"/>
          <p:nvPr/>
        </p:nvSpPr>
        <p:spPr>
          <a:xfrm>
            <a:off x="914400" y="4709160"/>
            <a:ext cx="10332720" cy="65836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CDDAF0"/>
                </a:solidFill>
                <a:effectLst/>
                <a:uLnTx/>
                <a:uFillTx/>
                <a:latin typeface="Georgia"/>
                <a:ea typeface="+mn-ea"/>
                <a:cs typeface="+mn-cs"/>
              </a:rPr>
              <a:t>A token's new representation now contains information gathered from other tokens.</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The highlighted block shows where information is currently being transformed.</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Stage 7 — Multi-Head + Projection + FFN</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CDDAF0"/>
                </a:solidFill>
                <a:effectLst/>
                <a:uLnTx/>
                <a:uFillTx/>
                <a:latin typeface="Georgia"/>
                <a:ea typeface="+mn-ea"/>
                <a:cs typeface="+mn-cs"/>
              </a:rPr>
              <a:t>A real Transformer repeats and combines several attention views.</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3AD8C6"/>
          </a:solidFill>
          <a:ln w="2540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4151D"/>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Output</a:t>
            </a:r>
          </a:p>
        </p:txBody>
      </p:sp>
      <p:sp>
        <p:nvSpPr>
          <p:cNvPr id="18" name="Rounded Rectangle 17"/>
          <p:cNvSpPr/>
          <p:nvPr/>
        </p:nvSpPr>
        <p:spPr>
          <a:xfrm>
            <a:off x="1828800" y="3703320"/>
            <a:ext cx="8503920" cy="74980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Heads → Concatenate → WO → Feed-Forward</a:t>
            </a:r>
          </a:p>
        </p:txBody>
      </p:sp>
      <p:sp>
        <p:nvSpPr>
          <p:cNvPr id="19" name="TextBox 18"/>
          <p:cNvSpPr txBox="1"/>
          <p:nvPr/>
        </p:nvSpPr>
        <p:spPr>
          <a:xfrm>
            <a:off x="914400" y="4853678"/>
            <a:ext cx="1033272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a:ln>
                  <a:noFill/>
                </a:ln>
                <a:solidFill>
                  <a:srgbClr val="CDDAF0"/>
                </a:solidFill>
                <a:effectLst/>
                <a:uLnTx/>
                <a:uFillTx/>
                <a:latin typeface="Georgia"/>
                <a:ea typeface="+mn-ea"/>
                <a:cs typeface="+mn-cs"/>
              </a:rPr>
              <a:t>Your </a:t>
            </a:r>
            <a:r>
              <a:rPr kumimoji="0" lang="en-US" sz="1800" b="0" i="0" u="none" strike="noStrike" kern="1200" cap="none" spc="0" normalizeH="0" baseline="0" noProof="0" dirty="0">
                <a:ln>
                  <a:noFill/>
                </a:ln>
                <a:solidFill>
                  <a:srgbClr val="CDDAF0"/>
                </a:solidFill>
                <a:effectLst/>
                <a:uLnTx/>
                <a:uFillTx/>
                <a:latin typeface="Georgia"/>
                <a:ea typeface="+mn-ea"/>
                <a:cs typeface="+mn-cs"/>
              </a:rPr>
              <a:t>Python</a:t>
            </a:r>
            <a:r>
              <a:rPr kumimoji="0" sz="1800" b="0" i="0" u="none" strike="noStrike" kern="1200" cap="none" spc="0" normalizeH="0" baseline="0" noProof="0" dirty="0">
                <a:ln>
                  <a:noFill/>
                </a:ln>
                <a:solidFill>
                  <a:srgbClr val="CDDAF0"/>
                </a:solidFill>
                <a:effectLst/>
                <a:uLnTx/>
                <a:uFillTx/>
                <a:latin typeface="Georgia"/>
                <a:ea typeface="+mn-ea"/>
                <a:cs typeface="+mn-cs"/>
              </a:rPr>
              <a:t> model makes these core matrix operations visible at laboratory scale.</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The highlighted block shows where information is currently being transformed.</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Stage 8 — Output Probabilities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The transformed representation produces probabilities for possible outputs.</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3AD8C6"/>
          </a:solidFill>
          <a:ln w="2540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04151D"/>
                </a:solidFill>
                <a:effectLst/>
                <a:uLnTx/>
                <a:uFillTx/>
                <a:latin typeface="Georgia"/>
                <a:ea typeface="+mn-ea"/>
                <a:cs typeface="+mn-cs"/>
              </a:rPr>
              <a:t>Output</a:t>
            </a:r>
          </a:p>
        </p:txBody>
      </p:sp>
      <p:sp>
        <p:nvSpPr>
          <p:cNvPr id="18" name="Rounded Rectangle 17"/>
          <p:cNvSpPr/>
          <p:nvPr/>
        </p:nvSpPr>
        <p:spPr>
          <a:xfrm>
            <a:off x="1828800" y="3703320"/>
            <a:ext cx="8503920" cy="74980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logits → Softmax → next-token probabilities</a:t>
            </a:r>
          </a:p>
        </p:txBody>
      </p:sp>
      <p:sp>
        <p:nvSpPr>
          <p:cNvPr id="19" name="TextBox 18"/>
          <p:cNvSpPr txBox="1"/>
          <p:nvPr/>
        </p:nvSpPr>
        <p:spPr>
          <a:xfrm>
            <a:off x="914400" y="4709160"/>
            <a:ext cx="10332720" cy="65836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CDDAF0"/>
                </a:solidFill>
                <a:effectLst/>
                <a:uLnTx/>
                <a:uFillTx/>
                <a:latin typeface="Georgia"/>
                <a:ea typeface="+mn-ea"/>
                <a:cs typeface="+mn-cs"/>
              </a:rPr>
              <a:t>High uncertainty means broad probabilities; confidence concentrates probability on fewer outputs.</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The highlighted block shows where information is currently being transformed.</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The Complete Transformer Flow</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CDDAF0"/>
                </a:solidFill>
                <a:effectLst/>
                <a:uLnTx/>
                <a:uFillTx/>
                <a:latin typeface="Georgia"/>
                <a:ea typeface="+mn-ea"/>
                <a:cs typeface="+mn-cs"/>
              </a:rPr>
              <a:t>The mathematics is a sequence of transformations of information.</a:t>
            </a:r>
          </a:p>
        </p:txBody>
      </p:sp>
      <p:sp>
        <p:nvSpPr>
          <p:cNvPr id="5" name="Rounded Rectangle 4"/>
          <p:cNvSpPr/>
          <p:nvPr/>
        </p:nvSpPr>
        <p:spPr>
          <a:xfrm>
            <a:off x="3657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Sentence</a:t>
            </a:r>
          </a:p>
        </p:txBody>
      </p:sp>
      <p:sp>
        <p:nvSpPr>
          <p:cNvPr id="6" name="TextBox 5"/>
          <p:cNvSpPr txBox="1"/>
          <p:nvPr/>
        </p:nvSpPr>
        <p:spPr>
          <a:xfrm>
            <a:off x="16733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1874519" y="2423160"/>
            <a:ext cx="10058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X</a:t>
            </a:r>
          </a:p>
        </p:txBody>
      </p:sp>
      <p:sp>
        <p:nvSpPr>
          <p:cNvPr id="8" name="TextBox 7"/>
          <p:cNvSpPr txBox="1"/>
          <p:nvPr/>
        </p:nvSpPr>
        <p:spPr>
          <a:xfrm>
            <a:off x="295351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24612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 K V</a:t>
            </a:r>
          </a:p>
        </p:txBody>
      </p:sp>
      <p:sp>
        <p:nvSpPr>
          <p:cNvPr id="10" name="TextBox 9"/>
          <p:cNvSpPr txBox="1"/>
          <p:nvPr/>
        </p:nvSpPr>
        <p:spPr>
          <a:xfrm>
            <a:off x="446227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4892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QKᵀ</a:t>
            </a:r>
          </a:p>
        </p:txBody>
      </p:sp>
      <p:sp>
        <p:nvSpPr>
          <p:cNvPr id="12" name="TextBox 11"/>
          <p:cNvSpPr txBox="1"/>
          <p:nvPr/>
        </p:nvSpPr>
        <p:spPr>
          <a:xfrm>
            <a:off x="6108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537960" y="2423160"/>
            <a:ext cx="12344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Softmax</a:t>
            </a:r>
          </a:p>
        </p:txBody>
      </p:sp>
      <p:sp>
        <p:nvSpPr>
          <p:cNvPr id="14" name="TextBox 13"/>
          <p:cNvSpPr txBox="1"/>
          <p:nvPr/>
        </p:nvSpPr>
        <p:spPr>
          <a:xfrm>
            <a:off x="784555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5" name="Rounded Rectangle 14"/>
          <p:cNvSpPr/>
          <p:nvPr/>
        </p:nvSpPr>
        <p:spPr>
          <a:xfrm>
            <a:off x="8321040" y="2423160"/>
            <a:ext cx="114300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A×V</a:t>
            </a:r>
          </a:p>
        </p:txBody>
      </p:sp>
      <p:sp>
        <p:nvSpPr>
          <p:cNvPr id="16" name="TextBox 15"/>
          <p:cNvSpPr txBox="1"/>
          <p:nvPr/>
        </p:nvSpPr>
        <p:spPr>
          <a:xfrm>
            <a:off x="9537192" y="254203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966960" y="2423160"/>
            <a:ext cx="1463040" cy="65836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Output</a:t>
            </a:r>
          </a:p>
        </p:txBody>
      </p:sp>
      <p:sp>
        <p:nvSpPr>
          <p:cNvPr id="18" name="TextBox 17"/>
          <p:cNvSpPr txBox="1"/>
          <p:nvPr/>
        </p:nvSpPr>
        <p:spPr>
          <a:xfrm>
            <a:off x="640080" y="3657600"/>
            <a:ext cx="1088136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X → Q,K,V → QKᵀ/√d → Softmax → A → A×V → WO/FFN → Output</a:t>
            </a:r>
          </a:p>
        </p:txBody>
      </p:sp>
      <p:sp>
        <p:nvSpPr>
          <p:cNvPr id="19" name="TextBox 18"/>
          <p:cNvSpPr txBox="1"/>
          <p:nvPr/>
        </p:nvSpPr>
        <p:spPr>
          <a:xfrm>
            <a:off x="777240" y="4572000"/>
            <a:ext cx="10607040" cy="65836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6ADFFF"/>
                </a:solidFill>
                <a:effectLst/>
                <a:uLnTx/>
                <a:uFillTx/>
                <a:latin typeface="Georgia"/>
                <a:ea typeface="+mn-ea"/>
                <a:cs typeface="+mn-cs"/>
              </a:rPr>
              <a:t>Training changes the weights so these transformations produce increasingly useful relationships and better output predictions.</a:t>
            </a:r>
          </a:p>
        </p:txBody>
      </p:sp>
      <p:sp>
        <p:nvSpPr>
          <p:cNvPr id="20" name="Rounded Rectangle 19"/>
          <p:cNvSpPr/>
          <p:nvPr/>
        </p:nvSpPr>
        <p:spPr>
          <a:xfrm>
            <a:off x="1234440" y="6053328"/>
            <a:ext cx="97383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This overview connects your token-vector, attention-line, </a:t>
            </a:r>
            <a:r>
              <a:rPr kumimoji="0" sz="1300" b="1" i="0" u="none" strike="noStrike" kern="1200" cap="none" spc="0" normalizeH="0" baseline="0" noProof="0" dirty="0" err="1">
                <a:ln>
                  <a:noFill/>
                </a:ln>
                <a:solidFill>
                  <a:srgbClr val="C9D8FF"/>
                </a:solidFill>
                <a:effectLst/>
                <a:uLnTx/>
                <a:uFillTx/>
                <a:latin typeface="Georgia"/>
                <a:ea typeface="+mn-ea"/>
                <a:cs typeface="+mn-cs"/>
              </a:rPr>
              <a:t>QK</a:t>
            </a:r>
            <a:r>
              <a:rPr kumimoji="0" sz="1300" b="1" i="0" u="none" strike="noStrike" kern="1200" cap="none" spc="0" normalizeH="0" baseline="0" noProof="0" dirty="0">
                <a:ln>
                  <a:noFill/>
                </a:ln>
                <a:solidFill>
                  <a:srgbClr val="C9D8FF"/>
                </a:solidFill>
                <a:effectLst/>
                <a:uLnTx/>
                <a:uFillTx/>
                <a:latin typeface="Georgia"/>
                <a:ea typeface="+mn-ea"/>
                <a:cs typeface="+mn-cs"/>
              </a:rPr>
              <a:t>ᵀ, heat-map, and training demonstrations.</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p:cNvGrpSpPr/>
        <p:nvPr/>
      </p:nvGrpSpPr>
      <p:grpSpPr>
        <a:xfrm>
          <a:off x="0" y="0"/>
          <a:ext cx="0" cy="0"/>
          <a:chOff x="0" y="0"/>
          <a:chExt cx="0" cy="0"/>
        </a:xfrm>
      </p:grpSpPr>
      <p:sp>
        <p:nvSpPr>
          <p:cNvPr id="2" name="TextBox 1"/>
          <p:cNvSpPr txBox="1"/>
          <p:nvPr/>
        </p:nvSpPr>
        <p:spPr>
          <a:xfrm>
            <a:off x="3484794" y="57537"/>
            <a:ext cx="5237651" cy="707886"/>
          </a:xfrm>
          <a:prstGeom prst="rect">
            <a:avLst/>
          </a:prstGeom>
          <a:noFill/>
        </p:spPr>
        <p:txBody>
          <a:bodyPr wrap="none" anchor="ctr">
            <a:spAutoFit/>
          </a:bodyPr>
          <a:lstStyle/>
          <a:p>
            <a:pPr algn="ctr"/>
            <a:r>
              <a:rPr sz="4000" b="1" u="sng" dirty="0">
                <a:solidFill>
                  <a:srgbClr val="12325A"/>
                </a:solidFill>
              </a:rPr>
              <a:t>What Parts Are Similar?</a:t>
            </a:r>
          </a:p>
        </p:txBody>
      </p:sp>
      <p:sp>
        <p:nvSpPr>
          <p:cNvPr id="3" name="Rounded Rectangle 2"/>
          <p:cNvSpPr/>
          <p:nvPr/>
        </p:nvSpPr>
        <p:spPr>
          <a:xfrm>
            <a:off x="685800" y="1143000"/>
            <a:ext cx="5074920" cy="566928"/>
          </a:xfrm>
          <a:prstGeom prst="roundRect">
            <a:avLst/>
          </a:prstGeom>
          <a:solidFill>
            <a:srgbClr val="E7F1F9"/>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u="sng" dirty="0">
                <a:solidFill>
                  <a:srgbClr val="12325A"/>
                </a:solidFill>
              </a:rPr>
              <a:t>Python</a:t>
            </a:r>
            <a:r>
              <a:rPr sz="2800" b="1" u="sng" dirty="0">
                <a:solidFill>
                  <a:srgbClr val="12325A"/>
                </a:solidFill>
              </a:rPr>
              <a:t> Model</a:t>
            </a:r>
            <a:r>
              <a:rPr lang="en-US" sz="2800" b="1" u="sng" dirty="0">
                <a:solidFill>
                  <a:srgbClr val="12325A"/>
                </a:solidFill>
              </a:rPr>
              <a:t> Parameters</a:t>
            </a:r>
            <a:endParaRPr sz="2800" b="1" u="sng" dirty="0">
              <a:solidFill>
                <a:srgbClr val="12325A"/>
              </a:solidFill>
            </a:endParaRPr>
          </a:p>
        </p:txBody>
      </p:sp>
      <p:sp>
        <p:nvSpPr>
          <p:cNvPr id="4" name="Rounded Rectangle 3"/>
          <p:cNvSpPr/>
          <p:nvPr/>
        </p:nvSpPr>
        <p:spPr>
          <a:xfrm>
            <a:off x="6431282" y="1152143"/>
            <a:ext cx="5074920" cy="566928"/>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u="sng" dirty="0">
                <a:solidFill>
                  <a:srgbClr val="12325A"/>
                </a:solidFill>
              </a:rPr>
              <a:t>Real Transformer </a:t>
            </a:r>
            <a:r>
              <a:rPr lang="en-US" sz="2800" b="1" u="sng" dirty="0">
                <a:solidFill>
                  <a:srgbClr val="12325A"/>
                </a:solidFill>
              </a:rPr>
              <a:t>LLM</a:t>
            </a:r>
            <a:endParaRPr sz="2800" b="1" u="sng" dirty="0">
              <a:solidFill>
                <a:srgbClr val="12325A"/>
              </a:solidFill>
            </a:endParaRPr>
          </a:p>
        </p:txBody>
      </p:sp>
      <p:sp>
        <p:nvSpPr>
          <p:cNvPr id="5" name="Rounded Rectangle 4"/>
          <p:cNvSpPr/>
          <p:nvPr/>
        </p:nvSpPr>
        <p:spPr>
          <a:xfrm>
            <a:off x="685800" y="1874519"/>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Input matrix X</a:t>
            </a:r>
          </a:p>
        </p:txBody>
      </p:sp>
      <p:sp>
        <p:nvSpPr>
          <p:cNvPr id="6" name="Rounded Rectangle 5"/>
          <p:cNvSpPr/>
          <p:nvPr/>
        </p:nvSpPr>
        <p:spPr>
          <a:xfrm>
            <a:off x="6400800" y="1874519"/>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Tokens become numerical vectors</a:t>
            </a:r>
          </a:p>
        </p:txBody>
      </p:sp>
      <p:sp>
        <p:nvSpPr>
          <p:cNvPr id="7" name="Rounded Rectangle 6"/>
          <p:cNvSpPr/>
          <p:nvPr/>
        </p:nvSpPr>
        <p:spPr>
          <a:xfrm>
            <a:off x="685800" y="2532887"/>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WQ, WK, WV</a:t>
            </a:r>
          </a:p>
        </p:txBody>
      </p:sp>
      <p:sp>
        <p:nvSpPr>
          <p:cNvPr id="8" name="Rounded Rectangle 7"/>
          <p:cNvSpPr/>
          <p:nvPr/>
        </p:nvSpPr>
        <p:spPr>
          <a:xfrm>
            <a:off x="6400800" y="2532887"/>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Learned attention transformations</a:t>
            </a:r>
          </a:p>
        </p:txBody>
      </p:sp>
      <p:sp>
        <p:nvSpPr>
          <p:cNvPr id="9" name="Rounded Rectangle 8"/>
          <p:cNvSpPr/>
          <p:nvPr/>
        </p:nvSpPr>
        <p:spPr>
          <a:xfrm>
            <a:off x="685800" y="3191255"/>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Q, K, V</a:t>
            </a:r>
          </a:p>
        </p:txBody>
      </p:sp>
      <p:sp>
        <p:nvSpPr>
          <p:cNvPr id="10" name="Rounded Rectangle 9"/>
          <p:cNvSpPr/>
          <p:nvPr/>
        </p:nvSpPr>
        <p:spPr>
          <a:xfrm>
            <a:off x="6400800" y="3191255"/>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Query, Key, Value representations</a:t>
            </a:r>
          </a:p>
        </p:txBody>
      </p:sp>
      <p:sp>
        <p:nvSpPr>
          <p:cNvPr id="11" name="Rounded Rectangle 10"/>
          <p:cNvSpPr/>
          <p:nvPr/>
        </p:nvSpPr>
        <p:spPr>
          <a:xfrm>
            <a:off x="685800" y="3849623"/>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QKᵀ / √d</a:t>
            </a:r>
          </a:p>
        </p:txBody>
      </p:sp>
      <p:sp>
        <p:nvSpPr>
          <p:cNvPr id="12" name="Rounded Rectangle 11"/>
          <p:cNvSpPr/>
          <p:nvPr/>
        </p:nvSpPr>
        <p:spPr>
          <a:xfrm>
            <a:off x="6400800" y="3849623"/>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dirty="0">
                <a:solidFill>
                  <a:srgbClr val="12325A"/>
                </a:solidFill>
              </a:rPr>
              <a:t>Word-to-word similarity scores</a:t>
            </a:r>
          </a:p>
        </p:txBody>
      </p:sp>
      <p:sp>
        <p:nvSpPr>
          <p:cNvPr id="13" name="Rounded Rectangle 12"/>
          <p:cNvSpPr/>
          <p:nvPr/>
        </p:nvSpPr>
        <p:spPr>
          <a:xfrm>
            <a:off x="685800" y="4507991"/>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dirty="0" err="1">
                <a:solidFill>
                  <a:srgbClr val="12325A"/>
                </a:solidFill>
              </a:rPr>
              <a:t>Softmax</a:t>
            </a:r>
            <a:r>
              <a:rPr lang="en-US" sz="2600" b="0" dirty="0">
                <a:solidFill>
                  <a:srgbClr val="12325A"/>
                </a:solidFill>
              </a:rPr>
              <a:t> – Score to Probabilities</a:t>
            </a:r>
            <a:endParaRPr sz="2600" b="0" dirty="0">
              <a:solidFill>
                <a:srgbClr val="12325A"/>
              </a:solidFill>
            </a:endParaRPr>
          </a:p>
        </p:txBody>
      </p:sp>
      <p:sp>
        <p:nvSpPr>
          <p:cNvPr id="14" name="Rounded Rectangle 13"/>
          <p:cNvSpPr/>
          <p:nvPr/>
        </p:nvSpPr>
        <p:spPr>
          <a:xfrm>
            <a:off x="6400800" y="4507991"/>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Scores become probabilities</a:t>
            </a:r>
          </a:p>
        </p:txBody>
      </p:sp>
      <p:sp>
        <p:nvSpPr>
          <p:cNvPr id="15" name="Rounded Rectangle 14"/>
          <p:cNvSpPr/>
          <p:nvPr/>
        </p:nvSpPr>
        <p:spPr>
          <a:xfrm>
            <a:off x="685800" y="5166359"/>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Attention matrix A</a:t>
            </a:r>
          </a:p>
        </p:txBody>
      </p:sp>
      <p:sp>
        <p:nvSpPr>
          <p:cNvPr id="16" name="Rounded Rectangle 15"/>
          <p:cNvSpPr/>
          <p:nvPr/>
        </p:nvSpPr>
        <p:spPr>
          <a:xfrm>
            <a:off x="6400800" y="5166359"/>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Where the model attends</a:t>
            </a:r>
          </a:p>
        </p:txBody>
      </p:sp>
      <p:sp>
        <p:nvSpPr>
          <p:cNvPr id="17" name="Rounded Rectangle 16"/>
          <p:cNvSpPr/>
          <p:nvPr/>
        </p:nvSpPr>
        <p:spPr>
          <a:xfrm>
            <a:off x="685800" y="5824727"/>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A × V</a:t>
            </a:r>
          </a:p>
        </p:txBody>
      </p:sp>
      <p:sp>
        <p:nvSpPr>
          <p:cNvPr id="18" name="Rounded Rectangle 17"/>
          <p:cNvSpPr/>
          <p:nvPr/>
        </p:nvSpPr>
        <p:spPr>
          <a:xfrm>
            <a:off x="6400800" y="5824727"/>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dirty="0">
                <a:solidFill>
                  <a:srgbClr val="12325A"/>
                </a:solidFill>
              </a:rPr>
              <a:t>Information is combined</a:t>
            </a:r>
          </a:p>
        </p:txBody>
      </p:sp>
      <p:sp>
        <p:nvSpPr>
          <p:cNvPr id="19" name="Rounded Rectangle 18"/>
          <p:cNvSpPr/>
          <p:nvPr/>
        </p:nvSpPr>
        <p:spPr>
          <a:xfrm>
            <a:off x="685800" y="6483095"/>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Training changes weights</a:t>
            </a:r>
          </a:p>
        </p:txBody>
      </p:sp>
      <p:sp>
        <p:nvSpPr>
          <p:cNvPr id="20" name="Rounded Rectangle 19"/>
          <p:cNvSpPr/>
          <p:nvPr/>
        </p:nvSpPr>
        <p:spPr>
          <a:xfrm>
            <a:off x="6400800" y="6483095"/>
            <a:ext cx="5074920" cy="5029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0">
                <a:solidFill>
                  <a:srgbClr val="12325A"/>
                </a:solidFill>
              </a:rPr>
              <a:t>Learning reduces error</a:t>
            </a:r>
          </a:p>
        </p:txBody>
      </p:sp>
      <p:sp>
        <p:nvSpPr>
          <p:cNvPr id="2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a:extLst>
            <a:ext uri="{FF2B5EF4-FFF2-40B4-BE49-F238E27FC236}">
              <a16:creationId xmlns:a16="http://schemas.microsoft.com/office/drawing/2014/main" id="{82C492A1-E813-0DFA-1DFF-51512BCA88EC}"/>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E76C5ED-55E6-4D0B-152F-84B3F7868504}"/>
              </a:ext>
            </a:extLst>
          </p:cNvPr>
          <p:cNvPicPr>
            <a:picLocks noChangeAspect="1"/>
          </p:cNvPicPr>
          <p:nvPr/>
        </p:nvPicPr>
        <p:blipFill>
          <a:blip r:embed="rId2"/>
          <a:stretch>
            <a:fillRect/>
          </a:stretch>
        </p:blipFill>
        <p:spPr>
          <a:xfrm>
            <a:off x="6478" y="0"/>
            <a:ext cx="12185522" cy="6858000"/>
          </a:xfrm>
          <a:prstGeom prst="rect">
            <a:avLst/>
          </a:prstGeom>
          <a:solidFill>
            <a:srgbClr val="FFC000"/>
          </a:solidFill>
        </p:spPr>
      </p:pic>
      <p:sp>
        <p:nvSpPr>
          <p:cNvPr id="1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
        <p:nvSpPr>
          <p:cNvPr id="2" name="TextBox 1">
            <a:extLst>
              <a:ext uri="{FF2B5EF4-FFF2-40B4-BE49-F238E27FC236}">
                <a16:creationId xmlns:a16="http://schemas.microsoft.com/office/drawing/2014/main" id="{3BCD78E5-3219-DC6B-FD67-1E8C681ECD0F}"/>
              </a:ext>
            </a:extLst>
          </p:cNvPr>
          <p:cNvSpPr txBox="1"/>
          <p:nvPr/>
        </p:nvSpPr>
        <p:spPr>
          <a:xfrm>
            <a:off x="2154220" y="-116891"/>
            <a:ext cx="8144023" cy="492443"/>
          </a:xfrm>
          <a:prstGeom prst="rect">
            <a:avLst/>
          </a:prstGeom>
          <a:solidFill>
            <a:srgbClr val="FFF2C9"/>
          </a:solidFill>
        </p:spPr>
        <p:txBody>
          <a:bodyPr wrap="square" rtlCol="0">
            <a:spAutoFit/>
          </a:bodyPr>
          <a:lstStyle/>
          <a:p>
            <a:pPr algn="ctr"/>
            <a:r>
              <a:rPr lang="en-US" sz="2600" b="1" u="sng" dirty="0"/>
              <a:t>How the Python Laboratory Model Compares to Real LLM</a:t>
            </a:r>
          </a:p>
        </p:txBody>
      </p:sp>
    </p:spTree>
    <p:extLst>
      <p:ext uri="{BB962C8B-B14F-4D97-AF65-F5344CB8AC3E}">
        <p14:creationId xmlns:p14="http://schemas.microsoft.com/office/powerpoint/2010/main" val="9733111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p:cNvGrpSpPr/>
        <p:nvPr/>
      </p:nvGrpSpPr>
      <p:grpSpPr>
        <a:xfrm>
          <a:off x="0" y="0"/>
          <a:ext cx="0" cy="0"/>
          <a:chOff x="0" y="0"/>
          <a:chExt cx="0" cy="0"/>
        </a:xfrm>
      </p:grpSpPr>
      <p:sp>
        <p:nvSpPr>
          <p:cNvPr id="2" name="TextBox 1"/>
          <p:cNvSpPr txBox="1"/>
          <p:nvPr/>
        </p:nvSpPr>
        <p:spPr>
          <a:xfrm>
            <a:off x="2945288" y="57538"/>
            <a:ext cx="6316666" cy="707886"/>
          </a:xfrm>
          <a:prstGeom prst="rect">
            <a:avLst/>
          </a:prstGeom>
          <a:noFill/>
        </p:spPr>
        <p:txBody>
          <a:bodyPr wrap="none" anchor="ctr">
            <a:spAutoFit/>
          </a:bodyPr>
          <a:lstStyle/>
          <a:p>
            <a:pPr algn="ctr"/>
            <a:r>
              <a:rPr sz="4000" b="1" u="sng" dirty="0">
                <a:solidFill>
                  <a:srgbClr val="12325A"/>
                </a:solidFill>
              </a:rPr>
              <a:t>The Shared Core: </a:t>
            </a:r>
            <a:r>
              <a:rPr lang="en-US" sz="4000" b="1" u="sng" dirty="0">
                <a:solidFill>
                  <a:srgbClr val="12325A"/>
                </a:solidFill>
              </a:rPr>
              <a:t> </a:t>
            </a:r>
            <a:r>
              <a:rPr sz="4000" b="1" u="sng" dirty="0">
                <a:solidFill>
                  <a:srgbClr val="12325A"/>
                </a:solidFill>
              </a:rPr>
              <a:t>Attention</a:t>
            </a:r>
            <a:r>
              <a:rPr lang="en-US" sz="4000" b="1" u="sng" dirty="0">
                <a:solidFill>
                  <a:srgbClr val="12325A"/>
                </a:solidFill>
              </a:rPr>
              <a:t>*</a:t>
            </a:r>
            <a:endParaRPr sz="4000" b="1" u="sng" dirty="0">
              <a:solidFill>
                <a:srgbClr val="12325A"/>
              </a:solidFill>
            </a:endParaRPr>
          </a:p>
        </p:txBody>
      </p:sp>
      <p:sp>
        <p:nvSpPr>
          <p:cNvPr id="3" name="Rounded Rectangle 2"/>
          <p:cNvSpPr/>
          <p:nvPr/>
        </p:nvSpPr>
        <p:spPr>
          <a:xfrm>
            <a:off x="502920" y="2513561"/>
            <a:ext cx="1143000" cy="731520"/>
          </a:xfrm>
          <a:prstGeom prst="roundRect">
            <a:avLst/>
          </a:prstGeom>
          <a:solidFill>
            <a:srgbClr val="E7F1F9"/>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X</a:t>
            </a:r>
          </a:p>
        </p:txBody>
      </p:sp>
      <p:sp>
        <p:nvSpPr>
          <p:cNvPr id="4" name="Rounded Rectangle 3"/>
          <p:cNvSpPr/>
          <p:nvPr/>
        </p:nvSpPr>
        <p:spPr>
          <a:xfrm>
            <a:off x="2194560" y="1507721"/>
            <a:ext cx="1143000" cy="548640"/>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WQ</a:t>
            </a:r>
          </a:p>
        </p:txBody>
      </p:sp>
      <p:sp>
        <p:nvSpPr>
          <p:cNvPr id="5" name="Rounded Rectangle 4"/>
          <p:cNvSpPr/>
          <p:nvPr/>
        </p:nvSpPr>
        <p:spPr>
          <a:xfrm>
            <a:off x="2194560" y="2513561"/>
            <a:ext cx="1143000" cy="548640"/>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WK</a:t>
            </a:r>
          </a:p>
        </p:txBody>
      </p:sp>
      <p:sp>
        <p:nvSpPr>
          <p:cNvPr id="6" name="Rounded Rectangle 5"/>
          <p:cNvSpPr/>
          <p:nvPr/>
        </p:nvSpPr>
        <p:spPr>
          <a:xfrm>
            <a:off x="2194560" y="3519401"/>
            <a:ext cx="1143000" cy="548640"/>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WV</a:t>
            </a:r>
          </a:p>
        </p:txBody>
      </p:sp>
      <p:sp>
        <p:nvSpPr>
          <p:cNvPr id="7" name="Rounded Rectangle 6"/>
          <p:cNvSpPr/>
          <p:nvPr/>
        </p:nvSpPr>
        <p:spPr>
          <a:xfrm>
            <a:off x="3886200" y="1507721"/>
            <a:ext cx="914400" cy="548640"/>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Q</a:t>
            </a:r>
          </a:p>
        </p:txBody>
      </p:sp>
      <p:sp>
        <p:nvSpPr>
          <p:cNvPr id="8" name="Rounded Rectangle 7"/>
          <p:cNvSpPr/>
          <p:nvPr/>
        </p:nvSpPr>
        <p:spPr>
          <a:xfrm>
            <a:off x="3886200" y="2513561"/>
            <a:ext cx="914400" cy="548640"/>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K</a:t>
            </a:r>
          </a:p>
        </p:txBody>
      </p:sp>
      <p:sp>
        <p:nvSpPr>
          <p:cNvPr id="9" name="Rounded Rectangle 8"/>
          <p:cNvSpPr/>
          <p:nvPr/>
        </p:nvSpPr>
        <p:spPr>
          <a:xfrm>
            <a:off x="3886200" y="3519401"/>
            <a:ext cx="914400" cy="548640"/>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V</a:t>
            </a:r>
          </a:p>
        </p:txBody>
      </p:sp>
      <p:cxnSp>
        <p:nvCxnSpPr>
          <p:cNvPr id="10" name="Connector 9"/>
          <p:cNvCxnSpPr/>
          <p:nvPr/>
        </p:nvCxnSpPr>
        <p:spPr>
          <a:xfrm flipV="1">
            <a:off x="1645920" y="1782041"/>
            <a:ext cx="548640" cy="109728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V="1">
            <a:off x="1645920" y="2787881"/>
            <a:ext cx="548640" cy="9144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1645920" y="2879321"/>
            <a:ext cx="548640" cy="91440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3337560" y="1782041"/>
            <a:ext cx="54864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3337560" y="2787881"/>
            <a:ext cx="54864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3337560" y="3793721"/>
            <a:ext cx="54864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5440680" y="1919201"/>
            <a:ext cx="1508760" cy="777240"/>
          </a:xfrm>
          <a:prstGeom prst="roundRect">
            <a:avLst/>
          </a:prstGeom>
          <a:solidFill>
            <a:srgbClr val="E7F1F9"/>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QKᵀ
Scores</a:t>
            </a:r>
          </a:p>
        </p:txBody>
      </p:sp>
      <p:cxnSp>
        <p:nvCxnSpPr>
          <p:cNvPr id="17" name="Connector 16"/>
          <p:cNvCxnSpPr/>
          <p:nvPr/>
        </p:nvCxnSpPr>
        <p:spPr>
          <a:xfrm>
            <a:off x="4800600" y="1782041"/>
            <a:ext cx="640080" cy="429768"/>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V="1">
            <a:off x="4800600" y="2422121"/>
            <a:ext cx="640080" cy="36576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6949440" y="2303249"/>
            <a:ext cx="45720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9235440" y="1919201"/>
            <a:ext cx="1188720" cy="777240"/>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A</a:t>
            </a:r>
          </a:p>
        </p:txBody>
      </p:sp>
      <p:cxnSp>
        <p:nvCxnSpPr>
          <p:cNvPr id="22" name="Connector 21"/>
          <p:cNvCxnSpPr/>
          <p:nvPr/>
        </p:nvCxnSpPr>
        <p:spPr>
          <a:xfrm>
            <a:off x="8732520" y="2303249"/>
            <a:ext cx="50292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9235440" y="3519401"/>
            <a:ext cx="1188720" cy="731520"/>
          </a:xfrm>
          <a:prstGeom prst="roundRect">
            <a:avLst/>
          </a:prstGeom>
          <a:solidFill>
            <a:srgbClr val="E7F1F9"/>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A×V</a:t>
            </a:r>
          </a:p>
        </p:txBody>
      </p:sp>
      <p:cxnSp>
        <p:nvCxnSpPr>
          <p:cNvPr id="24" name="Connector 23"/>
          <p:cNvCxnSpPr/>
          <p:nvPr/>
        </p:nvCxnSpPr>
        <p:spPr>
          <a:xfrm>
            <a:off x="9829800" y="2696441"/>
            <a:ext cx="0" cy="82296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4800600" y="3793721"/>
            <a:ext cx="4434840" cy="9144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10972800" y="3519401"/>
            <a:ext cx="822960" cy="73152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Out</a:t>
            </a:r>
          </a:p>
        </p:txBody>
      </p:sp>
      <p:cxnSp>
        <p:nvCxnSpPr>
          <p:cNvPr id="27" name="Connector 26"/>
          <p:cNvCxnSpPr/>
          <p:nvPr/>
        </p:nvCxnSpPr>
        <p:spPr>
          <a:xfrm>
            <a:off x="10424160" y="3885161"/>
            <a:ext cx="54864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772158" y="5141227"/>
            <a:ext cx="8647688" cy="1200329"/>
          </a:xfrm>
          <a:prstGeom prst="rect">
            <a:avLst/>
          </a:prstGeom>
          <a:noFill/>
        </p:spPr>
        <p:txBody>
          <a:bodyPr wrap="none" anchor="ctr">
            <a:spAutoFit/>
          </a:bodyPr>
          <a:lstStyle/>
          <a:p>
            <a:pPr algn="ctr"/>
            <a:r>
              <a:rPr lang="en-US" sz="3600" b="1" dirty="0">
                <a:solidFill>
                  <a:srgbClr val="24568C"/>
                </a:solidFill>
              </a:rPr>
              <a:t>*</a:t>
            </a:r>
            <a:r>
              <a:rPr sz="3600" b="1" dirty="0">
                <a:solidFill>
                  <a:srgbClr val="24568C"/>
                </a:solidFill>
              </a:rPr>
              <a:t>This is the </a:t>
            </a:r>
            <a:r>
              <a:rPr lang="en-US" sz="3600" b="1" dirty="0">
                <a:solidFill>
                  <a:srgbClr val="24568C"/>
                </a:solidFill>
              </a:rPr>
              <a:t>Critical Transformer Mechanism</a:t>
            </a:r>
            <a:r>
              <a:rPr sz="3600" b="1" dirty="0">
                <a:solidFill>
                  <a:srgbClr val="24568C"/>
                </a:solidFill>
              </a:rPr>
              <a:t> </a:t>
            </a:r>
            <a:endParaRPr lang="en-US" sz="3600" b="1" dirty="0">
              <a:solidFill>
                <a:srgbClr val="24568C"/>
              </a:solidFill>
            </a:endParaRPr>
          </a:p>
          <a:p>
            <a:pPr algn="ctr"/>
            <a:r>
              <a:rPr lang="en-US" sz="3600" b="1" dirty="0">
                <a:solidFill>
                  <a:srgbClr val="24568C"/>
                </a:solidFill>
              </a:rPr>
              <a:t>the</a:t>
            </a:r>
            <a:r>
              <a:rPr sz="3600" b="1" dirty="0">
                <a:solidFill>
                  <a:srgbClr val="24568C"/>
                </a:solidFill>
              </a:rPr>
              <a:t> </a:t>
            </a:r>
            <a:r>
              <a:rPr lang="en-US" sz="3600" b="1" dirty="0">
                <a:solidFill>
                  <a:srgbClr val="24568C"/>
                </a:solidFill>
              </a:rPr>
              <a:t>Python</a:t>
            </a:r>
            <a:r>
              <a:rPr sz="3600" b="1" dirty="0">
                <a:solidFill>
                  <a:srgbClr val="24568C"/>
                </a:solidFill>
              </a:rPr>
              <a:t> model represents well.</a:t>
            </a:r>
          </a:p>
        </p:txBody>
      </p:sp>
      <p:sp>
        <p:nvSpPr>
          <p:cNvPr id="19" name="Rounded Rectangle 18"/>
          <p:cNvSpPr/>
          <p:nvPr/>
        </p:nvSpPr>
        <p:spPr>
          <a:xfrm>
            <a:off x="7406639" y="1919201"/>
            <a:ext cx="1508759" cy="777240"/>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dirty="0" err="1">
                <a:solidFill>
                  <a:srgbClr val="12325A"/>
                </a:solidFill>
              </a:rPr>
              <a:t>Softmax</a:t>
            </a:r>
            <a:endParaRPr sz="2800" b="1" dirty="0">
              <a:solidFill>
                <a:srgbClr val="12325A"/>
              </a:solidFill>
            </a:endParaRPr>
          </a:p>
        </p:txBody>
      </p:sp>
      <p:sp>
        <p:nvSpPr>
          <p:cNvPr id="29"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What Is Attention?</a:t>
            </a:r>
          </a:p>
        </p:txBody>
      </p:sp>
      <p:sp>
        <p:nvSpPr>
          <p:cNvPr id="4" name="TextBox 3"/>
          <p:cNvSpPr txBox="1"/>
          <p:nvPr/>
        </p:nvSpPr>
        <p:spPr>
          <a:xfrm>
            <a:off x="594360" y="658368"/>
            <a:ext cx="1097280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A mechanism for deciding which parts of the context matter to each token.</a:t>
            </a:r>
          </a:p>
        </p:txBody>
      </p:sp>
      <p:sp>
        <p:nvSpPr>
          <p:cNvPr id="5" name="TextBox 4"/>
          <p:cNvSpPr txBox="1"/>
          <p:nvPr/>
        </p:nvSpPr>
        <p:spPr>
          <a:xfrm>
            <a:off x="777240" y="1234440"/>
            <a:ext cx="1065276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6ADFFF"/>
                </a:solidFill>
                <a:effectLst/>
                <a:uLnTx/>
                <a:uFillTx/>
                <a:latin typeface="Georgia"/>
                <a:ea typeface="+mn-ea"/>
                <a:cs typeface="+mn-cs"/>
              </a:rPr>
              <a:t>ATTENTION = a learned, context-dependent weighting of relationships among tokens</a:t>
            </a:r>
          </a:p>
        </p:txBody>
      </p:sp>
      <p:sp>
        <p:nvSpPr>
          <p:cNvPr id="6" name="Rounded Rectangle 5"/>
          <p:cNvSpPr/>
          <p:nvPr/>
        </p:nvSpPr>
        <p:spPr>
          <a:xfrm>
            <a:off x="685800" y="2331720"/>
            <a:ext cx="3017520" cy="1097280"/>
          </a:xfrm>
          <a:prstGeom prst="roundRect">
            <a:avLst/>
          </a:prstGeom>
          <a:solidFill>
            <a:srgbClr val="0C142B"/>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B3A7FF"/>
                </a:solidFill>
                <a:effectLst/>
                <a:uLnTx/>
                <a:uFillTx/>
                <a:latin typeface="Georgia"/>
                <a:ea typeface="+mn-ea"/>
                <a:cs typeface="+mn-cs"/>
              </a:rPr>
              <a:t>QUERY (Q)
What am I looking for?</a:t>
            </a:r>
          </a:p>
        </p:txBody>
      </p:sp>
      <p:sp>
        <p:nvSpPr>
          <p:cNvPr id="7" name="Rounded Rectangle 6"/>
          <p:cNvSpPr/>
          <p:nvPr/>
        </p:nvSpPr>
        <p:spPr>
          <a:xfrm>
            <a:off x="4572000" y="2331720"/>
            <a:ext cx="3017520" cy="1097280"/>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7D278"/>
                </a:solidFill>
                <a:effectLst/>
                <a:uLnTx/>
                <a:uFillTx/>
                <a:latin typeface="Georgia"/>
                <a:ea typeface="+mn-ea"/>
                <a:cs typeface="+mn-cs"/>
              </a:rPr>
              <a:t>KEY (K)
What information do I contain?</a:t>
            </a:r>
          </a:p>
        </p:txBody>
      </p:sp>
      <p:sp>
        <p:nvSpPr>
          <p:cNvPr id="8" name="Rounded Rectangle 7"/>
          <p:cNvSpPr/>
          <p:nvPr/>
        </p:nvSpPr>
        <p:spPr>
          <a:xfrm>
            <a:off x="8458200" y="2331720"/>
            <a:ext cx="3017520" cy="1097280"/>
          </a:xfrm>
          <a:prstGeom prst="roundRect">
            <a:avLst/>
          </a:prstGeom>
          <a:solidFill>
            <a:srgbClr val="0C142B"/>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3AD8C6"/>
                </a:solidFill>
                <a:effectLst/>
                <a:uLnTx/>
                <a:uFillTx/>
                <a:latin typeface="Georgia"/>
                <a:ea typeface="+mn-ea"/>
                <a:cs typeface="+mn-cs"/>
              </a:rPr>
              <a:t>VALUE (V)
What information can I contribute?</a:t>
            </a:r>
          </a:p>
        </p:txBody>
      </p:sp>
      <p:sp>
        <p:nvSpPr>
          <p:cNvPr id="9" name="TextBox 8"/>
          <p:cNvSpPr txBox="1"/>
          <p:nvPr/>
        </p:nvSpPr>
        <p:spPr>
          <a:xfrm>
            <a:off x="914400" y="3840480"/>
            <a:ext cx="103327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a:ln>
                  <a:noFill/>
                </a:ln>
                <a:solidFill>
                  <a:srgbClr val="F0F4FF"/>
                </a:solidFill>
                <a:effectLst/>
                <a:uLnTx/>
                <a:uFillTx/>
                <a:latin typeface="Georgia"/>
                <a:ea typeface="+mn-ea"/>
                <a:cs typeface="+mn-cs"/>
              </a:rPr>
              <a:t>Q and K determine how strongly tokens are related. Those strengths weight the V information that is combined into a new contextual representation.</a:t>
            </a:r>
          </a:p>
        </p:txBody>
      </p:sp>
      <p:sp>
        <p:nvSpPr>
          <p:cNvPr id="10" name="Rounded Rectangle 9"/>
          <p:cNvSpPr/>
          <p:nvPr/>
        </p:nvSpPr>
        <p:spPr>
          <a:xfrm>
            <a:off x="1965960" y="4800600"/>
            <a:ext cx="8229600" cy="658368"/>
          </a:xfrm>
          <a:prstGeom prst="roundRect">
            <a:avLst/>
          </a:prstGeom>
          <a:solidFill>
            <a:srgbClr val="3AD8C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04151D"/>
                </a:solidFill>
                <a:effectLst/>
                <a:uLnTx/>
                <a:uFillTx/>
                <a:latin typeface="Georgia"/>
                <a:ea typeface="+mn-ea"/>
                <a:cs typeface="+mn-cs"/>
              </a:rPr>
              <a:t>Attention lets the meaning of a token change with its context.</a:t>
            </a:r>
          </a:p>
        </p:txBody>
      </p:sp>
      <p:sp>
        <p:nvSpPr>
          <p:cNvPr id="11" name="Rounded Rectangle 10"/>
          <p:cNvSpPr/>
          <p:nvPr/>
        </p:nvSpPr>
        <p:spPr>
          <a:xfrm>
            <a:off x="1005840" y="6053328"/>
            <a:ext cx="101955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Attention is not a database lookup; it is a learned calculation of relevance within the current context.</a:t>
            </a:r>
          </a:p>
        </p:txBody>
      </p:sp>
      <p:sp>
        <p:nvSpPr>
          <p:cNvPr id="12"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Why Attention Is Important</a:t>
            </a:r>
          </a:p>
        </p:txBody>
      </p:sp>
      <p:sp>
        <p:nvSpPr>
          <p:cNvPr id="4" name="TextBox 3"/>
          <p:cNvSpPr txBox="1"/>
          <p:nvPr/>
        </p:nvSpPr>
        <p:spPr>
          <a:xfrm>
            <a:off x="594360" y="658368"/>
            <a:ext cx="1097280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The same word can mean different things depending on the words around it.</a:t>
            </a:r>
          </a:p>
        </p:txBody>
      </p:sp>
      <p:sp>
        <p:nvSpPr>
          <p:cNvPr id="5" name="Rounded Rectangle 4"/>
          <p:cNvSpPr/>
          <p:nvPr/>
        </p:nvSpPr>
        <p:spPr>
          <a:xfrm>
            <a:off x="594360" y="1325880"/>
            <a:ext cx="5257800" cy="96012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6ADFFF"/>
                </a:solidFill>
                <a:effectLst/>
                <a:uLnTx/>
                <a:uFillTx/>
                <a:latin typeface="Georgia"/>
                <a:ea typeface="+mn-ea"/>
                <a:cs typeface="+mn-cs"/>
              </a:rPr>
              <a:t>“He sat on the bank of the river.”</a:t>
            </a:r>
          </a:p>
        </p:txBody>
      </p:sp>
      <p:sp>
        <p:nvSpPr>
          <p:cNvPr id="6" name="Rounded Rectangle 5"/>
          <p:cNvSpPr/>
          <p:nvPr/>
        </p:nvSpPr>
        <p:spPr>
          <a:xfrm>
            <a:off x="6336792" y="1325880"/>
            <a:ext cx="5257800" cy="960120"/>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“She deposited money in the bank.”</a:t>
            </a:r>
          </a:p>
        </p:txBody>
      </p:sp>
      <p:sp>
        <p:nvSpPr>
          <p:cNvPr id="7" name="TextBox 6"/>
          <p:cNvSpPr txBox="1"/>
          <p:nvPr/>
        </p:nvSpPr>
        <p:spPr>
          <a:xfrm>
            <a:off x="822960" y="2578608"/>
            <a:ext cx="48006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CDDAF0"/>
                </a:solidFill>
                <a:effectLst/>
                <a:uLnTx/>
                <a:uFillTx/>
                <a:latin typeface="Georgia"/>
                <a:ea typeface="+mn-ea"/>
                <a:cs typeface="+mn-cs"/>
              </a:rPr>
              <a:t>bank attends strongly to:</a:t>
            </a:r>
          </a:p>
        </p:txBody>
      </p:sp>
      <p:sp>
        <p:nvSpPr>
          <p:cNvPr id="8" name="TextBox 7"/>
          <p:cNvSpPr txBox="1"/>
          <p:nvPr/>
        </p:nvSpPr>
        <p:spPr>
          <a:xfrm>
            <a:off x="6583680" y="2578608"/>
            <a:ext cx="48006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CDDAF0"/>
                </a:solidFill>
                <a:effectLst/>
                <a:uLnTx/>
                <a:uFillTx/>
                <a:latin typeface="Georgia"/>
                <a:ea typeface="+mn-ea"/>
                <a:cs typeface="+mn-cs"/>
              </a:rPr>
              <a:t>bank attends strongly to:</a:t>
            </a:r>
          </a:p>
        </p:txBody>
      </p:sp>
      <p:sp>
        <p:nvSpPr>
          <p:cNvPr id="9" name="Rounded Rectangle 8"/>
          <p:cNvSpPr/>
          <p:nvPr/>
        </p:nvSpPr>
        <p:spPr>
          <a:xfrm>
            <a:off x="1005840" y="3154680"/>
            <a:ext cx="1280160" cy="594360"/>
          </a:xfrm>
          <a:prstGeom prst="roundRect">
            <a:avLst/>
          </a:prstGeom>
          <a:solidFill>
            <a:srgbClr val="111A36"/>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3AD8C6"/>
                </a:solidFill>
                <a:effectLst/>
                <a:uLnTx/>
                <a:uFillTx/>
                <a:latin typeface="Georgia"/>
                <a:ea typeface="+mn-ea"/>
                <a:cs typeface="+mn-cs"/>
              </a:rPr>
              <a:t>river</a:t>
            </a:r>
          </a:p>
        </p:txBody>
      </p:sp>
      <p:sp>
        <p:nvSpPr>
          <p:cNvPr id="10" name="Rounded Rectangle 9"/>
          <p:cNvSpPr/>
          <p:nvPr/>
        </p:nvSpPr>
        <p:spPr>
          <a:xfrm>
            <a:off x="2514600" y="3154680"/>
            <a:ext cx="1280160" cy="594360"/>
          </a:xfrm>
          <a:prstGeom prst="roundRect">
            <a:avLst/>
          </a:prstGeom>
          <a:solidFill>
            <a:srgbClr val="111A36"/>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B3A7FF"/>
                </a:solidFill>
                <a:effectLst/>
                <a:uLnTx/>
                <a:uFillTx/>
                <a:latin typeface="Georgia"/>
                <a:ea typeface="+mn-ea"/>
                <a:cs typeface="+mn-cs"/>
              </a:rPr>
              <a:t>sat</a:t>
            </a:r>
          </a:p>
        </p:txBody>
      </p:sp>
      <p:sp>
        <p:nvSpPr>
          <p:cNvPr id="11" name="Rounded Rectangle 10"/>
          <p:cNvSpPr/>
          <p:nvPr/>
        </p:nvSpPr>
        <p:spPr>
          <a:xfrm>
            <a:off x="4023360" y="3154680"/>
            <a:ext cx="1280160" cy="594360"/>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A8C3FF"/>
                </a:solidFill>
                <a:effectLst/>
                <a:uLnTx/>
                <a:uFillTx/>
                <a:latin typeface="Georgia"/>
                <a:ea typeface="+mn-ea"/>
                <a:cs typeface="+mn-cs"/>
              </a:rPr>
              <a:t>the</a:t>
            </a:r>
          </a:p>
        </p:txBody>
      </p:sp>
      <p:sp>
        <p:nvSpPr>
          <p:cNvPr id="12" name="Rounded Rectangle 11"/>
          <p:cNvSpPr/>
          <p:nvPr/>
        </p:nvSpPr>
        <p:spPr>
          <a:xfrm>
            <a:off x="6720840" y="3154680"/>
            <a:ext cx="1280160" cy="594360"/>
          </a:xfrm>
          <a:prstGeom prst="roundRect">
            <a:avLst/>
          </a:prstGeom>
          <a:solidFill>
            <a:srgbClr val="111A36"/>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7D278"/>
                </a:solidFill>
                <a:effectLst/>
                <a:uLnTx/>
                <a:uFillTx/>
                <a:latin typeface="Georgia"/>
                <a:ea typeface="+mn-ea"/>
                <a:cs typeface="+mn-cs"/>
              </a:rPr>
              <a:t>money</a:t>
            </a:r>
          </a:p>
        </p:txBody>
      </p:sp>
      <p:sp>
        <p:nvSpPr>
          <p:cNvPr id="13" name="Rounded Rectangle 12"/>
          <p:cNvSpPr/>
          <p:nvPr/>
        </p:nvSpPr>
        <p:spPr>
          <a:xfrm>
            <a:off x="8229600" y="3154680"/>
            <a:ext cx="1447800" cy="594360"/>
          </a:xfrm>
          <a:prstGeom prst="roundRect">
            <a:avLst/>
          </a:prstGeom>
          <a:solidFill>
            <a:srgbClr val="111A36"/>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3AD8C6"/>
                </a:solidFill>
                <a:effectLst/>
                <a:uLnTx/>
                <a:uFillTx/>
                <a:latin typeface="Georgia"/>
                <a:ea typeface="+mn-ea"/>
                <a:cs typeface="+mn-cs"/>
              </a:rPr>
              <a:t>deposited</a:t>
            </a:r>
          </a:p>
        </p:txBody>
      </p:sp>
      <p:sp>
        <p:nvSpPr>
          <p:cNvPr id="14" name="Rounded Rectangle 13"/>
          <p:cNvSpPr/>
          <p:nvPr/>
        </p:nvSpPr>
        <p:spPr>
          <a:xfrm>
            <a:off x="9887712" y="3154680"/>
            <a:ext cx="1280160" cy="594360"/>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A8C3FF"/>
                </a:solidFill>
                <a:effectLst/>
                <a:uLnTx/>
                <a:uFillTx/>
                <a:latin typeface="Georgia"/>
                <a:ea typeface="+mn-ea"/>
                <a:cs typeface="+mn-cs"/>
              </a:rPr>
              <a:t>in</a:t>
            </a:r>
          </a:p>
        </p:txBody>
      </p:sp>
      <p:sp>
        <p:nvSpPr>
          <p:cNvPr id="15" name="TextBox 14"/>
          <p:cNvSpPr txBox="1"/>
          <p:nvPr/>
        </p:nvSpPr>
        <p:spPr>
          <a:xfrm>
            <a:off x="685800" y="4160520"/>
            <a:ext cx="530352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C9D8FF"/>
                </a:solidFill>
                <a:effectLst/>
                <a:uLnTx/>
                <a:uFillTx/>
                <a:latin typeface="Georgia"/>
                <a:ea typeface="+mn-ea"/>
                <a:cs typeface="+mn-cs"/>
              </a:rPr>
              <a:t>Context pushes the representation toward the meaning of a riverbank.</a:t>
            </a:r>
          </a:p>
        </p:txBody>
      </p:sp>
      <p:sp>
        <p:nvSpPr>
          <p:cNvPr id="16" name="TextBox 15"/>
          <p:cNvSpPr txBox="1"/>
          <p:nvPr/>
        </p:nvSpPr>
        <p:spPr>
          <a:xfrm>
            <a:off x="6199632" y="4160520"/>
            <a:ext cx="530352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C9D8FF"/>
                </a:solidFill>
                <a:effectLst/>
                <a:uLnTx/>
                <a:uFillTx/>
                <a:latin typeface="Georgia"/>
                <a:ea typeface="+mn-ea"/>
                <a:cs typeface="+mn-cs"/>
              </a:rPr>
              <a:t>Context pushes the representation toward the meaning of a financial bank.</a:t>
            </a:r>
          </a:p>
        </p:txBody>
      </p:sp>
      <p:sp>
        <p:nvSpPr>
          <p:cNvPr id="17" name="Rounded Rectangle 16"/>
          <p:cNvSpPr/>
          <p:nvPr/>
        </p:nvSpPr>
        <p:spPr>
          <a:xfrm>
            <a:off x="1600200" y="5166360"/>
            <a:ext cx="9006840" cy="566928"/>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Attention helps transform a token from an isolated word into a context-sensitive representation.</a:t>
            </a:r>
          </a:p>
        </p:txBody>
      </p:sp>
      <p:sp>
        <p:nvSpPr>
          <p:cNvPr id="18" name="Rounded Rectangle 17"/>
          <p:cNvSpPr/>
          <p:nvPr/>
        </p:nvSpPr>
        <p:spPr>
          <a:xfrm>
            <a:off x="1005840" y="6053328"/>
            <a:ext cx="101955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This is one reason Transformers can represent relationships across an entire sequence.</a:t>
            </a:r>
          </a:p>
        </p:txBody>
      </p:sp>
      <p:sp>
        <p:nvSpPr>
          <p:cNvPr id="19"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How Attention Works</a:t>
            </a:r>
          </a:p>
        </p:txBody>
      </p:sp>
      <p:sp>
        <p:nvSpPr>
          <p:cNvPr id="4" name="TextBox 3"/>
          <p:cNvSpPr txBox="1"/>
          <p:nvPr/>
        </p:nvSpPr>
        <p:spPr>
          <a:xfrm>
            <a:off x="594360" y="658368"/>
            <a:ext cx="1097280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Compare → Normalize → Weight → Combine</a:t>
            </a:r>
          </a:p>
        </p:txBody>
      </p:sp>
      <p:sp>
        <p:nvSpPr>
          <p:cNvPr id="5" name="Rounded Rectangle 4"/>
          <p:cNvSpPr/>
          <p:nvPr/>
        </p:nvSpPr>
        <p:spPr>
          <a:xfrm>
            <a:off x="502920" y="1371600"/>
            <a:ext cx="2514600" cy="594360"/>
          </a:xfrm>
          <a:prstGeom prst="roundRect">
            <a:avLst/>
          </a:prstGeom>
          <a:solidFill>
            <a:srgbClr val="0C142B"/>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B3A7FF"/>
                </a:solidFill>
                <a:effectLst/>
                <a:uLnTx/>
                <a:uFillTx/>
                <a:latin typeface="Georgia"/>
                <a:ea typeface="+mn-ea"/>
                <a:cs typeface="+mn-cs"/>
              </a:rPr>
              <a:t>1. Compare</a:t>
            </a:r>
          </a:p>
        </p:txBody>
      </p:sp>
      <p:sp>
        <p:nvSpPr>
          <p:cNvPr id="6" name="Rounded Rectangle 5"/>
          <p:cNvSpPr/>
          <p:nvPr/>
        </p:nvSpPr>
        <p:spPr>
          <a:xfrm>
            <a:off x="502920" y="2148840"/>
            <a:ext cx="2514600" cy="777240"/>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7D278"/>
                </a:solidFill>
                <a:effectLst/>
                <a:uLnTx/>
                <a:uFillTx/>
                <a:latin typeface="Georgia"/>
                <a:ea typeface="+mn-ea"/>
                <a:cs typeface="+mn-cs"/>
              </a:rPr>
              <a:t>QKᵀ</a:t>
            </a:r>
          </a:p>
        </p:txBody>
      </p:sp>
      <p:sp>
        <p:nvSpPr>
          <p:cNvPr id="7" name="TextBox 6"/>
          <p:cNvSpPr txBox="1"/>
          <p:nvPr/>
        </p:nvSpPr>
        <p:spPr>
          <a:xfrm>
            <a:off x="612648" y="3108960"/>
            <a:ext cx="2286000" cy="10515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CDDAF0"/>
                </a:solidFill>
                <a:effectLst/>
                <a:uLnTx/>
                <a:uFillTx/>
                <a:latin typeface="Georgia"/>
                <a:ea typeface="+mn-ea"/>
                <a:cs typeface="+mn-cs"/>
              </a:rPr>
              <a:t>Each query is compared with every key.</a:t>
            </a:r>
          </a:p>
        </p:txBody>
      </p:sp>
      <p:sp>
        <p:nvSpPr>
          <p:cNvPr id="8" name="TextBox 7"/>
          <p:cNvSpPr txBox="1"/>
          <p:nvPr/>
        </p:nvSpPr>
        <p:spPr>
          <a:xfrm>
            <a:off x="3035808" y="2267712"/>
            <a:ext cx="347472"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3410712" y="1371600"/>
            <a:ext cx="2514600" cy="59436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ADFFF"/>
                </a:solidFill>
                <a:effectLst/>
                <a:uLnTx/>
                <a:uFillTx/>
                <a:latin typeface="Georgia"/>
                <a:ea typeface="+mn-ea"/>
                <a:cs typeface="+mn-cs"/>
              </a:rPr>
              <a:t>2. Scale</a:t>
            </a:r>
          </a:p>
        </p:txBody>
      </p:sp>
      <p:sp>
        <p:nvSpPr>
          <p:cNvPr id="10" name="Rounded Rectangle 9"/>
          <p:cNvSpPr/>
          <p:nvPr/>
        </p:nvSpPr>
        <p:spPr>
          <a:xfrm>
            <a:off x="3410712" y="2148840"/>
            <a:ext cx="2514600" cy="777240"/>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7D278"/>
                </a:solidFill>
                <a:effectLst/>
                <a:uLnTx/>
                <a:uFillTx/>
                <a:latin typeface="Georgia"/>
                <a:ea typeface="+mn-ea"/>
                <a:cs typeface="+mn-cs"/>
              </a:rPr>
              <a:t>÷ √d</a:t>
            </a:r>
          </a:p>
        </p:txBody>
      </p:sp>
      <p:sp>
        <p:nvSpPr>
          <p:cNvPr id="11" name="TextBox 10"/>
          <p:cNvSpPr txBox="1"/>
          <p:nvPr/>
        </p:nvSpPr>
        <p:spPr>
          <a:xfrm>
            <a:off x="3520440" y="3108960"/>
            <a:ext cx="2286000" cy="10515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CDDAF0"/>
                </a:solidFill>
                <a:effectLst/>
                <a:uLnTx/>
                <a:uFillTx/>
                <a:latin typeface="Georgia"/>
                <a:ea typeface="+mn-ea"/>
                <a:cs typeface="+mn-cs"/>
              </a:rPr>
              <a:t>Keeps score magnitudes well behaved.</a:t>
            </a:r>
          </a:p>
        </p:txBody>
      </p:sp>
      <p:sp>
        <p:nvSpPr>
          <p:cNvPr id="12" name="TextBox 11"/>
          <p:cNvSpPr txBox="1"/>
          <p:nvPr/>
        </p:nvSpPr>
        <p:spPr>
          <a:xfrm>
            <a:off x="5943600" y="2267712"/>
            <a:ext cx="347472"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6318504" y="1371600"/>
            <a:ext cx="2514600" cy="594360"/>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3. Softmax</a:t>
            </a:r>
          </a:p>
        </p:txBody>
      </p:sp>
      <p:sp>
        <p:nvSpPr>
          <p:cNvPr id="14" name="Rounded Rectangle 13"/>
          <p:cNvSpPr/>
          <p:nvPr/>
        </p:nvSpPr>
        <p:spPr>
          <a:xfrm>
            <a:off x="6318504" y="2148840"/>
            <a:ext cx="2514600" cy="777240"/>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7D278"/>
                </a:solidFill>
                <a:effectLst/>
                <a:uLnTx/>
                <a:uFillTx/>
                <a:latin typeface="Georgia"/>
                <a:ea typeface="+mn-ea"/>
                <a:cs typeface="+mn-cs"/>
              </a:rPr>
              <a:t>A = Softmax(scores)</a:t>
            </a:r>
          </a:p>
        </p:txBody>
      </p:sp>
      <p:sp>
        <p:nvSpPr>
          <p:cNvPr id="15" name="TextBox 14"/>
          <p:cNvSpPr txBox="1"/>
          <p:nvPr/>
        </p:nvSpPr>
        <p:spPr>
          <a:xfrm>
            <a:off x="6428232" y="3108960"/>
            <a:ext cx="2286000" cy="10515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CDDAF0"/>
                </a:solidFill>
                <a:effectLst/>
                <a:uLnTx/>
                <a:uFillTx/>
                <a:latin typeface="Georgia"/>
                <a:ea typeface="+mn-ea"/>
                <a:cs typeface="+mn-cs"/>
              </a:rPr>
              <a:t>Turns scores into relative attention weights.</a:t>
            </a:r>
          </a:p>
        </p:txBody>
      </p:sp>
      <p:sp>
        <p:nvSpPr>
          <p:cNvPr id="16" name="TextBox 15"/>
          <p:cNvSpPr txBox="1"/>
          <p:nvPr/>
        </p:nvSpPr>
        <p:spPr>
          <a:xfrm>
            <a:off x="8851392" y="2267712"/>
            <a:ext cx="347472"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6ADFFF"/>
                </a:solidFill>
                <a:effectLst/>
                <a:uLnTx/>
                <a:uFillTx/>
                <a:latin typeface="Georgia"/>
                <a:ea typeface="+mn-ea"/>
                <a:cs typeface="+mn-cs"/>
              </a:rPr>
              <a:t>→</a:t>
            </a:r>
          </a:p>
        </p:txBody>
      </p:sp>
      <p:sp>
        <p:nvSpPr>
          <p:cNvPr id="17" name="Rounded Rectangle 16"/>
          <p:cNvSpPr/>
          <p:nvPr/>
        </p:nvSpPr>
        <p:spPr>
          <a:xfrm>
            <a:off x="9226296" y="1371600"/>
            <a:ext cx="2514600" cy="594360"/>
          </a:xfrm>
          <a:prstGeom prst="roundRect">
            <a:avLst/>
          </a:prstGeom>
          <a:solidFill>
            <a:srgbClr val="0C142B"/>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3AD8C6"/>
                </a:solidFill>
                <a:effectLst/>
                <a:uLnTx/>
                <a:uFillTx/>
                <a:latin typeface="Georgia"/>
                <a:ea typeface="+mn-ea"/>
                <a:cs typeface="+mn-cs"/>
              </a:rPr>
              <a:t>4. Combine</a:t>
            </a:r>
          </a:p>
        </p:txBody>
      </p:sp>
      <p:sp>
        <p:nvSpPr>
          <p:cNvPr id="18" name="Rounded Rectangle 17"/>
          <p:cNvSpPr/>
          <p:nvPr/>
        </p:nvSpPr>
        <p:spPr>
          <a:xfrm>
            <a:off x="9226296" y="2148840"/>
            <a:ext cx="2514600" cy="777240"/>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A × V</a:t>
            </a:r>
          </a:p>
        </p:txBody>
      </p:sp>
      <p:sp>
        <p:nvSpPr>
          <p:cNvPr id="19" name="TextBox 18"/>
          <p:cNvSpPr txBox="1"/>
          <p:nvPr/>
        </p:nvSpPr>
        <p:spPr>
          <a:xfrm>
            <a:off x="9336024" y="3108960"/>
            <a:ext cx="2286000" cy="10515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CDDAF0"/>
                </a:solidFill>
                <a:effectLst/>
                <a:uLnTx/>
                <a:uFillTx/>
                <a:latin typeface="Georgia"/>
                <a:ea typeface="+mn-ea"/>
                <a:cs typeface="+mn-cs"/>
              </a:rPr>
              <a:t>Uses the weights to mix useful value information.</a:t>
            </a:r>
          </a:p>
        </p:txBody>
      </p:sp>
      <p:sp>
        <p:nvSpPr>
          <p:cNvPr id="20" name="Rounded Rectangle 19"/>
          <p:cNvSpPr/>
          <p:nvPr/>
        </p:nvSpPr>
        <p:spPr>
          <a:xfrm>
            <a:off x="1234440" y="4709160"/>
            <a:ext cx="9738360" cy="658368"/>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7D278"/>
                </a:solidFill>
                <a:effectLst/>
                <a:uLnTx/>
                <a:uFillTx/>
                <a:latin typeface="Georgia"/>
                <a:ea typeface="+mn-ea"/>
                <a:cs typeface="+mn-cs"/>
              </a:rPr>
              <a:t>Attention(Q,K,V) = Softmax(QKᵀ / √d) V</a:t>
            </a:r>
          </a:p>
        </p:txBody>
      </p:sp>
      <p:sp>
        <p:nvSpPr>
          <p:cNvPr id="21" name="Rounded Rectangle 20"/>
          <p:cNvSpPr/>
          <p:nvPr/>
        </p:nvSpPr>
        <p:spPr>
          <a:xfrm>
            <a:off x="1005840" y="6053328"/>
            <a:ext cx="101955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Your </a:t>
            </a:r>
            <a:r>
              <a:rPr kumimoji="0" lang="en-US" sz="1300" b="1" i="0" u="none" strike="noStrike" kern="1200" cap="none" spc="0" normalizeH="0" baseline="0" noProof="0" dirty="0">
                <a:ln>
                  <a:noFill/>
                </a:ln>
                <a:solidFill>
                  <a:srgbClr val="C9D8FF"/>
                </a:solidFill>
                <a:effectLst/>
                <a:uLnTx/>
                <a:uFillTx/>
                <a:latin typeface="Georgia"/>
                <a:ea typeface="+mn-ea"/>
                <a:cs typeface="+mn-cs"/>
              </a:rPr>
              <a:t>Python</a:t>
            </a:r>
            <a:r>
              <a:rPr kumimoji="0" sz="1300" b="1" i="0" u="none" strike="noStrike" kern="1200" cap="none" spc="0" normalizeH="0" baseline="0" noProof="0" dirty="0">
                <a:ln>
                  <a:noFill/>
                </a:ln>
                <a:solidFill>
                  <a:srgbClr val="C9D8FF"/>
                </a:solidFill>
                <a:effectLst/>
                <a:uLnTx/>
                <a:uFillTx/>
                <a:latin typeface="Georgia"/>
                <a:ea typeface="+mn-ea"/>
                <a:cs typeface="+mn-cs"/>
              </a:rPr>
              <a:t> model makes every one of these normally hidden matrix operations visible.</a:t>
            </a:r>
          </a:p>
        </p:txBody>
      </p:sp>
      <p:sp>
        <p:nvSpPr>
          <p:cNvPr id="22"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What Attention Produces</a:t>
            </a:r>
          </a:p>
        </p:txBody>
      </p:sp>
      <p:sp>
        <p:nvSpPr>
          <p:cNvPr id="4" name="TextBox 3"/>
          <p:cNvSpPr txBox="1"/>
          <p:nvPr/>
        </p:nvSpPr>
        <p:spPr>
          <a:xfrm>
            <a:off x="594360" y="658368"/>
            <a:ext cx="1097280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A new representation of each token containing selected information from the context.</a:t>
            </a:r>
          </a:p>
        </p:txBody>
      </p:sp>
      <p:sp>
        <p:nvSpPr>
          <p:cNvPr id="5" name="Rounded Rectangle 4"/>
          <p:cNvSpPr/>
          <p:nvPr/>
        </p:nvSpPr>
        <p:spPr>
          <a:xfrm>
            <a:off x="594360" y="1170432"/>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the</a:t>
            </a:r>
          </a:p>
        </p:txBody>
      </p:sp>
      <p:sp>
        <p:nvSpPr>
          <p:cNvPr id="6" name="Rounded Rectangle 5"/>
          <p:cNvSpPr/>
          <p:nvPr/>
        </p:nvSpPr>
        <p:spPr>
          <a:xfrm>
            <a:off x="594360" y="1691640"/>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quick</a:t>
            </a:r>
          </a:p>
        </p:txBody>
      </p:sp>
      <p:sp>
        <p:nvSpPr>
          <p:cNvPr id="7" name="Rounded Rectangle 6"/>
          <p:cNvSpPr/>
          <p:nvPr/>
        </p:nvSpPr>
        <p:spPr>
          <a:xfrm>
            <a:off x="594360" y="2212848"/>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brown</a:t>
            </a:r>
          </a:p>
        </p:txBody>
      </p:sp>
      <p:sp>
        <p:nvSpPr>
          <p:cNvPr id="8" name="Rounded Rectangle 7"/>
          <p:cNvSpPr/>
          <p:nvPr/>
        </p:nvSpPr>
        <p:spPr>
          <a:xfrm>
            <a:off x="594360" y="2734056"/>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fox</a:t>
            </a:r>
          </a:p>
        </p:txBody>
      </p:sp>
      <p:sp>
        <p:nvSpPr>
          <p:cNvPr id="9" name="Rounded Rectangle 8"/>
          <p:cNvSpPr/>
          <p:nvPr/>
        </p:nvSpPr>
        <p:spPr>
          <a:xfrm>
            <a:off x="594360" y="3255263"/>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jumps</a:t>
            </a:r>
          </a:p>
        </p:txBody>
      </p:sp>
      <p:sp>
        <p:nvSpPr>
          <p:cNvPr id="10" name="Rounded Rectangle 9"/>
          <p:cNvSpPr/>
          <p:nvPr/>
        </p:nvSpPr>
        <p:spPr>
          <a:xfrm>
            <a:off x="594360" y="3776472"/>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over</a:t>
            </a:r>
          </a:p>
        </p:txBody>
      </p:sp>
      <p:sp>
        <p:nvSpPr>
          <p:cNvPr id="11" name="Rounded Rectangle 10"/>
          <p:cNvSpPr/>
          <p:nvPr/>
        </p:nvSpPr>
        <p:spPr>
          <a:xfrm>
            <a:off x="594360" y="4297680"/>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lazy</a:t>
            </a:r>
          </a:p>
        </p:txBody>
      </p:sp>
      <p:sp>
        <p:nvSpPr>
          <p:cNvPr id="12" name="Rounded Rectangle 11"/>
          <p:cNvSpPr/>
          <p:nvPr/>
        </p:nvSpPr>
        <p:spPr>
          <a:xfrm>
            <a:off x="594360" y="4818888"/>
            <a:ext cx="1143000" cy="38404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dog</a:t>
            </a:r>
          </a:p>
        </p:txBody>
      </p:sp>
      <p:sp>
        <p:nvSpPr>
          <p:cNvPr id="13" name="Rectangle 12"/>
          <p:cNvSpPr/>
          <p:nvPr/>
        </p:nvSpPr>
        <p:spPr>
          <a:xfrm>
            <a:off x="2743200" y="117043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246120" y="117043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3749039" y="117043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4251960" y="117043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4754880" y="1170432"/>
            <a:ext cx="502920" cy="502920"/>
          </a:xfrm>
          <a:prstGeom prst="rect">
            <a:avLst/>
          </a:prstGeom>
          <a:solidFill>
            <a:srgbClr val="0F3D6F"/>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5257800" y="117043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5760720" y="117043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6263640" y="1170432"/>
            <a:ext cx="502920" cy="502920"/>
          </a:xfrm>
          <a:prstGeom prst="rect">
            <a:avLst/>
          </a:prstGeom>
          <a:solidFill>
            <a:srgbClr val="0E3B6D"/>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2743200" y="167335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3246120" y="167335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p:cNvSpPr/>
          <p:nvPr/>
        </p:nvSpPr>
        <p:spPr>
          <a:xfrm>
            <a:off x="3749039" y="167335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23"/>
          <p:cNvSpPr/>
          <p:nvPr/>
        </p:nvSpPr>
        <p:spPr>
          <a:xfrm>
            <a:off x="4251960" y="167335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ctangle 24"/>
          <p:cNvSpPr/>
          <p:nvPr/>
        </p:nvSpPr>
        <p:spPr>
          <a:xfrm>
            <a:off x="4754880" y="167335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ectangle 25"/>
          <p:cNvSpPr/>
          <p:nvPr/>
        </p:nvSpPr>
        <p:spPr>
          <a:xfrm>
            <a:off x="5257800" y="1673352"/>
            <a:ext cx="502920" cy="502920"/>
          </a:xfrm>
          <a:prstGeom prst="rect">
            <a:avLst/>
          </a:prstGeom>
          <a:solidFill>
            <a:srgbClr val="0F3D6F"/>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26"/>
          <p:cNvSpPr/>
          <p:nvPr/>
        </p:nvSpPr>
        <p:spPr>
          <a:xfrm>
            <a:off x="5760720" y="167335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27"/>
          <p:cNvSpPr/>
          <p:nvPr/>
        </p:nvSpPr>
        <p:spPr>
          <a:xfrm>
            <a:off x="6263640" y="167335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ectangle 28"/>
          <p:cNvSpPr/>
          <p:nvPr/>
        </p:nvSpPr>
        <p:spPr>
          <a:xfrm>
            <a:off x="2743200" y="217627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p:cNvSpPr/>
          <p:nvPr/>
        </p:nvSpPr>
        <p:spPr>
          <a:xfrm>
            <a:off x="3246120" y="217627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p:cNvSpPr/>
          <p:nvPr/>
        </p:nvSpPr>
        <p:spPr>
          <a:xfrm>
            <a:off x="3749039" y="217627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p:cNvSpPr/>
          <p:nvPr/>
        </p:nvSpPr>
        <p:spPr>
          <a:xfrm>
            <a:off x="4251960" y="217627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p:cNvSpPr/>
          <p:nvPr/>
        </p:nvSpPr>
        <p:spPr>
          <a:xfrm>
            <a:off x="4754880" y="217627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p:cNvSpPr/>
          <p:nvPr/>
        </p:nvSpPr>
        <p:spPr>
          <a:xfrm>
            <a:off x="5257800" y="217627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5760720" y="2176272"/>
            <a:ext cx="502920" cy="502920"/>
          </a:xfrm>
          <a:prstGeom prst="rect">
            <a:avLst/>
          </a:prstGeom>
          <a:solidFill>
            <a:srgbClr val="0F3D6F"/>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Rectangle 35"/>
          <p:cNvSpPr/>
          <p:nvPr/>
        </p:nvSpPr>
        <p:spPr>
          <a:xfrm>
            <a:off x="6263640" y="217627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Rectangle 36"/>
          <p:cNvSpPr/>
          <p:nvPr/>
        </p:nvSpPr>
        <p:spPr>
          <a:xfrm>
            <a:off x="2743200" y="267919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37"/>
          <p:cNvSpPr/>
          <p:nvPr/>
        </p:nvSpPr>
        <p:spPr>
          <a:xfrm>
            <a:off x="3246120" y="2679192"/>
            <a:ext cx="502920" cy="502920"/>
          </a:xfrm>
          <a:prstGeom prst="rect">
            <a:avLst/>
          </a:prstGeom>
          <a:solidFill>
            <a:srgbClr val="2EBBF1"/>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38"/>
          <p:cNvSpPr/>
          <p:nvPr/>
        </p:nvSpPr>
        <p:spPr>
          <a:xfrm>
            <a:off x="3749039" y="267919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ctangle 39"/>
          <p:cNvSpPr/>
          <p:nvPr/>
        </p:nvSpPr>
        <p:spPr>
          <a:xfrm>
            <a:off x="4251960" y="267919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Rectangle 40"/>
          <p:cNvSpPr/>
          <p:nvPr/>
        </p:nvSpPr>
        <p:spPr>
          <a:xfrm>
            <a:off x="4754880" y="267919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5257800" y="267919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Rectangle 42"/>
          <p:cNvSpPr/>
          <p:nvPr/>
        </p:nvSpPr>
        <p:spPr>
          <a:xfrm>
            <a:off x="5760720" y="267919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43"/>
          <p:cNvSpPr/>
          <p:nvPr/>
        </p:nvSpPr>
        <p:spPr>
          <a:xfrm>
            <a:off x="6263640" y="2679192"/>
            <a:ext cx="502920" cy="502920"/>
          </a:xfrm>
          <a:prstGeom prst="rect">
            <a:avLst/>
          </a:prstGeom>
          <a:solidFill>
            <a:srgbClr val="0F3D6F"/>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Rectangle 44"/>
          <p:cNvSpPr/>
          <p:nvPr/>
        </p:nvSpPr>
        <p:spPr>
          <a:xfrm>
            <a:off x="2743200" y="3182112"/>
            <a:ext cx="502920" cy="502920"/>
          </a:xfrm>
          <a:prstGeom prst="rect">
            <a:avLst/>
          </a:prstGeom>
          <a:solidFill>
            <a:srgbClr val="0F3D6F"/>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3246120" y="318211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3749039" y="318211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4251960" y="3182112"/>
            <a:ext cx="502920" cy="502920"/>
          </a:xfrm>
          <a:prstGeom prst="rect">
            <a:avLst/>
          </a:prstGeom>
          <a:solidFill>
            <a:srgbClr val="2EBBF1"/>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4754880" y="318211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5257800" y="318211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5760720" y="318211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6263640" y="318211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2743200" y="368503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3246120" y="3685032"/>
            <a:ext cx="502920" cy="502920"/>
          </a:xfrm>
          <a:prstGeom prst="rect">
            <a:avLst/>
          </a:prstGeom>
          <a:solidFill>
            <a:srgbClr val="0F3D6F"/>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ectangle 54"/>
          <p:cNvSpPr/>
          <p:nvPr/>
        </p:nvSpPr>
        <p:spPr>
          <a:xfrm>
            <a:off x="3749039" y="368503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Rectangle 55"/>
          <p:cNvSpPr/>
          <p:nvPr/>
        </p:nvSpPr>
        <p:spPr>
          <a:xfrm>
            <a:off x="4251960" y="368503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Rectangle 56"/>
          <p:cNvSpPr/>
          <p:nvPr/>
        </p:nvSpPr>
        <p:spPr>
          <a:xfrm>
            <a:off x="4754880" y="368503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Rectangle 57"/>
          <p:cNvSpPr/>
          <p:nvPr/>
        </p:nvSpPr>
        <p:spPr>
          <a:xfrm>
            <a:off x="5257800" y="368503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Rectangle 58"/>
          <p:cNvSpPr/>
          <p:nvPr/>
        </p:nvSpPr>
        <p:spPr>
          <a:xfrm>
            <a:off x="5760720" y="368503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Rectangle 59"/>
          <p:cNvSpPr/>
          <p:nvPr/>
        </p:nvSpPr>
        <p:spPr>
          <a:xfrm>
            <a:off x="6263640" y="368503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Rectangle 60"/>
          <p:cNvSpPr/>
          <p:nvPr/>
        </p:nvSpPr>
        <p:spPr>
          <a:xfrm>
            <a:off x="2743200" y="418795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Rectangle 61"/>
          <p:cNvSpPr/>
          <p:nvPr/>
        </p:nvSpPr>
        <p:spPr>
          <a:xfrm>
            <a:off x="3246120" y="418795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Rectangle 62"/>
          <p:cNvSpPr/>
          <p:nvPr/>
        </p:nvSpPr>
        <p:spPr>
          <a:xfrm>
            <a:off x="3749039" y="4187952"/>
            <a:ext cx="502920" cy="502920"/>
          </a:xfrm>
          <a:prstGeom prst="rect">
            <a:avLst/>
          </a:prstGeom>
          <a:solidFill>
            <a:srgbClr val="0F3D6F"/>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Rectangle 63"/>
          <p:cNvSpPr/>
          <p:nvPr/>
        </p:nvSpPr>
        <p:spPr>
          <a:xfrm>
            <a:off x="4251960" y="418795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Rectangle 64"/>
          <p:cNvSpPr/>
          <p:nvPr/>
        </p:nvSpPr>
        <p:spPr>
          <a:xfrm>
            <a:off x="4754880" y="418795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Rectangle 65"/>
          <p:cNvSpPr/>
          <p:nvPr/>
        </p:nvSpPr>
        <p:spPr>
          <a:xfrm>
            <a:off x="5257800" y="418795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Rectangle 66"/>
          <p:cNvSpPr/>
          <p:nvPr/>
        </p:nvSpPr>
        <p:spPr>
          <a:xfrm>
            <a:off x="5760720" y="418795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Rectangle 67"/>
          <p:cNvSpPr/>
          <p:nvPr/>
        </p:nvSpPr>
        <p:spPr>
          <a:xfrm>
            <a:off x="6263640" y="4187952"/>
            <a:ext cx="502920" cy="502920"/>
          </a:xfrm>
          <a:prstGeom prst="rect">
            <a:avLst/>
          </a:prstGeom>
          <a:solidFill>
            <a:srgbClr val="186195"/>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Rectangle 68"/>
          <p:cNvSpPr/>
          <p:nvPr/>
        </p:nvSpPr>
        <p:spPr>
          <a:xfrm>
            <a:off x="2743200" y="4690872"/>
            <a:ext cx="502920" cy="502920"/>
          </a:xfrm>
          <a:prstGeom prst="rect">
            <a:avLst/>
          </a:prstGeom>
          <a:solidFill>
            <a:srgbClr val="0E3B6D"/>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Rectangle 69"/>
          <p:cNvSpPr/>
          <p:nvPr/>
        </p:nvSpPr>
        <p:spPr>
          <a:xfrm>
            <a:off x="3246120" y="469087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Rectangle 70"/>
          <p:cNvSpPr/>
          <p:nvPr/>
        </p:nvSpPr>
        <p:spPr>
          <a:xfrm>
            <a:off x="3749039" y="4690872"/>
            <a:ext cx="502920" cy="502920"/>
          </a:xfrm>
          <a:prstGeom prst="rect">
            <a:avLst/>
          </a:prstGeom>
          <a:solidFill>
            <a:srgbClr val="0E3B6E"/>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Rectangle 71"/>
          <p:cNvSpPr/>
          <p:nvPr/>
        </p:nvSpPr>
        <p:spPr>
          <a:xfrm>
            <a:off x="4251960" y="4690872"/>
            <a:ext cx="502920" cy="502920"/>
          </a:xfrm>
          <a:prstGeom prst="rect">
            <a:avLst/>
          </a:prstGeom>
          <a:solidFill>
            <a:srgbClr val="2EBBF1"/>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p:cNvSpPr/>
          <p:nvPr/>
        </p:nvSpPr>
        <p:spPr>
          <a:xfrm>
            <a:off x="4754880" y="4690872"/>
            <a:ext cx="502920" cy="502920"/>
          </a:xfrm>
          <a:prstGeom prst="rect">
            <a:avLst/>
          </a:prstGeom>
          <a:solidFill>
            <a:srgbClr val="104073"/>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5257800" y="4690872"/>
            <a:ext cx="502920" cy="502920"/>
          </a:xfrm>
          <a:prstGeom prst="rect">
            <a:avLst/>
          </a:prstGeom>
          <a:solidFill>
            <a:srgbClr val="12497C"/>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p:cNvSpPr/>
          <p:nvPr/>
        </p:nvSpPr>
        <p:spPr>
          <a:xfrm>
            <a:off x="5760720" y="4690872"/>
            <a:ext cx="502920" cy="502920"/>
          </a:xfrm>
          <a:prstGeom prst="rect">
            <a:avLst/>
          </a:prstGeom>
          <a:solidFill>
            <a:srgbClr val="2EBBF1"/>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Rectangle 75"/>
          <p:cNvSpPr/>
          <p:nvPr/>
        </p:nvSpPr>
        <p:spPr>
          <a:xfrm>
            <a:off x="6263640" y="4690872"/>
            <a:ext cx="502920" cy="502920"/>
          </a:xfrm>
          <a:prstGeom prst="rect">
            <a:avLst/>
          </a:prstGeom>
          <a:solidFill>
            <a:srgbClr val="28A3D9"/>
          </a:solidFill>
          <a:ln w="3175">
            <a:solidFill>
              <a:srgbClr val="05081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7" name="TextBox 76"/>
          <p:cNvSpPr txBox="1"/>
          <p:nvPr/>
        </p:nvSpPr>
        <p:spPr>
          <a:xfrm>
            <a:off x="2743200" y="5349240"/>
            <a:ext cx="402336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6ADFFF"/>
                </a:solidFill>
                <a:effectLst/>
                <a:uLnTx/>
                <a:uFillTx/>
                <a:latin typeface="Georgia"/>
                <a:ea typeface="+mn-ea"/>
                <a:cs typeface="+mn-cs"/>
              </a:rPr>
              <a:t>8 × 8 Attention Matrix A</a:t>
            </a:r>
          </a:p>
        </p:txBody>
      </p:sp>
      <p:sp>
        <p:nvSpPr>
          <p:cNvPr id="78" name="TextBox 77"/>
          <p:cNvSpPr txBox="1"/>
          <p:nvPr/>
        </p:nvSpPr>
        <p:spPr>
          <a:xfrm>
            <a:off x="7360920" y="1325880"/>
            <a:ext cx="402336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7D278"/>
                </a:solidFill>
                <a:effectLst/>
                <a:uLnTx/>
                <a:uFillTx/>
                <a:latin typeface="Georgia"/>
                <a:ea typeface="+mn-ea"/>
                <a:cs typeface="+mn-cs"/>
              </a:rPr>
              <a:t>Bright cells = stronger relationships</a:t>
            </a:r>
          </a:p>
        </p:txBody>
      </p:sp>
      <p:sp>
        <p:nvSpPr>
          <p:cNvPr id="79" name="TextBox 78"/>
          <p:cNvSpPr txBox="1"/>
          <p:nvPr/>
        </p:nvSpPr>
        <p:spPr>
          <a:xfrm>
            <a:off x="7360920" y="2194560"/>
            <a:ext cx="4023360" cy="11887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C9D8FF"/>
                </a:solidFill>
                <a:effectLst/>
                <a:uLnTx/>
                <a:uFillTx/>
                <a:latin typeface="Georgia"/>
                <a:ea typeface="+mn-ea"/>
                <a:cs typeface="+mn-cs"/>
              </a:rPr>
              <a:t>Each row answers:
“Which other tokens should this token use right now?”</a:t>
            </a:r>
          </a:p>
        </p:txBody>
      </p:sp>
      <p:sp>
        <p:nvSpPr>
          <p:cNvPr id="80" name="TextBox 79"/>
          <p:cNvSpPr txBox="1"/>
          <p:nvPr/>
        </p:nvSpPr>
        <p:spPr>
          <a:xfrm>
            <a:off x="7360920" y="3703320"/>
            <a:ext cx="4023360" cy="10515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a:ln>
                  <a:noFill/>
                </a:ln>
                <a:solidFill>
                  <a:srgbClr val="CDDAF0"/>
                </a:solidFill>
                <a:effectLst/>
                <a:uLnTx/>
                <a:uFillTx/>
                <a:latin typeface="Georgia"/>
                <a:ea typeface="+mn-ea"/>
                <a:cs typeface="+mn-cs"/>
              </a:rPr>
              <a:t>The weighted values are combined, producing a context-enriched token representation.</a:t>
            </a:r>
          </a:p>
        </p:txBody>
      </p:sp>
      <p:sp>
        <p:nvSpPr>
          <p:cNvPr id="81" name="Rounded Rectangle 80"/>
          <p:cNvSpPr/>
          <p:nvPr/>
        </p:nvSpPr>
        <p:spPr>
          <a:xfrm>
            <a:off x="1005840" y="6053328"/>
            <a:ext cx="101955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Attention does not merely identify relationships—it uses them to move information between tokens.</a:t>
            </a:r>
          </a:p>
        </p:txBody>
      </p:sp>
      <p:sp>
        <p:nvSpPr>
          <p:cNvPr id="82"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Why Multi-Head Attention Matters</a:t>
            </a:r>
          </a:p>
        </p:txBody>
      </p:sp>
      <p:sp>
        <p:nvSpPr>
          <p:cNvPr id="4" name="TextBox 3"/>
          <p:cNvSpPr txBox="1"/>
          <p:nvPr/>
        </p:nvSpPr>
        <p:spPr>
          <a:xfrm>
            <a:off x="594360" y="658368"/>
            <a:ext cx="1097280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One attention pattern is useful; several simultaneous patterns are more expressive.</a:t>
            </a:r>
          </a:p>
        </p:txBody>
      </p:sp>
      <p:sp>
        <p:nvSpPr>
          <p:cNvPr id="5" name="Rounded Rectangle 4"/>
          <p:cNvSpPr/>
          <p:nvPr/>
        </p:nvSpPr>
        <p:spPr>
          <a:xfrm>
            <a:off x="594360" y="1234440"/>
            <a:ext cx="2423160" cy="658368"/>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6ADFFF"/>
                </a:solidFill>
                <a:effectLst/>
                <a:uLnTx/>
                <a:uFillTx/>
                <a:latin typeface="Georgia"/>
                <a:ea typeface="+mn-ea"/>
                <a:cs typeface="+mn-cs"/>
              </a:rPr>
              <a:t>Head 1</a:t>
            </a:r>
          </a:p>
        </p:txBody>
      </p:sp>
      <p:sp>
        <p:nvSpPr>
          <p:cNvPr id="6" name="TextBox 5"/>
          <p:cNvSpPr txBox="1"/>
          <p:nvPr/>
        </p:nvSpPr>
        <p:spPr>
          <a:xfrm>
            <a:off x="685800" y="192938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7" name="Rounded Rectangle 6"/>
          <p:cNvSpPr/>
          <p:nvPr/>
        </p:nvSpPr>
        <p:spPr>
          <a:xfrm>
            <a:off x="3410712" y="1234440"/>
            <a:ext cx="2423160" cy="658368"/>
          </a:xfrm>
          <a:prstGeom prst="roundRect">
            <a:avLst/>
          </a:prstGeom>
          <a:solidFill>
            <a:srgbClr val="0C142B"/>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B3A7FF"/>
                </a:solidFill>
                <a:effectLst/>
                <a:uLnTx/>
                <a:uFillTx/>
                <a:latin typeface="Georgia"/>
                <a:ea typeface="+mn-ea"/>
                <a:cs typeface="+mn-cs"/>
              </a:rPr>
              <a:t>Head 2</a:t>
            </a:r>
          </a:p>
        </p:txBody>
      </p:sp>
      <p:sp>
        <p:nvSpPr>
          <p:cNvPr id="8" name="TextBox 7"/>
          <p:cNvSpPr txBox="1"/>
          <p:nvPr/>
        </p:nvSpPr>
        <p:spPr>
          <a:xfrm>
            <a:off x="3502152" y="192938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9" name="Rounded Rectangle 8"/>
          <p:cNvSpPr/>
          <p:nvPr/>
        </p:nvSpPr>
        <p:spPr>
          <a:xfrm>
            <a:off x="6227064" y="1234440"/>
            <a:ext cx="2423160" cy="658368"/>
          </a:xfrm>
          <a:prstGeom prst="roundRect">
            <a:avLst/>
          </a:prstGeom>
          <a:solidFill>
            <a:srgbClr val="0C142B"/>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3AD8C6"/>
                </a:solidFill>
                <a:effectLst/>
                <a:uLnTx/>
                <a:uFillTx/>
                <a:latin typeface="Georgia"/>
                <a:ea typeface="+mn-ea"/>
                <a:cs typeface="+mn-cs"/>
              </a:rPr>
              <a:t>Head 3</a:t>
            </a:r>
          </a:p>
        </p:txBody>
      </p:sp>
      <p:sp>
        <p:nvSpPr>
          <p:cNvPr id="10" name="TextBox 9"/>
          <p:cNvSpPr txBox="1"/>
          <p:nvPr/>
        </p:nvSpPr>
        <p:spPr>
          <a:xfrm>
            <a:off x="6318504" y="192938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11" name="Rounded Rectangle 10"/>
          <p:cNvSpPr/>
          <p:nvPr/>
        </p:nvSpPr>
        <p:spPr>
          <a:xfrm>
            <a:off x="9043416" y="1234440"/>
            <a:ext cx="2423160" cy="658368"/>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7D278"/>
                </a:solidFill>
                <a:effectLst/>
                <a:uLnTx/>
                <a:uFillTx/>
                <a:latin typeface="Georgia"/>
                <a:ea typeface="+mn-ea"/>
                <a:cs typeface="+mn-cs"/>
              </a:rPr>
              <a:t>Head 4</a:t>
            </a:r>
          </a:p>
        </p:txBody>
      </p:sp>
      <p:sp>
        <p:nvSpPr>
          <p:cNvPr id="12" name="TextBox 11"/>
          <p:cNvSpPr txBox="1"/>
          <p:nvPr/>
        </p:nvSpPr>
        <p:spPr>
          <a:xfrm>
            <a:off x="9134856" y="192938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13" name="Rounded Rectangle 12"/>
          <p:cNvSpPr/>
          <p:nvPr/>
        </p:nvSpPr>
        <p:spPr>
          <a:xfrm>
            <a:off x="594360" y="2743200"/>
            <a:ext cx="2423160" cy="658368"/>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6ADFFF"/>
                </a:solidFill>
                <a:effectLst/>
                <a:uLnTx/>
                <a:uFillTx/>
                <a:latin typeface="Georgia"/>
                <a:ea typeface="+mn-ea"/>
                <a:cs typeface="+mn-cs"/>
              </a:rPr>
              <a:t>Head 5</a:t>
            </a:r>
          </a:p>
        </p:txBody>
      </p:sp>
      <p:sp>
        <p:nvSpPr>
          <p:cNvPr id="14" name="TextBox 13"/>
          <p:cNvSpPr txBox="1"/>
          <p:nvPr/>
        </p:nvSpPr>
        <p:spPr>
          <a:xfrm>
            <a:off x="685800" y="343814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15" name="Rounded Rectangle 14"/>
          <p:cNvSpPr/>
          <p:nvPr/>
        </p:nvSpPr>
        <p:spPr>
          <a:xfrm>
            <a:off x="3410712" y="2743200"/>
            <a:ext cx="2423160" cy="658368"/>
          </a:xfrm>
          <a:prstGeom prst="roundRect">
            <a:avLst/>
          </a:prstGeom>
          <a:solidFill>
            <a:srgbClr val="0C142B"/>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B3A7FF"/>
                </a:solidFill>
                <a:effectLst/>
                <a:uLnTx/>
                <a:uFillTx/>
                <a:latin typeface="Georgia"/>
                <a:ea typeface="+mn-ea"/>
                <a:cs typeface="+mn-cs"/>
              </a:rPr>
              <a:t>Head 6</a:t>
            </a:r>
          </a:p>
        </p:txBody>
      </p:sp>
      <p:sp>
        <p:nvSpPr>
          <p:cNvPr id="16" name="TextBox 15"/>
          <p:cNvSpPr txBox="1"/>
          <p:nvPr/>
        </p:nvSpPr>
        <p:spPr>
          <a:xfrm>
            <a:off x="3502152" y="343814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17" name="Rounded Rectangle 16"/>
          <p:cNvSpPr/>
          <p:nvPr/>
        </p:nvSpPr>
        <p:spPr>
          <a:xfrm>
            <a:off x="6227064" y="2743200"/>
            <a:ext cx="2423160" cy="658368"/>
          </a:xfrm>
          <a:prstGeom prst="roundRect">
            <a:avLst/>
          </a:prstGeom>
          <a:solidFill>
            <a:srgbClr val="0C142B"/>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3AD8C6"/>
                </a:solidFill>
                <a:effectLst/>
                <a:uLnTx/>
                <a:uFillTx/>
                <a:latin typeface="Georgia"/>
                <a:ea typeface="+mn-ea"/>
                <a:cs typeface="+mn-cs"/>
              </a:rPr>
              <a:t>Head 7</a:t>
            </a:r>
          </a:p>
        </p:txBody>
      </p:sp>
      <p:sp>
        <p:nvSpPr>
          <p:cNvPr id="18" name="TextBox 17"/>
          <p:cNvSpPr txBox="1"/>
          <p:nvPr/>
        </p:nvSpPr>
        <p:spPr>
          <a:xfrm>
            <a:off x="6318504" y="343814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19" name="Rounded Rectangle 18"/>
          <p:cNvSpPr/>
          <p:nvPr/>
        </p:nvSpPr>
        <p:spPr>
          <a:xfrm>
            <a:off x="9043416" y="2743200"/>
            <a:ext cx="2423160" cy="658368"/>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7D278"/>
                </a:solidFill>
                <a:effectLst/>
                <a:uLnTx/>
                <a:uFillTx/>
                <a:latin typeface="Georgia"/>
                <a:ea typeface="+mn-ea"/>
                <a:cs typeface="+mn-cs"/>
              </a:rPr>
              <a:t>Head 8</a:t>
            </a:r>
          </a:p>
        </p:txBody>
      </p:sp>
      <p:sp>
        <p:nvSpPr>
          <p:cNvPr id="20" name="TextBox 19"/>
          <p:cNvSpPr txBox="1"/>
          <p:nvPr/>
        </p:nvSpPr>
        <p:spPr>
          <a:xfrm>
            <a:off x="9134856" y="3438144"/>
            <a:ext cx="22402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different learned view</a:t>
            </a:r>
          </a:p>
        </p:txBody>
      </p:sp>
      <p:sp>
        <p:nvSpPr>
          <p:cNvPr id="21" name="TextBox 20"/>
          <p:cNvSpPr txBox="1"/>
          <p:nvPr/>
        </p:nvSpPr>
        <p:spPr>
          <a:xfrm>
            <a:off x="5440680" y="4343400"/>
            <a:ext cx="128016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6ADFFF"/>
                </a:solidFill>
                <a:effectLst/>
                <a:uLnTx/>
                <a:uFillTx/>
                <a:latin typeface="Georgia"/>
                <a:ea typeface="+mn-ea"/>
                <a:cs typeface="+mn-cs"/>
              </a:rPr>
              <a:t>↓</a:t>
            </a:r>
          </a:p>
        </p:txBody>
      </p:sp>
      <p:sp>
        <p:nvSpPr>
          <p:cNvPr id="22" name="Rounded Rectangle 21"/>
          <p:cNvSpPr/>
          <p:nvPr/>
        </p:nvSpPr>
        <p:spPr>
          <a:xfrm>
            <a:off x="1965960" y="4709160"/>
            <a:ext cx="8275320" cy="658368"/>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7D278"/>
                </a:solidFill>
                <a:effectLst/>
                <a:uLnTx/>
                <a:uFillTx/>
                <a:latin typeface="Georgia"/>
                <a:ea typeface="+mn-ea"/>
                <a:cs typeface="+mn-cs"/>
              </a:rPr>
              <a:t>Concatenate 8 heads → one richer contextual representation</a:t>
            </a:r>
          </a:p>
        </p:txBody>
      </p:sp>
      <p:sp>
        <p:nvSpPr>
          <p:cNvPr id="23" name="Rounded Rectangle 22"/>
          <p:cNvSpPr/>
          <p:nvPr/>
        </p:nvSpPr>
        <p:spPr>
          <a:xfrm>
            <a:off x="1005840" y="6053328"/>
            <a:ext cx="101955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In your model: 80 dimensions → 8 heads × 10 dimensions, operating in parallel.</a:t>
            </a:r>
          </a:p>
        </p:txBody>
      </p:sp>
      <p:sp>
        <p:nvSpPr>
          <p:cNvPr id="24"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The Importance of Attention — In One Slide</a:t>
            </a:r>
          </a:p>
        </p:txBody>
      </p:sp>
      <p:sp>
        <p:nvSpPr>
          <p:cNvPr id="4" name="TextBox 3"/>
          <p:cNvSpPr txBox="1"/>
          <p:nvPr/>
        </p:nvSpPr>
        <p:spPr>
          <a:xfrm>
            <a:off x="594360" y="658368"/>
            <a:ext cx="1097280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Attention is the Transformer's mechanism for building context-dependent relationships.</a:t>
            </a:r>
          </a:p>
        </p:txBody>
      </p:sp>
      <p:sp>
        <p:nvSpPr>
          <p:cNvPr id="5" name="Rounded Rectangle 4"/>
          <p:cNvSpPr/>
          <p:nvPr/>
        </p:nvSpPr>
        <p:spPr>
          <a:xfrm>
            <a:off x="594360" y="1234440"/>
            <a:ext cx="5212080" cy="50292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6ADFFF"/>
                </a:solidFill>
                <a:effectLst/>
                <a:uLnTx/>
                <a:uFillTx/>
                <a:latin typeface="Georgia"/>
                <a:ea typeface="+mn-ea"/>
                <a:cs typeface="+mn-cs"/>
              </a:rPr>
              <a:t>RELATIONSHIPS</a:t>
            </a:r>
          </a:p>
        </p:txBody>
      </p:sp>
      <p:sp>
        <p:nvSpPr>
          <p:cNvPr id="6" name="TextBox 5"/>
          <p:cNvSpPr txBox="1"/>
          <p:nvPr/>
        </p:nvSpPr>
        <p:spPr>
          <a:xfrm>
            <a:off x="758952" y="1764792"/>
            <a:ext cx="4892040" cy="6583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CDDAF0"/>
                </a:solidFill>
                <a:effectLst/>
                <a:uLnTx/>
                <a:uFillTx/>
                <a:latin typeface="Georgia"/>
                <a:ea typeface="+mn-ea"/>
                <a:cs typeface="+mn-cs"/>
              </a:rPr>
              <a:t>Compares every token with other relevant tokens.</a:t>
            </a:r>
          </a:p>
        </p:txBody>
      </p:sp>
      <p:sp>
        <p:nvSpPr>
          <p:cNvPr id="7" name="Rounded Rectangle 6"/>
          <p:cNvSpPr/>
          <p:nvPr/>
        </p:nvSpPr>
        <p:spPr>
          <a:xfrm>
            <a:off x="6217920" y="1234440"/>
            <a:ext cx="5212080" cy="502920"/>
          </a:xfrm>
          <a:prstGeom prst="roundRect">
            <a:avLst/>
          </a:prstGeom>
          <a:solidFill>
            <a:srgbClr val="0C142B"/>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3AD8C6"/>
                </a:solidFill>
                <a:effectLst/>
                <a:uLnTx/>
                <a:uFillTx/>
                <a:latin typeface="Georgia"/>
                <a:ea typeface="+mn-ea"/>
                <a:cs typeface="+mn-cs"/>
              </a:rPr>
              <a:t>CONTEXT</a:t>
            </a:r>
          </a:p>
        </p:txBody>
      </p:sp>
      <p:sp>
        <p:nvSpPr>
          <p:cNvPr id="8" name="TextBox 7"/>
          <p:cNvSpPr txBox="1"/>
          <p:nvPr/>
        </p:nvSpPr>
        <p:spPr>
          <a:xfrm>
            <a:off x="6382512" y="1764792"/>
            <a:ext cx="4892040" cy="6583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CDDAF0"/>
                </a:solidFill>
                <a:effectLst/>
                <a:uLnTx/>
                <a:uFillTx/>
                <a:latin typeface="Georgia"/>
                <a:ea typeface="+mn-ea"/>
                <a:cs typeface="+mn-cs"/>
              </a:rPr>
              <a:t>Changes a token representation according to surrounding information.</a:t>
            </a:r>
          </a:p>
        </p:txBody>
      </p:sp>
      <p:sp>
        <p:nvSpPr>
          <p:cNvPr id="9" name="Rounded Rectangle 8"/>
          <p:cNvSpPr/>
          <p:nvPr/>
        </p:nvSpPr>
        <p:spPr>
          <a:xfrm>
            <a:off x="594360" y="2651760"/>
            <a:ext cx="5212080" cy="502920"/>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D278"/>
                </a:solidFill>
                <a:effectLst/>
                <a:uLnTx/>
                <a:uFillTx/>
                <a:latin typeface="Georgia"/>
                <a:ea typeface="+mn-ea"/>
                <a:cs typeface="+mn-cs"/>
              </a:rPr>
              <a:t>SELECTIVITY</a:t>
            </a:r>
          </a:p>
        </p:txBody>
      </p:sp>
      <p:sp>
        <p:nvSpPr>
          <p:cNvPr id="10" name="TextBox 9"/>
          <p:cNvSpPr txBox="1"/>
          <p:nvPr/>
        </p:nvSpPr>
        <p:spPr>
          <a:xfrm>
            <a:off x="758952" y="3182112"/>
            <a:ext cx="4892040" cy="6583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CDDAF0"/>
                </a:solidFill>
                <a:effectLst/>
                <a:uLnTx/>
                <a:uFillTx/>
                <a:latin typeface="Georgia"/>
                <a:ea typeface="+mn-ea"/>
                <a:cs typeface="+mn-cs"/>
              </a:rPr>
              <a:t>Assigns stronger weights to information that is more useful right now.</a:t>
            </a:r>
          </a:p>
        </p:txBody>
      </p:sp>
      <p:sp>
        <p:nvSpPr>
          <p:cNvPr id="11" name="Rounded Rectangle 10"/>
          <p:cNvSpPr/>
          <p:nvPr/>
        </p:nvSpPr>
        <p:spPr>
          <a:xfrm>
            <a:off x="6217920" y="2651760"/>
            <a:ext cx="5212080" cy="502920"/>
          </a:xfrm>
          <a:prstGeom prst="roundRect">
            <a:avLst/>
          </a:prstGeom>
          <a:solidFill>
            <a:srgbClr val="0C142B"/>
          </a:solidFill>
          <a:ln w="15240">
            <a:solidFill>
              <a:srgbClr val="B3A7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B3A7FF"/>
                </a:solidFill>
                <a:effectLst/>
                <a:uLnTx/>
                <a:uFillTx/>
                <a:latin typeface="Georgia"/>
                <a:ea typeface="+mn-ea"/>
                <a:cs typeface="+mn-cs"/>
              </a:rPr>
              <a:t>PARALLEL VIEWS</a:t>
            </a:r>
          </a:p>
        </p:txBody>
      </p:sp>
      <p:sp>
        <p:nvSpPr>
          <p:cNvPr id="12" name="TextBox 11"/>
          <p:cNvSpPr txBox="1"/>
          <p:nvPr/>
        </p:nvSpPr>
        <p:spPr>
          <a:xfrm>
            <a:off x="6382512" y="3182112"/>
            <a:ext cx="4892040" cy="6583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CDDAF0"/>
                </a:solidFill>
                <a:effectLst/>
                <a:uLnTx/>
                <a:uFillTx/>
                <a:latin typeface="Georgia"/>
                <a:ea typeface="+mn-ea"/>
                <a:cs typeface="+mn-cs"/>
              </a:rPr>
              <a:t>Multiple heads can represent several relationship patterns simultaneously.</a:t>
            </a:r>
          </a:p>
        </p:txBody>
      </p:sp>
      <p:sp>
        <p:nvSpPr>
          <p:cNvPr id="13" name="Rounded Rectangle 12"/>
          <p:cNvSpPr/>
          <p:nvPr/>
        </p:nvSpPr>
        <p:spPr>
          <a:xfrm>
            <a:off x="594360" y="4069080"/>
            <a:ext cx="5212080" cy="50292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6ADFFF"/>
                </a:solidFill>
                <a:effectLst/>
                <a:uLnTx/>
                <a:uFillTx/>
                <a:latin typeface="Georgia"/>
                <a:ea typeface="+mn-ea"/>
                <a:cs typeface="+mn-cs"/>
              </a:rPr>
              <a:t>INFORMATION FLOW</a:t>
            </a:r>
          </a:p>
        </p:txBody>
      </p:sp>
      <p:sp>
        <p:nvSpPr>
          <p:cNvPr id="14" name="TextBox 13"/>
          <p:cNvSpPr txBox="1"/>
          <p:nvPr/>
        </p:nvSpPr>
        <p:spPr>
          <a:xfrm>
            <a:off x="758952" y="4599432"/>
            <a:ext cx="4892040" cy="6583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CDDAF0"/>
                </a:solidFill>
                <a:effectLst/>
                <a:uLnTx/>
                <a:uFillTx/>
                <a:latin typeface="Georgia"/>
                <a:ea typeface="+mn-ea"/>
                <a:cs typeface="+mn-cs"/>
              </a:rPr>
              <a:t>Moves and combines information before prediction.</a:t>
            </a:r>
          </a:p>
        </p:txBody>
      </p:sp>
      <p:sp>
        <p:nvSpPr>
          <p:cNvPr id="15" name="Rounded Rectangle 14"/>
          <p:cNvSpPr/>
          <p:nvPr/>
        </p:nvSpPr>
        <p:spPr>
          <a:xfrm>
            <a:off x="6217920" y="4069080"/>
            <a:ext cx="5212080" cy="502920"/>
          </a:xfrm>
          <a:prstGeom prst="roundRect">
            <a:avLst/>
          </a:prstGeom>
          <a:solidFill>
            <a:srgbClr val="0C142B"/>
          </a:solidFill>
          <a:ln w="15240">
            <a:solidFill>
              <a:srgbClr val="3AD8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3AD8C6"/>
                </a:solidFill>
                <a:effectLst/>
                <a:uLnTx/>
                <a:uFillTx/>
                <a:latin typeface="Georgia"/>
                <a:ea typeface="+mn-ea"/>
                <a:cs typeface="+mn-cs"/>
              </a:rPr>
              <a:t>PREDICTION</a:t>
            </a:r>
          </a:p>
        </p:txBody>
      </p:sp>
      <p:sp>
        <p:nvSpPr>
          <p:cNvPr id="16" name="TextBox 15"/>
          <p:cNvSpPr txBox="1"/>
          <p:nvPr/>
        </p:nvSpPr>
        <p:spPr>
          <a:xfrm>
            <a:off x="6382512" y="4599432"/>
            <a:ext cx="4892040" cy="6583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50" b="0" i="0" u="none" strike="noStrike" kern="1200" cap="none" spc="0" normalizeH="0" baseline="0" noProof="0">
                <a:ln>
                  <a:noFill/>
                </a:ln>
                <a:solidFill>
                  <a:srgbClr val="CDDAF0"/>
                </a:solidFill>
                <a:effectLst/>
                <a:uLnTx/>
                <a:uFillTx/>
                <a:latin typeface="Georgia"/>
                <a:ea typeface="+mn-ea"/>
                <a:cs typeface="+mn-cs"/>
              </a:rPr>
              <a:t>Produces richer representations that support the next-token probability calculation.</a:t>
            </a:r>
          </a:p>
        </p:txBody>
      </p:sp>
      <p:sp>
        <p:nvSpPr>
          <p:cNvPr id="17" name="Rounded Rectangle 16"/>
          <p:cNvSpPr/>
          <p:nvPr/>
        </p:nvSpPr>
        <p:spPr>
          <a:xfrm>
            <a:off x="1143000" y="5321808"/>
            <a:ext cx="9921240" cy="557784"/>
          </a:xfrm>
          <a:prstGeom prst="roundRect">
            <a:avLst/>
          </a:prstGeom>
          <a:solidFill>
            <a:srgbClr val="0C142B"/>
          </a:solidFill>
          <a:ln w="1524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7D278"/>
                </a:solidFill>
                <a:effectLst/>
                <a:uLnTx/>
                <a:uFillTx/>
                <a:latin typeface="Georgia"/>
                <a:ea typeface="+mn-ea"/>
                <a:cs typeface="+mn-cs"/>
              </a:rPr>
              <a:t>ATTENTION: finding relationships, assigning relevance, and </a:t>
            </a:r>
            <a:endParaRPr kumimoji="0" lang="en-US" sz="1700" b="1" i="0" u="none" strike="noStrike" kern="1200" cap="none" spc="0" normalizeH="0" baseline="0" noProof="0" dirty="0">
              <a:ln>
                <a:noFill/>
              </a:ln>
              <a:solidFill>
                <a:srgbClr val="F7D278"/>
              </a:solidFill>
              <a:effectLst/>
              <a:uLnTx/>
              <a:uFillTx/>
              <a:latin typeface="Georgia"/>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7D278"/>
                </a:solidFill>
                <a:effectLst/>
                <a:uLnTx/>
                <a:uFillTx/>
                <a:latin typeface="Georgia"/>
                <a:ea typeface="+mn-ea"/>
                <a:cs typeface="+mn-cs"/>
              </a:rPr>
              <a:t>using that information to build context.</a:t>
            </a:r>
          </a:p>
        </p:txBody>
      </p:sp>
      <p:sp>
        <p:nvSpPr>
          <p:cNvPr id="18" name="Rounded Rectangle 17"/>
          <p:cNvSpPr/>
          <p:nvPr/>
        </p:nvSpPr>
        <p:spPr>
          <a:xfrm>
            <a:off x="1005840" y="6053328"/>
            <a:ext cx="1019556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Without attention, the Transformer loses its central mechanism for relating information across the context.</a:t>
            </a:r>
          </a:p>
        </p:txBody>
      </p:sp>
      <p:sp>
        <p:nvSpPr>
          <p:cNvPr id="19"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Journey of One Token Through a Transformer</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Follow “fox” as numbers become context and prediction</a:t>
            </a:r>
          </a:p>
        </p:txBody>
      </p:sp>
      <p:sp>
        <p:nvSpPr>
          <p:cNvPr id="5" name="Rounded Rectangle 4"/>
          <p:cNvSpPr/>
          <p:nvPr/>
        </p:nvSpPr>
        <p:spPr>
          <a:xfrm>
            <a:off x="411480" y="2331720"/>
            <a:ext cx="1417320" cy="1051560"/>
          </a:xfrm>
          <a:prstGeom prst="roundRect">
            <a:avLst/>
          </a:prstGeom>
          <a:solidFill>
            <a:srgbClr val="073258"/>
          </a:solidFill>
          <a:ln>
            <a:solidFill>
              <a:srgbClr val="2DC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EBF6FF"/>
                </a:solidFill>
                <a:latin typeface="Aptos"/>
              </a:rPr>
              <a:t>Token
Embedding</a:t>
            </a:r>
          </a:p>
        </p:txBody>
      </p:sp>
      <p:sp>
        <p:nvSpPr>
          <p:cNvPr id="6" name="TextBox 5"/>
          <p:cNvSpPr txBox="1"/>
          <p:nvPr/>
        </p:nvSpPr>
        <p:spPr>
          <a:xfrm>
            <a:off x="1828800" y="2624327"/>
            <a:ext cx="201168" cy="365760"/>
          </a:xfrm>
          <a:prstGeom prst="rect">
            <a:avLst/>
          </a:prstGeom>
          <a:noFill/>
        </p:spPr>
        <p:txBody>
          <a:bodyPr wrap="none">
            <a:spAutoFit/>
          </a:bodyPr>
          <a:lstStyle/>
          <a:p>
            <a:r>
              <a:rPr sz="1800">
                <a:solidFill>
                  <a:srgbClr val="FFC753"/>
                </a:solidFill>
              </a:rPr>
              <a:t>→</a:t>
            </a:r>
          </a:p>
        </p:txBody>
      </p:sp>
      <p:sp>
        <p:nvSpPr>
          <p:cNvPr id="7" name="Rounded Rectangle 6"/>
          <p:cNvSpPr/>
          <p:nvPr/>
        </p:nvSpPr>
        <p:spPr>
          <a:xfrm>
            <a:off x="2029968" y="2331720"/>
            <a:ext cx="1417320" cy="1051560"/>
          </a:xfrm>
          <a:prstGeom prst="roundRect">
            <a:avLst/>
          </a:prstGeom>
          <a:solidFill>
            <a:srgbClr val="073758"/>
          </a:solidFill>
          <a:ln>
            <a:solidFill>
              <a:srgbClr val="2DC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EBF6FF"/>
                </a:solidFill>
                <a:latin typeface="Aptos"/>
              </a:rPr>
              <a:t>Q, K, V</a:t>
            </a:r>
          </a:p>
        </p:txBody>
      </p:sp>
      <p:sp>
        <p:nvSpPr>
          <p:cNvPr id="8" name="TextBox 7"/>
          <p:cNvSpPr txBox="1"/>
          <p:nvPr/>
        </p:nvSpPr>
        <p:spPr>
          <a:xfrm>
            <a:off x="3447288" y="2624327"/>
            <a:ext cx="201168" cy="365760"/>
          </a:xfrm>
          <a:prstGeom prst="rect">
            <a:avLst/>
          </a:prstGeom>
          <a:noFill/>
        </p:spPr>
        <p:txBody>
          <a:bodyPr wrap="none">
            <a:spAutoFit/>
          </a:bodyPr>
          <a:lstStyle/>
          <a:p>
            <a:r>
              <a:rPr sz="1800">
                <a:solidFill>
                  <a:srgbClr val="FFC753"/>
                </a:solidFill>
              </a:rPr>
              <a:t>→</a:t>
            </a:r>
          </a:p>
        </p:txBody>
      </p:sp>
      <p:sp>
        <p:nvSpPr>
          <p:cNvPr id="9" name="Rounded Rectangle 8"/>
          <p:cNvSpPr/>
          <p:nvPr/>
        </p:nvSpPr>
        <p:spPr>
          <a:xfrm>
            <a:off x="3648456" y="2331720"/>
            <a:ext cx="1417320" cy="1051560"/>
          </a:xfrm>
          <a:prstGeom prst="roundRect">
            <a:avLst/>
          </a:prstGeom>
          <a:solidFill>
            <a:srgbClr val="073258"/>
          </a:solidFill>
          <a:ln>
            <a:solidFill>
              <a:srgbClr val="2DC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EBF6FF"/>
                </a:solidFill>
                <a:latin typeface="Aptos"/>
              </a:rPr>
              <a:t>8 Attention
Heads</a:t>
            </a:r>
          </a:p>
        </p:txBody>
      </p:sp>
      <p:sp>
        <p:nvSpPr>
          <p:cNvPr id="10" name="TextBox 9"/>
          <p:cNvSpPr txBox="1"/>
          <p:nvPr/>
        </p:nvSpPr>
        <p:spPr>
          <a:xfrm>
            <a:off x="5065776" y="2624327"/>
            <a:ext cx="201168" cy="365760"/>
          </a:xfrm>
          <a:prstGeom prst="rect">
            <a:avLst/>
          </a:prstGeom>
          <a:noFill/>
        </p:spPr>
        <p:txBody>
          <a:bodyPr wrap="none">
            <a:spAutoFit/>
          </a:bodyPr>
          <a:lstStyle/>
          <a:p>
            <a:r>
              <a:rPr sz="1800">
                <a:solidFill>
                  <a:srgbClr val="FFC753"/>
                </a:solidFill>
              </a:rPr>
              <a:t>→</a:t>
            </a:r>
          </a:p>
        </p:txBody>
      </p:sp>
      <p:sp>
        <p:nvSpPr>
          <p:cNvPr id="11" name="Rounded Rectangle 10"/>
          <p:cNvSpPr/>
          <p:nvPr/>
        </p:nvSpPr>
        <p:spPr>
          <a:xfrm>
            <a:off x="5266944" y="2331720"/>
            <a:ext cx="1417320" cy="1051560"/>
          </a:xfrm>
          <a:prstGeom prst="roundRect">
            <a:avLst/>
          </a:prstGeom>
          <a:solidFill>
            <a:srgbClr val="073758"/>
          </a:solidFill>
          <a:ln>
            <a:solidFill>
              <a:srgbClr val="2DC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EBF6FF"/>
                </a:solidFill>
                <a:latin typeface="Aptos"/>
              </a:rPr>
              <a:t>Context
A × V</a:t>
            </a:r>
          </a:p>
        </p:txBody>
      </p:sp>
      <p:sp>
        <p:nvSpPr>
          <p:cNvPr id="12" name="TextBox 11"/>
          <p:cNvSpPr txBox="1"/>
          <p:nvPr/>
        </p:nvSpPr>
        <p:spPr>
          <a:xfrm>
            <a:off x="6684264" y="2624327"/>
            <a:ext cx="201168" cy="365760"/>
          </a:xfrm>
          <a:prstGeom prst="rect">
            <a:avLst/>
          </a:prstGeom>
          <a:noFill/>
        </p:spPr>
        <p:txBody>
          <a:bodyPr wrap="none">
            <a:spAutoFit/>
          </a:bodyPr>
          <a:lstStyle/>
          <a:p>
            <a:r>
              <a:rPr sz="1800">
                <a:solidFill>
                  <a:srgbClr val="FFC753"/>
                </a:solidFill>
              </a:rPr>
              <a:t>→</a:t>
            </a:r>
          </a:p>
        </p:txBody>
      </p:sp>
      <p:sp>
        <p:nvSpPr>
          <p:cNvPr id="13" name="Rounded Rectangle 12"/>
          <p:cNvSpPr/>
          <p:nvPr/>
        </p:nvSpPr>
        <p:spPr>
          <a:xfrm>
            <a:off x="6885432" y="2331720"/>
            <a:ext cx="1417320" cy="1051560"/>
          </a:xfrm>
          <a:prstGeom prst="roundRect">
            <a:avLst/>
          </a:prstGeom>
          <a:solidFill>
            <a:srgbClr val="073258"/>
          </a:solidFill>
          <a:ln>
            <a:solidFill>
              <a:srgbClr val="2DC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EBF6FF"/>
                </a:solidFill>
                <a:latin typeface="Aptos"/>
              </a:rPr>
              <a:t>Residual
+ FFN</a:t>
            </a:r>
          </a:p>
        </p:txBody>
      </p:sp>
      <p:sp>
        <p:nvSpPr>
          <p:cNvPr id="14" name="TextBox 13"/>
          <p:cNvSpPr txBox="1"/>
          <p:nvPr/>
        </p:nvSpPr>
        <p:spPr>
          <a:xfrm>
            <a:off x="8302752" y="2624327"/>
            <a:ext cx="201168" cy="365760"/>
          </a:xfrm>
          <a:prstGeom prst="rect">
            <a:avLst/>
          </a:prstGeom>
          <a:noFill/>
        </p:spPr>
        <p:txBody>
          <a:bodyPr wrap="none">
            <a:spAutoFit/>
          </a:bodyPr>
          <a:lstStyle/>
          <a:p>
            <a:r>
              <a:rPr sz="1800">
                <a:solidFill>
                  <a:srgbClr val="FFC753"/>
                </a:solidFill>
              </a:rPr>
              <a:t>→</a:t>
            </a:r>
          </a:p>
        </p:txBody>
      </p:sp>
      <p:sp>
        <p:nvSpPr>
          <p:cNvPr id="15" name="Rounded Rectangle 14"/>
          <p:cNvSpPr/>
          <p:nvPr/>
        </p:nvSpPr>
        <p:spPr>
          <a:xfrm>
            <a:off x="8503919" y="2331720"/>
            <a:ext cx="1417320" cy="1051560"/>
          </a:xfrm>
          <a:prstGeom prst="roundRect">
            <a:avLst/>
          </a:prstGeom>
          <a:solidFill>
            <a:srgbClr val="073758"/>
          </a:solidFill>
          <a:ln>
            <a:solidFill>
              <a:srgbClr val="2DC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EBF6FF"/>
                </a:solidFill>
                <a:latin typeface="Aptos"/>
              </a:rPr>
              <a:t>Logits</a:t>
            </a:r>
          </a:p>
        </p:txBody>
      </p:sp>
      <p:sp>
        <p:nvSpPr>
          <p:cNvPr id="16" name="TextBox 15"/>
          <p:cNvSpPr txBox="1"/>
          <p:nvPr/>
        </p:nvSpPr>
        <p:spPr>
          <a:xfrm>
            <a:off x="9921240" y="2624327"/>
            <a:ext cx="201168" cy="365760"/>
          </a:xfrm>
          <a:prstGeom prst="rect">
            <a:avLst/>
          </a:prstGeom>
          <a:noFill/>
        </p:spPr>
        <p:txBody>
          <a:bodyPr wrap="none">
            <a:spAutoFit/>
          </a:bodyPr>
          <a:lstStyle/>
          <a:p>
            <a:r>
              <a:rPr sz="1800">
                <a:solidFill>
                  <a:srgbClr val="FFC753"/>
                </a:solidFill>
              </a:rPr>
              <a:t>→</a:t>
            </a:r>
          </a:p>
        </p:txBody>
      </p:sp>
      <p:sp>
        <p:nvSpPr>
          <p:cNvPr id="17" name="Rounded Rectangle 16"/>
          <p:cNvSpPr/>
          <p:nvPr/>
        </p:nvSpPr>
        <p:spPr>
          <a:xfrm>
            <a:off x="10122408" y="2331720"/>
            <a:ext cx="1417320" cy="1051560"/>
          </a:xfrm>
          <a:prstGeom prst="roundRect">
            <a:avLst/>
          </a:prstGeom>
          <a:solidFill>
            <a:srgbClr val="073258"/>
          </a:solidFill>
          <a:ln>
            <a:solidFill>
              <a:srgbClr val="2DC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EBF6FF"/>
                </a:solidFill>
                <a:latin typeface="Aptos"/>
              </a:rPr>
              <a:t>Next-Token
Probabilities</a:t>
            </a:r>
          </a:p>
        </p:txBody>
      </p:sp>
      <p:sp>
        <p:nvSpPr>
          <p:cNvPr id="18" name="TextBox 17"/>
          <p:cNvSpPr txBox="1"/>
          <p:nvPr/>
        </p:nvSpPr>
        <p:spPr>
          <a:xfrm>
            <a:off x="914400" y="4251960"/>
            <a:ext cx="10332720" cy="731520"/>
          </a:xfrm>
          <a:prstGeom prst="rect">
            <a:avLst/>
          </a:prstGeom>
          <a:noFill/>
        </p:spPr>
        <p:txBody>
          <a:bodyPr wrap="none">
            <a:spAutoFit/>
          </a:bodyPr>
          <a:lstStyle/>
          <a:p>
            <a:pPr algn="ctr"/>
            <a:r>
              <a:rPr sz="2500" b="0">
                <a:solidFill>
                  <a:srgbClr val="B8E1FF"/>
                </a:solidFill>
                <a:latin typeface="Georgia"/>
              </a:rPr>
              <a:t>the quick brown </a:t>
            </a:r>
            <a:r>
              <a:rPr sz="2500" b="1">
                <a:solidFill>
                  <a:srgbClr val="FFC753"/>
                </a:solidFill>
                <a:latin typeface="Georgia"/>
              </a:rPr>
              <a:t>fox </a:t>
            </a:r>
            <a:r>
              <a:rPr sz="2500" b="0">
                <a:solidFill>
                  <a:srgbClr val="B8E1FF"/>
                </a:solidFill>
                <a:latin typeface="Georgia"/>
              </a:rPr>
              <a:t>jumps over the lazy dog</a:t>
            </a:r>
          </a:p>
        </p:txBody>
      </p:sp>
      <p:sp>
        <p:nvSpPr>
          <p:cNvPr id="19" name="TextBox 18"/>
          <p:cNvSpPr txBox="1"/>
          <p:nvPr/>
        </p:nvSpPr>
        <p:spPr>
          <a:xfrm>
            <a:off x="594360" y="6327648"/>
            <a:ext cx="10972800" cy="320040"/>
          </a:xfrm>
          <a:prstGeom prst="rect">
            <a:avLst/>
          </a:prstGeom>
          <a:noFill/>
        </p:spPr>
        <p:txBody>
          <a:bodyPr wrap="none">
            <a:spAutoFit/>
          </a:bodyPr>
          <a:lstStyle/>
          <a:p>
            <a:pPr algn="ctr"/>
            <a:r>
              <a:rPr sz="1100" i="1">
                <a:solidFill>
                  <a:srgbClr val="B4CDE1"/>
                </a:solidFill>
                <a:latin typeface="Aptos"/>
              </a:rPr>
              <a:t>The graphics that follow are generated from the Python Transformer calculation.</a:t>
            </a:r>
          </a:p>
        </p:txBody>
      </p:sp>
      <p:sp>
        <p:nvSpPr>
          <p:cNvPr id="20"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1 — Token in an 80-Dimensional Embedding Space</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The token begins as a numerical vector.</a:t>
            </a:r>
          </a:p>
        </p:txBody>
      </p:sp>
      <p:pic>
        <p:nvPicPr>
          <p:cNvPr id="5" name="Picture 4" descr="01_token_embedding.png"/>
          <p:cNvPicPr>
            <a:picLocks noChangeAspect="1"/>
          </p:cNvPicPr>
          <p:nvPr/>
        </p:nvPicPr>
        <p:blipFill>
          <a:blip r:embed="rId2"/>
          <a:stretch>
            <a:fillRect/>
          </a:stretch>
        </p:blipFill>
        <p:spPr>
          <a:xfrm>
            <a:off x="2209692" y="1536192"/>
            <a:ext cx="7772616" cy="4882896"/>
          </a:xfrm>
          <a:prstGeom prst="rect">
            <a:avLst/>
          </a:prstGeom>
        </p:spPr>
      </p:pic>
      <p:sp>
        <p:nvSpPr>
          <p:cNvPr id="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2 — “fox” Becomes Query, Key, and Value</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Three learned projections create Q, K, and V; shown as step functions.</a:t>
            </a:r>
          </a:p>
        </p:txBody>
      </p:sp>
      <p:pic>
        <p:nvPicPr>
          <p:cNvPr id="5" name="Picture 4" descr="02_qkv_vectors.png"/>
          <p:cNvPicPr>
            <a:picLocks noChangeAspect="1"/>
          </p:cNvPicPr>
          <p:nvPr/>
        </p:nvPicPr>
        <p:blipFill>
          <a:blip r:embed="rId2"/>
          <a:stretch>
            <a:fillRect/>
          </a:stretch>
        </p:blipFill>
        <p:spPr>
          <a:xfrm>
            <a:off x="1779447" y="1536192"/>
            <a:ext cx="8633105" cy="4882896"/>
          </a:xfrm>
          <a:prstGeom prst="rect">
            <a:avLst/>
          </a:prstGeom>
        </p:spPr>
      </p:pic>
      <p:sp>
        <p:nvSpPr>
          <p:cNvPr id="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3 — Eight Attention Heads Operate in Parallel</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Each head forms a different learned view of relationships.</a:t>
            </a:r>
          </a:p>
        </p:txBody>
      </p:sp>
      <p:pic>
        <p:nvPicPr>
          <p:cNvPr id="5" name="Picture 4" descr="03_eight_attention_heads.png"/>
          <p:cNvPicPr>
            <a:picLocks noChangeAspect="1"/>
          </p:cNvPicPr>
          <p:nvPr/>
        </p:nvPicPr>
        <p:blipFill>
          <a:blip r:embed="rId2"/>
          <a:stretch>
            <a:fillRect/>
          </a:stretch>
        </p:blipFill>
        <p:spPr>
          <a:xfrm>
            <a:off x="1902881" y="1536192"/>
            <a:ext cx="8386237" cy="4882896"/>
          </a:xfrm>
          <a:prstGeom prst="rect">
            <a:avLst/>
          </a:prstGeom>
        </p:spPr>
      </p:pic>
      <p:sp>
        <p:nvSpPr>
          <p:cNvPr id="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4 — Attention Moves Information Into “fox”</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Attention weights determine which value information is combined.</a:t>
            </a:r>
          </a:p>
        </p:txBody>
      </p:sp>
      <p:pic>
        <p:nvPicPr>
          <p:cNvPr id="5" name="Picture 4" descr="04_information_flow.png"/>
          <p:cNvPicPr>
            <a:picLocks noChangeAspect="1"/>
          </p:cNvPicPr>
          <p:nvPr/>
        </p:nvPicPr>
        <p:blipFill>
          <a:blip r:embed="rId2"/>
          <a:stretch>
            <a:fillRect/>
          </a:stretch>
        </p:blipFill>
        <p:spPr>
          <a:xfrm>
            <a:off x="1792238" y="1536192"/>
            <a:ext cx="8607523" cy="4882896"/>
          </a:xfrm>
          <a:prstGeom prst="rect">
            <a:avLst/>
          </a:prstGeom>
        </p:spPr>
      </p:pic>
      <p:sp>
        <p:nvSpPr>
          <p:cNvPr id="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5 — Residual Stream and Feed-Forward Network</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The contextual representation is transformed while preserving a residual path.</a:t>
            </a:r>
          </a:p>
        </p:txBody>
      </p:sp>
      <p:pic>
        <p:nvPicPr>
          <p:cNvPr id="5" name="Picture 4" descr="05_residual_ffn_journey.png"/>
          <p:cNvPicPr>
            <a:picLocks noChangeAspect="1"/>
          </p:cNvPicPr>
          <p:nvPr/>
        </p:nvPicPr>
        <p:blipFill>
          <a:blip r:embed="rId2"/>
          <a:stretch>
            <a:fillRect/>
          </a:stretch>
        </p:blipFill>
        <p:spPr>
          <a:xfrm>
            <a:off x="1779628" y="1536192"/>
            <a:ext cx="8632744" cy="4882896"/>
          </a:xfrm>
          <a:prstGeom prst="rect">
            <a:avLst/>
          </a:prstGeom>
        </p:spPr>
      </p:pic>
      <p:sp>
        <p:nvSpPr>
          <p:cNvPr id="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6 — From Representation to Next-Token Probabilities</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The final representation becomes logits and then a probability distribution.</a:t>
            </a:r>
          </a:p>
        </p:txBody>
      </p:sp>
      <p:pic>
        <p:nvPicPr>
          <p:cNvPr id="5" name="Picture 4" descr="06_next_token_probabilities.png"/>
          <p:cNvPicPr>
            <a:picLocks noChangeAspect="1"/>
          </p:cNvPicPr>
          <p:nvPr/>
        </p:nvPicPr>
        <p:blipFill>
          <a:blip r:embed="rId2"/>
          <a:stretch>
            <a:fillRect/>
          </a:stretch>
        </p:blipFill>
        <p:spPr>
          <a:xfrm>
            <a:off x="2207552" y="1536192"/>
            <a:ext cx="7776895" cy="4882896"/>
          </a:xfrm>
          <a:prstGeom prst="rect">
            <a:avLst/>
          </a:prstGeom>
        </p:spPr>
      </p:pic>
      <p:sp>
        <p:nvSpPr>
          <p:cNvPr id="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31126"/>
        </a:solidFill>
        <a:effectLst/>
      </p:bgPr>
    </p:bg>
    <p:spTree>
      <p:nvGrpSpPr>
        <p:cNvPr id="1" name=""/>
        <p:cNvGrpSpPr/>
        <p:nvPr/>
      </p:nvGrpSpPr>
      <p:grpSpPr>
        <a:xfrm>
          <a:off x="0" y="0"/>
          <a:ext cx="0" cy="0"/>
          <a:chOff x="0" y="0"/>
          <a:chExt cx="0" cy="0"/>
        </a:xfrm>
      </p:grpSpPr>
      <p:sp>
        <p:nvSpPr>
          <p:cNvPr id="2" name="Rounded Rectangle 1"/>
          <p:cNvSpPr/>
          <p:nvPr/>
        </p:nvSpPr>
        <p:spPr>
          <a:xfrm>
            <a:off x="320040" y="292608"/>
            <a:ext cx="11551920" cy="6272784"/>
          </a:xfrm>
          <a:prstGeom prst="roundRect">
            <a:avLst/>
          </a:prstGeom>
          <a:solidFill>
            <a:srgbClr val="051B37"/>
          </a:solidFill>
          <a:ln w="15240">
            <a:solidFill>
              <a:srgbClr val="26B2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58368"/>
          </a:xfrm>
          <a:prstGeom prst="rect">
            <a:avLst/>
          </a:prstGeom>
          <a:noFill/>
        </p:spPr>
        <p:txBody>
          <a:bodyPr wrap="none">
            <a:spAutoFit/>
          </a:bodyPr>
          <a:lstStyle/>
          <a:p>
            <a:pPr algn="ctr"/>
            <a:r>
              <a:rPr sz="2900" b="1">
                <a:solidFill>
                  <a:srgbClr val="FFC753"/>
                </a:solidFill>
                <a:latin typeface="Georgia"/>
              </a:rPr>
              <a:t>7 — Complete Journey of One Token</a:t>
            </a:r>
          </a:p>
        </p:txBody>
      </p:sp>
      <p:sp>
        <p:nvSpPr>
          <p:cNvPr id="4" name="TextBox 3"/>
          <p:cNvSpPr txBox="1"/>
          <p:nvPr/>
        </p:nvSpPr>
        <p:spPr>
          <a:xfrm>
            <a:off x="777240" y="1078992"/>
            <a:ext cx="10652760" cy="502920"/>
          </a:xfrm>
          <a:prstGeom prst="rect">
            <a:avLst/>
          </a:prstGeom>
          <a:noFill/>
        </p:spPr>
        <p:txBody>
          <a:bodyPr wrap="none">
            <a:spAutoFit/>
          </a:bodyPr>
          <a:lstStyle/>
          <a:p>
            <a:pPr algn="ctr"/>
            <a:r>
              <a:rPr sz="1700">
                <a:solidFill>
                  <a:srgbClr val="A4E1FF"/>
                </a:solidFill>
                <a:latin typeface="Aptos"/>
              </a:rPr>
              <a:t>One continuous view from token vector to attention, transformation, and prediction.</a:t>
            </a:r>
          </a:p>
        </p:txBody>
      </p:sp>
      <p:pic>
        <p:nvPicPr>
          <p:cNvPr id="5" name="Picture 4" descr="07_journey_summary.png"/>
          <p:cNvPicPr>
            <a:picLocks noChangeAspect="1"/>
          </p:cNvPicPr>
          <p:nvPr/>
        </p:nvPicPr>
        <p:blipFill>
          <a:blip r:embed="rId2"/>
          <a:stretch>
            <a:fillRect/>
          </a:stretch>
        </p:blipFill>
        <p:spPr>
          <a:xfrm>
            <a:off x="1789967" y="1536192"/>
            <a:ext cx="8612065" cy="4882896"/>
          </a:xfrm>
          <a:prstGeom prst="rect">
            <a:avLst/>
          </a:prstGeom>
        </p:spPr>
      </p:pic>
      <p:sp>
        <p:nvSpPr>
          <p:cNvPr id="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a:extLst>
            <a:ext uri="{FF2B5EF4-FFF2-40B4-BE49-F238E27FC236}">
              <a16:creationId xmlns:a16="http://schemas.microsoft.com/office/drawing/2014/main" id="{062C23AB-4F0B-1F93-9F56-C3EB184F8B64}"/>
            </a:ext>
          </a:extLst>
        </p:cNvPr>
        <p:cNvGrpSpPr/>
        <p:nvPr/>
      </p:nvGrpSpPr>
      <p:grpSpPr>
        <a:xfrm>
          <a:off x="0" y="0"/>
          <a:ext cx="0" cy="0"/>
          <a:chOff x="0" y="0"/>
          <a:chExt cx="0" cy="0"/>
        </a:xfrm>
      </p:grpSpPr>
      <p:sp>
        <p:nvSpPr>
          <p:cNvPr id="29" name="TextBox 28">
            <a:extLst>
              <a:ext uri="{FF2B5EF4-FFF2-40B4-BE49-F238E27FC236}">
                <a16:creationId xmlns:a16="http://schemas.microsoft.com/office/drawing/2014/main" id="{EF517CF3-E35C-2D2C-614A-3BD282364C00}"/>
              </a:ext>
            </a:extLst>
          </p:cNvPr>
          <p:cNvSpPr txBox="1"/>
          <p:nvPr/>
        </p:nvSpPr>
        <p:spPr>
          <a:xfrm>
            <a:off x="3097797" y="75825"/>
            <a:ext cx="6011646" cy="707886"/>
          </a:xfrm>
          <a:prstGeom prst="rect">
            <a:avLst/>
          </a:prstGeom>
          <a:noFill/>
        </p:spPr>
        <p:txBody>
          <a:bodyPr wrap="none" anchor="ctr">
            <a:spAutoFit/>
          </a:bodyPr>
          <a:lstStyle/>
          <a:p>
            <a:pPr algn="ctr"/>
            <a:r>
              <a:rPr sz="4000" b="1" dirty="0">
                <a:solidFill>
                  <a:srgbClr val="16375C"/>
                </a:solidFill>
              </a:rPr>
              <a:t>What Is Hidden Inside </a:t>
            </a:r>
            <a:r>
              <a:rPr sz="4000" b="1" dirty="0" err="1">
                <a:solidFill>
                  <a:srgbClr val="16375C"/>
                </a:solidFill>
              </a:rPr>
              <a:t>QK</a:t>
            </a:r>
            <a:r>
              <a:rPr sz="4000" b="1" dirty="0">
                <a:solidFill>
                  <a:srgbClr val="16375C"/>
                </a:solidFill>
              </a:rPr>
              <a:t>ᵀ?</a:t>
            </a:r>
          </a:p>
        </p:txBody>
      </p:sp>
      <p:sp>
        <p:nvSpPr>
          <p:cNvPr id="30" name="TextBox 29">
            <a:extLst>
              <a:ext uri="{FF2B5EF4-FFF2-40B4-BE49-F238E27FC236}">
                <a16:creationId xmlns:a16="http://schemas.microsoft.com/office/drawing/2014/main" id="{354A4FB2-BD66-D816-A991-C4F7D56517D2}"/>
              </a:ext>
            </a:extLst>
          </p:cNvPr>
          <p:cNvSpPr txBox="1"/>
          <p:nvPr/>
        </p:nvSpPr>
        <p:spPr>
          <a:xfrm>
            <a:off x="1956867" y="959752"/>
            <a:ext cx="8477962" cy="523220"/>
          </a:xfrm>
          <a:prstGeom prst="rect">
            <a:avLst/>
          </a:prstGeom>
          <a:noFill/>
        </p:spPr>
        <p:txBody>
          <a:bodyPr wrap="none" anchor="ctr">
            <a:spAutoFit/>
          </a:bodyPr>
          <a:lstStyle/>
          <a:p>
            <a:pPr algn="ctr"/>
            <a:r>
              <a:rPr sz="2800" b="0" dirty="0">
                <a:solidFill>
                  <a:srgbClr val="505050"/>
                </a:solidFill>
              </a:rPr>
              <a:t>Matrix multiplication is really repeated multiply-and-sum</a:t>
            </a:r>
          </a:p>
        </p:txBody>
      </p:sp>
      <p:sp>
        <p:nvSpPr>
          <p:cNvPr id="31" name="TextBox 30">
            <a:extLst>
              <a:ext uri="{FF2B5EF4-FFF2-40B4-BE49-F238E27FC236}">
                <a16:creationId xmlns:a16="http://schemas.microsoft.com/office/drawing/2014/main" id="{C9BF3697-002F-EDF9-EAA1-A6BD34FE75D5}"/>
              </a:ext>
            </a:extLst>
          </p:cNvPr>
          <p:cNvSpPr txBox="1"/>
          <p:nvPr/>
        </p:nvSpPr>
        <p:spPr>
          <a:xfrm>
            <a:off x="476815" y="1589402"/>
            <a:ext cx="10972800" cy="685800"/>
          </a:xfrm>
          <a:prstGeom prst="rect">
            <a:avLst/>
          </a:prstGeom>
          <a:noFill/>
        </p:spPr>
        <p:txBody>
          <a:bodyPr wrap="none" anchor="ctr">
            <a:spAutoFit/>
          </a:bodyPr>
          <a:lstStyle/>
          <a:p>
            <a:pPr algn="ctr"/>
            <a:r>
              <a:rPr sz="2900" b="1" dirty="0">
                <a:solidFill>
                  <a:srgbClr val="265787"/>
                </a:solidFill>
              </a:rPr>
              <a:t>Sᵢⱼ = qᵢ₁kⱼ₁ + qᵢ₂kⱼ₂ + ··· + qᵢₙkⱼₙ</a:t>
            </a:r>
          </a:p>
        </p:txBody>
      </p:sp>
      <p:sp>
        <p:nvSpPr>
          <p:cNvPr id="32" name="Rounded Rectangle 4">
            <a:extLst>
              <a:ext uri="{FF2B5EF4-FFF2-40B4-BE49-F238E27FC236}">
                <a16:creationId xmlns:a16="http://schemas.microsoft.com/office/drawing/2014/main" id="{9CE59B70-6998-5DD7-82F0-067A20366895}"/>
              </a:ext>
            </a:extLst>
          </p:cNvPr>
          <p:cNvSpPr/>
          <p:nvPr/>
        </p:nvSpPr>
        <p:spPr>
          <a:xfrm>
            <a:off x="1051560" y="2504888"/>
            <a:ext cx="2011680" cy="822960"/>
          </a:xfrm>
          <a:prstGeom prst="roundRect">
            <a:avLst/>
          </a:prstGeom>
          <a:solidFill>
            <a:srgbClr val="F7EED1"/>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300" b="1">
                <a:solidFill>
                  <a:srgbClr val="16375C"/>
                </a:solidFill>
              </a:rPr>
              <a:t>MULTIPLY</a:t>
            </a:r>
          </a:p>
        </p:txBody>
      </p:sp>
      <p:sp>
        <p:nvSpPr>
          <p:cNvPr id="33" name="Rounded Rectangle 5">
            <a:extLst>
              <a:ext uri="{FF2B5EF4-FFF2-40B4-BE49-F238E27FC236}">
                <a16:creationId xmlns:a16="http://schemas.microsoft.com/office/drawing/2014/main" id="{EE678622-D9D0-0D91-3D6D-51661A23340B}"/>
              </a:ext>
            </a:extLst>
          </p:cNvPr>
          <p:cNvSpPr/>
          <p:nvPr/>
        </p:nvSpPr>
        <p:spPr>
          <a:xfrm>
            <a:off x="3931920" y="2504888"/>
            <a:ext cx="2011680" cy="822960"/>
          </a:xfrm>
          <a:prstGeom prst="roundRect">
            <a:avLst/>
          </a:prstGeom>
          <a:solidFill>
            <a:srgbClr val="E7F0F8"/>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300" b="1">
                <a:solidFill>
                  <a:srgbClr val="16375C"/>
                </a:solidFill>
              </a:rPr>
              <a:t>ADD</a:t>
            </a:r>
          </a:p>
        </p:txBody>
      </p:sp>
      <p:sp>
        <p:nvSpPr>
          <p:cNvPr id="34" name="Rounded Rectangle 6">
            <a:extLst>
              <a:ext uri="{FF2B5EF4-FFF2-40B4-BE49-F238E27FC236}">
                <a16:creationId xmlns:a16="http://schemas.microsoft.com/office/drawing/2014/main" id="{3A7337C4-1B5D-2446-77B1-EB307D025011}"/>
              </a:ext>
            </a:extLst>
          </p:cNvPr>
          <p:cNvSpPr/>
          <p:nvPr/>
        </p:nvSpPr>
        <p:spPr>
          <a:xfrm>
            <a:off x="6812280" y="2504888"/>
            <a:ext cx="2011680" cy="822960"/>
          </a:xfrm>
          <a:prstGeom prst="roundRect">
            <a:avLst/>
          </a:prstGeom>
          <a:solidFill>
            <a:srgbClr val="E8F4EA"/>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100" b="1">
                <a:solidFill>
                  <a:srgbClr val="16375C"/>
                </a:solidFill>
              </a:rPr>
              <a:t>ACCUMULATE</a:t>
            </a:r>
          </a:p>
        </p:txBody>
      </p:sp>
      <p:sp>
        <p:nvSpPr>
          <p:cNvPr id="35" name="Rounded Rectangle 7">
            <a:extLst>
              <a:ext uri="{FF2B5EF4-FFF2-40B4-BE49-F238E27FC236}">
                <a16:creationId xmlns:a16="http://schemas.microsoft.com/office/drawing/2014/main" id="{527BD94C-8A2B-4A0C-CC6A-83EE85FF4334}"/>
              </a:ext>
            </a:extLst>
          </p:cNvPr>
          <p:cNvSpPr/>
          <p:nvPr/>
        </p:nvSpPr>
        <p:spPr>
          <a:xfrm>
            <a:off x="9692640" y="2504888"/>
            <a:ext cx="1554480" cy="822960"/>
          </a:xfrm>
          <a:prstGeom prst="roundRect">
            <a:avLst/>
          </a:prstGeom>
          <a:solidFill>
            <a:srgbClr val="FFFFFF"/>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300" b="1">
                <a:solidFill>
                  <a:srgbClr val="16375C"/>
                </a:solidFill>
              </a:rPr>
              <a:t>MAC</a:t>
            </a:r>
          </a:p>
        </p:txBody>
      </p:sp>
      <p:cxnSp>
        <p:nvCxnSpPr>
          <p:cNvPr id="36" name="Connector 8">
            <a:extLst>
              <a:ext uri="{FF2B5EF4-FFF2-40B4-BE49-F238E27FC236}">
                <a16:creationId xmlns:a16="http://schemas.microsoft.com/office/drawing/2014/main" id="{98EC9D92-835F-A381-57AE-ABF5C1BCCA81}"/>
              </a:ext>
            </a:extLst>
          </p:cNvPr>
          <p:cNvCxnSpPr/>
          <p:nvPr/>
        </p:nvCxnSpPr>
        <p:spPr>
          <a:xfrm>
            <a:off x="3063240" y="2916368"/>
            <a:ext cx="86868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37" name="Connector 9">
            <a:extLst>
              <a:ext uri="{FF2B5EF4-FFF2-40B4-BE49-F238E27FC236}">
                <a16:creationId xmlns:a16="http://schemas.microsoft.com/office/drawing/2014/main" id="{B8928406-F4AD-A26A-9D2D-A4F6DE835E0E}"/>
              </a:ext>
            </a:extLst>
          </p:cNvPr>
          <p:cNvCxnSpPr/>
          <p:nvPr/>
        </p:nvCxnSpPr>
        <p:spPr>
          <a:xfrm>
            <a:off x="5943600" y="2916368"/>
            <a:ext cx="86868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38" name="Connector 10">
            <a:extLst>
              <a:ext uri="{FF2B5EF4-FFF2-40B4-BE49-F238E27FC236}">
                <a16:creationId xmlns:a16="http://schemas.microsoft.com/office/drawing/2014/main" id="{A91537FA-243B-BB53-126A-BE6F6F21AE29}"/>
              </a:ext>
            </a:extLst>
          </p:cNvPr>
          <p:cNvCxnSpPr/>
          <p:nvPr/>
        </p:nvCxnSpPr>
        <p:spPr>
          <a:xfrm>
            <a:off x="8823960" y="2916368"/>
            <a:ext cx="86868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FA336EF7-7C9B-EBF5-EAE3-8C4B34EF19DC}"/>
              </a:ext>
            </a:extLst>
          </p:cNvPr>
          <p:cNvSpPr txBox="1"/>
          <p:nvPr/>
        </p:nvSpPr>
        <p:spPr>
          <a:xfrm>
            <a:off x="476815" y="3787220"/>
            <a:ext cx="10933571" cy="738664"/>
          </a:xfrm>
          <a:prstGeom prst="rect">
            <a:avLst/>
          </a:prstGeom>
          <a:noFill/>
        </p:spPr>
        <p:txBody>
          <a:bodyPr wrap="none" anchor="ctr">
            <a:spAutoFit/>
          </a:bodyPr>
          <a:lstStyle/>
          <a:p>
            <a:pPr algn="ctr"/>
            <a:r>
              <a:rPr sz="2100" b="0" dirty="0">
                <a:solidFill>
                  <a:srgbClr val="16375C"/>
                </a:solidFill>
              </a:rPr>
              <a:t>This is the operation </a:t>
            </a:r>
            <a:r>
              <a:rPr lang="en-US" sz="2100" b="1" dirty="0">
                <a:solidFill>
                  <a:srgbClr val="16375C"/>
                </a:solidFill>
              </a:rPr>
              <a:t>S</a:t>
            </a:r>
            <a:r>
              <a:rPr sz="2100" b="1" dirty="0">
                <a:solidFill>
                  <a:srgbClr val="16375C"/>
                </a:solidFill>
              </a:rPr>
              <a:t>pecialized </a:t>
            </a:r>
            <a:r>
              <a:rPr lang="en-US" sz="2100" b="1" dirty="0" err="1">
                <a:solidFill>
                  <a:srgbClr val="16375C"/>
                </a:solidFill>
              </a:rPr>
              <a:t>LMM</a:t>
            </a:r>
            <a:r>
              <a:rPr sz="2100" b="1" dirty="0">
                <a:solidFill>
                  <a:srgbClr val="16375C"/>
                </a:solidFill>
              </a:rPr>
              <a:t> </a:t>
            </a:r>
            <a:r>
              <a:rPr lang="en-US" sz="2100" b="1" dirty="0">
                <a:solidFill>
                  <a:srgbClr val="16375C"/>
                </a:solidFill>
              </a:rPr>
              <a:t>H</a:t>
            </a:r>
            <a:r>
              <a:rPr sz="2100" b="1" dirty="0">
                <a:solidFill>
                  <a:srgbClr val="16375C"/>
                </a:solidFill>
              </a:rPr>
              <a:t>ardware</a:t>
            </a:r>
            <a:r>
              <a:rPr lang="en-US" sz="2100" b="1" dirty="0">
                <a:solidFill>
                  <a:srgbClr val="16375C"/>
                </a:solidFill>
              </a:rPr>
              <a:t> (GPU)</a:t>
            </a:r>
            <a:r>
              <a:rPr sz="2100" b="0" dirty="0">
                <a:solidFill>
                  <a:srgbClr val="16375C"/>
                </a:solidFill>
              </a:rPr>
              <a:t> performs extremely rapidly and in parallel.</a:t>
            </a:r>
            <a:endParaRPr lang="en-US" sz="2100" b="0" dirty="0">
              <a:solidFill>
                <a:srgbClr val="16375C"/>
              </a:solidFill>
            </a:endParaRPr>
          </a:p>
          <a:p>
            <a:r>
              <a:rPr lang="en-US" sz="2100" b="1" dirty="0">
                <a:solidFill>
                  <a:srgbClr val="16375C"/>
                </a:solidFill>
              </a:rPr>
              <a:t>                                                       </a:t>
            </a:r>
          </a:p>
        </p:txBody>
      </p:sp>
      <p:sp>
        <p:nvSpPr>
          <p:cNvPr id="40" name="TextBox 39">
            <a:extLst>
              <a:ext uri="{FF2B5EF4-FFF2-40B4-BE49-F238E27FC236}">
                <a16:creationId xmlns:a16="http://schemas.microsoft.com/office/drawing/2014/main" id="{EA7A4C38-D564-410E-35D7-B3A4BC1E7DD7}"/>
              </a:ext>
            </a:extLst>
          </p:cNvPr>
          <p:cNvSpPr txBox="1"/>
          <p:nvPr/>
        </p:nvSpPr>
        <p:spPr>
          <a:xfrm>
            <a:off x="446037" y="6186482"/>
            <a:ext cx="11499623" cy="384721"/>
          </a:xfrm>
          <a:prstGeom prst="rect">
            <a:avLst/>
          </a:prstGeom>
          <a:noFill/>
        </p:spPr>
        <p:txBody>
          <a:bodyPr wrap="none" anchor="ctr">
            <a:spAutoFit/>
          </a:bodyPr>
          <a:lstStyle/>
          <a:p>
            <a:pPr algn="ctr"/>
            <a:r>
              <a:rPr sz="1900" b="1" dirty="0">
                <a:solidFill>
                  <a:srgbClr val="16375C"/>
                </a:solidFill>
              </a:rPr>
              <a:t>The mathematics is simple.  The enormous number of repetitions is what makes </a:t>
            </a:r>
            <a:r>
              <a:rPr lang="en-US" sz="1900" b="1" dirty="0">
                <a:solidFill>
                  <a:srgbClr val="16375C"/>
                </a:solidFill>
              </a:rPr>
              <a:t>LLM</a:t>
            </a:r>
            <a:r>
              <a:rPr sz="1900" b="1" dirty="0">
                <a:solidFill>
                  <a:srgbClr val="16375C"/>
                </a:solidFill>
              </a:rPr>
              <a:t> computationally intensive.</a:t>
            </a:r>
          </a:p>
        </p:txBody>
      </p:sp>
      <p:pic>
        <p:nvPicPr>
          <p:cNvPr id="3" name="Picture 2">
            <a:extLst>
              <a:ext uri="{FF2B5EF4-FFF2-40B4-BE49-F238E27FC236}">
                <a16:creationId xmlns:a16="http://schemas.microsoft.com/office/drawing/2014/main" id="{737FEF9D-C766-915F-139A-95548D888EFB}"/>
              </a:ext>
            </a:extLst>
          </p:cNvPr>
          <p:cNvPicPr>
            <a:picLocks noChangeAspect="1"/>
          </p:cNvPicPr>
          <p:nvPr/>
        </p:nvPicPr>
        <p:blipFill>
          <a:blip r:embed="rId3"/>
          <a:stretch>
            <a:fillRect/>
          </a:stretch>
        </p:blipFill>
        <p:spPr>
          <a:xfrm>
            <a:off x="3318510" y="4198699"/>
            <a:ext cx="3238500" cy="1704975"/>
          </a:xfrm>
          <a:prstGeom prst="rect">
            <a:avLst/>
          </a:prstGeom>
        </p:spPr>
      </p:pic>
      <p:sp>
        <p:nvSpPr>
          <p:cNvPr id="4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extLst>
      <p:ext uri="{BB962C8B-B14F-4D97-AF65-F5344CB8AC3E}">
        <p14:creationId xmlns:p14="http://schemas.microsoft.com/office/powerpoint/2010/main" val="31791437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30A19"/>
        </a:solidFill>
        <a:effectLst/>
      </p:bgPr>
    </p:bg>
    <p:spTree>
      <p:nvGrpSpPr>
        <p:cNvPr id="1" name=""/>
        <p:cNvGrpSpPr/>
        <p:nvPr/>
      </p:nvGrpSpPr>
      <p:grpSpPr>
        <a:xfrm>
          <a:off x="0" y="0"/>
          <a:ext cx="0" cy="0"/>
          <a:chOff x="0" y="0"/>
          <a:chExt cx="0" cy="0"/>
        </a:xfrm>
      </p:grpSpPr>
      <p:pic>
        <p:nvPicPr>
          <p:cNvPr id="2" name="Picture 1" descr="GPU_Matrix_Multiplication_Animation.gif"/>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30A19"/>
        </a:solidFill>
        <a:effectLst/>
      </p:bgPr>
    </p:bg>
    <p:spTree>
      <p:nvGrpSpPr>
        <p:cNvPr id="1" name=""/>
        <p:cNvGrpSpPr/>
        <p:nvPr/>
      </p:nvGrpSpPr>
      <p:grpSpPr>
        <a:xfrm>
          <a:off x="0" y="0"/>
          <a:ext cx="0" cy="0"/>
          <a:chOff x="0" y="0"/>
          <a:chExt cx="0" cy="0"/>
        </a:xfrm>
      </p:grpSpPr>
      <p:pic>
        <p:nvPicPr>
          <p:cNvPr id="2" name="Picture 1" descr="GPU_Transformer_QKV_Animation.gif"/>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Inside QKᵀ — Multiply and Sum</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How one word-to-word attention score is actually calculated</a:t>
            </a:r>
          </a:p>
        </p:txBody>
      </p:sp>
      <p:sp>
        <p:nvSpPr>
          <p:cNvPr id="5" name="Rounded Rectangle 4"/>
          <p:cNvSpPr/>
          <p:nvPr/>
        </p:nvSpPr>
        <p:spPr>
          <a:xfrm>
            <a:off x="685800" y="1417320"/>
            <a:ext cx="2834640" cy="822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3A7FF"/>
                </a:solidFill>
                <a:effectLst/>
                <a:uLnTx/>
                <a:uFillTx/>
                <a:latin typeface="Georgia"/>
                <a:ea typeface="+mn-ea"/>
                <a:cs typeface="+mn-cs"/>
              </a:rPr>
              <a:t>Query vector qᵢ
10 numbers</a:t>
            </a:r>
          </a:p>
        </p:txBody>
      </p:sp>
      <p:sp>
        <p:nvSpPr>
          <p:cNvPr id="6" name="TextBox 5"/>
          <p:cNvSpPr txBox="1"/>
          <p:nvPr/>
        </p:nvSpPr>
        <p:spPr>
          <a:xfrm>
            <a:off x="3794760" y="1508760"/>
            <a:ext cx="54864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4434840" y="1417320"/>
            <a:ext cx="2834640" cy="822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3AD8C6"/>
                </a:solidFill>
                <a:effectLst/>
                <a:uLnTx/>
                <a:uFillTx/>
                <a:latin typeface="Georgia"/>
                <a:ea typeface="+mn-ea"/>
                <a:cs typeface="+mn-cs"/>
              </a:rPr>
              <a:t>Key vector kⱼ
10 numbers</a:t>
            </a:r>
          </a:p>
        </p:txBody>
      </p:sp>
      <p:sp>
        <p:nvSpPr>
          <p:cNvPr id="8" name="TextBox 7"/>
          <p:cNvSpPr txBox="1"/>
          <p:nvPr/>
        </p:nvSpPr>
        <p:spPr>
          <a:xfrm>
            <a:off x="7543800" y="1508760"/>
            <a:ext cx="54864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8183879" y="1417320"/>
            <a:ext cx="3291840" cy="822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7D278"/>
                </a:solidFill>
                <a:effectLst/>
                <a:uLnTx/>
                <a:uFillTx/>
                <a:latin typeface="Georgia"/>
                <a:ea typeface="+mn-ea"/>
                <a:cs typeface="+mn-cs"/>
              </a:rPr>
              <a:t>One score Sᵢⱼ
(dot product)</a:t>
            </a:r>
          </a:p>
        </p:txBody>
      </p:sp>
      <p:sp>
        <p:nvSpPr>
          <p:cNvPr id="10" name="TextBox 9"/>
          <p:cNvSpPr txBox="1"/>
          <p:nvPr/>
        </p:nvSpPr>
        <p:spPr>
          <a:xfrm>
            <a:off x="731520" y="2880360"/>
            <a:ext cx="1074420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F7D278"/>
                </a:solidFill>
                <a:effectLst/>
                <a:uLnTx/>
                <a:uFillTx/>
                <a:latin typeface="Georgia"/>
                <a:ea typeface="+mn-ea"/>
                <a:cs typeface="+mn-cs"/>
              </a:rPr>
              <a:t>Sᵢⱼ = qᵢ₁kⱼ₁ + qᵢ₂kⱼ₂ + ··· + qᵢ₁₀kⱼ₁₀</a:t>
            </a:r>
          </a:p>
        </p:txBody>
      </p:sp>
      <p:sp>
        <p:nvSpPr>
          <p:cNvPr id="11" name="TextBox 10"/>
          <p:cNvSpPr txBox="1"/>
          <p:nvPr/>
        </p:nvSpPr>
        <p:spPr>
          <a:xfrm>
            <a:off x="914400" y="3977639"/>
            <a:ext cx="1033272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a:ln>
                  <a:noFill/>
                </a:ln>
                <a:solidFill>
                  <a:srgbClr val="6ADFFF"/>
                </a:solidFill>
                <a:effectLst/>
                <a:uLnTx/>
                <a:uFillTx/>
                <a:latin typeface="Georgia"/>
                <a:ea typeface="+mn-ea"/>
                <a:cs typeface="+mn-cs"/>
              </a:rPr>
              <a:t>Multiply corresponding components → add the products → one attention-score cell</a:t>
            </a:r>
          </a:p>
        </p:txBody>
      </p:sp>
      <p:sp>
        <p:nvSpPr>
          <p:cNvPr id="12" name="Rounded Rectangle 11"/>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This multiply-and-accumulate operation is repeated for every query/key pair.</a:t>
            </a:r>
          </a:p>
        </p:txBody>
      </p:sp>
      <p:sp>
        <p:nvSpPr>
          <p:cNvPr id="13"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1 — Select One Query Row and One Key Column</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For example: compare the word “the” with the word “fox”</a:t>
            </a:r>
          </a:p>
        </p:txBody>
      </p:sp>
      <p:sp>
        <p:nvSpPr>
          <p:cNvPr id="5" name="TextBox 4"/>
          <p:cNvSpPr txBox="1"/>
          <p:nvPr/>
        </p:nvSpPr>
        <p:spPr>
          <a:xfrm>
            <a:off x="502919" y="1508760"/>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qᵢ</a:t>
            </a:r>
          </a:p>
        </p:txBody>
      </p:sp>
      <p:sp>
        <p:nvSpPr>
          <p:cNvPr id="6" name="Rounded Rectangle 5"/>
          <p:cNvSpPr/>
          <p:nvPr/>
        </p:nvSpPr>
        <p:spPr>
          <a:xfrm>
            <a:off x="1097280"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0.42</a:t>
            </a:r>
          </a:p>
        </p:txBody>
      </p:sp>
      <p:sp>
        <p:nvSpPr>
          <p:cNvPr id="7" name="Rounded Rectangle 6"/>
          <p:cNvSpPr/>
          <p:nvPr/>
        </p:nvSpPr>
        <p:spPr>
          <a:xfrm>
            <a:off x="1664207"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-0.18</a:t>
            </a:r>
          </a:p>
        </p:txBody>
      </p:sp>
      <p:sp>
        <p:nvSpPr>
          <p:cNvPr id="8" name="Rounded Rectangle 7"/>
          <p:cNvSpPr/>
          <p:nvPr/>
        </p:nvSpPr>
        <p:spPr>
          <a:xfrm>
            <a:off x="2231136"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0.31</a:t>
            </a:r>
          </a:p>
        </p:txBody>
      </p:sp>
      <p:sp>
        <p:nvSpPr>
          <p:cNvPr id="9" name="Rounded Rectangle 8"/>
          <p:cNvSpPr/>
          <p:nvPr/>
        </p:nvSpPr>
        <p:spPr>
          <a:xfrm>
            <a:off x="2798063"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0.55</a:t>
            </a:r>
          </a:p>
        </p:txBody>
      </p:sp>
      <p:sp>
        <p:nvSpPr>
          <p:cNvPr id="10" name="Rounded Rectangle 9"/>
          <p:cNvSpPr/>
          <p:nvPr/>
        </p:nvSpPr>
        <p:spPr>
          <a:xfrm>
            <a:off x="3364991"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-0.27</a:t>
            </a:r>
          </a:p>
        </p:txBody>
      </p:sp>
      <p:sp>
        <p:nvSpPr>
          <p:cNvPr id="11" name="Rounded Rectangle 10"/>
          <p:cNvSpPr/>
          <p:nvPr/>
        </p:nvSpPr>
        <p:spPr>
          <a:xfrm>
            <a:off x="3931920"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0.16</a:t>
            </a:r>
          </a:p>
        </p:txBody>
      </p:sp>
      <p:sp>
        <p:nvSpPr>
          <p:cNvPr id="12" name="Rounded Rectangle 11"/>
          <p:cNvSpPr/>
          <p:nvPr/>
        </p:nvSpPr>
        <p:spPr>
          <a:xfrm>
            <a:off x="4498848"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0.48</a:t>
            </a:r>
          </a:p>
        </p:txBody>
      </p:sp>
      <p:sp>
        <p:nvSpPr>
          <p:cNvPr id="13" name="Rounded Rectangle 12"/>
          <p:cNvSpPr/>
          <p:nvPr/>
        </p:nvSpPr>
        <p:spPr>
          <a:xfrm>
            <a:off x="5065776"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-0.09</a:t>
            </a:r>
          </a:p>
        </p:txBody>
      </p:sp>
      <p:sp>
        <p:nvSpPr>
          <p:cNvPr id="14" name="Rounded Rectangle 13"/>
          <p:cNvSpPr/>
          <p:nvPr/>
        </p:nvSpPr>
        <p:spPr>
          <a:xfrm>
            <a:off x="5632704"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0.22</a:t>
            </a:r>
          </a:p>
        </p:txBody>
      </p:sp>
      <p:sp>
        <p:nvSpPr>
          <p:cNvPr id="15" name="Rounded Rectangle 14"/>
          <p:cNvSpPr/>
          <p:nvPr/>
        </p:nvSpPr>
        <p:spPr>
          <a:xfrm>
            <a:off x="6199632" y="150876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0.37</a:t>
            </a:r>
          </a:p>
        </p:txBody>
      </p:sp>
      <p:sp>
        <p:nvSpPr>
          <p:cNvPr id="16" name="TextBox 15"/>
          <p:cNvSpPr txBox="1"/>
          <p:nvPr/>
        </p:nvSpPr>
        <p:spPr>
          <a:xfrm>
            <a:off x="9738360" y="960120"/>
            <a:ext cx="77724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kⱼ</a:t>
            </a:r>
          </a:p>
        </p:txBody>
      </p:sp>
      <p:sp>
        <p:nvSpPr>
          <p:cNvPr id="17" name="Rounded Rectangle 16"/>
          <p:cNvSpPr/>
          <p:nvPr/>
        </p:nvSpPr>
        <p:spPr>
          <a:xfrm>
            <a:off x="9875520" y="1417320"/>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0.35</a:t>
            </a:r>
          </a:p>
        </p:txBody>
      </p:sp>
      <p:sp>
        <p:nvSpPr>
          <p:cNvPr id="18" name="Rounded Rectangle 17"/>
          <p:cNvSpPr/>
          <p:nvPr/>
        </p:nvSpPr>
        <p:spPr>
          <a:xfrm>
            <a:off x="9875520" y="1856232"/>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0.24</a:t>
            </a:r>
          </a:p>
        </p:txBody>
      </p:sp>
      <p:sp>
        <p:nvSpPr>
          <p:cNvPr id="19" name="Rounded Rectangle 18"/>
          <p:cNvSpPr/>
          <p:nvPr/>
        </p:nvSpPr>
        <p:spPr>
          <a:xfrm>
            <a:off x="9875520" y="2295144"/>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-0.12</a:t>
            </a:r>
          </a:p>
        </p:txBody>
      </p:sp>
      <p:sp>
        <p:nvSpPr>
          <p:cNvPr id="20" name="Rounded Rectangle 19"/>
          <p:cNvSpPr/>
          <p:nvPr/>
        </p:nvSpPr>
        <p:spPr>
          <a:xfrm>
            <a:off x="9875520" y="2734056"/>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0.41</a:t>
            </a:r>
          </a:p>
        </p:txBody>
      </p:sp>
      <p:sp>
        <p:nvSpPr>
          <p:cNvPr id="21" name="Rounded Rectangle 20"/>
          <p:cNvSpPr/>
          <p:nvPr/>
        </p:nvSpPr>
        <p:spPr>
          <a:xfrm>
            <a:off x="9875520" y="3172968"/>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-0.33</a:t>
            </a:r>
          </a:p>
        </p:txBody>
      </p:sp>
      <p:sp>
        <p:nvSpPr>
          <p:cNvPr id="22" name="Rounded Rectangle 21"/>
          <p:cNvSpPr/>
          <p:nvPr/>
        </p:nvSpPr>
        <p:spPr>
          <a:xfrm>
            <a:off x="9875520" y="3611880"/>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0.28</a:t>
            </a:r>
          </a:p>
        </p:txBody>
      </p:sp>
      <p:sp>
        <p:nvSpPr>
          <p:cNvPr id="23" name="Rounded Rectangle 22"/>
          <p:cNvSpPr/>
          <p:nvPr/>
        </p:nvSpPr>
        <p:spPr>
          <a:xfrm>
            <a:off x="9875520" y="4050791"/>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0.51</a:t>
            </a:r>
          </a:p>
        </p:txBody>
      </p:sp>
      <p:sp>
        <p:nvSpPr>
          <p:cNvPr id="24" name="Rounded Rectangle 23"/>
          <p:cNvSpPr/>
          <p:nvPr/>
        </p:nvSpPr>
        <p:spPr>
          <a:xfrm>
            <a:off x="9875520" y="4489704"/>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0.07</a:t>
            </a:r>
          </a:p>
        </p:txBody>
      </p:sp>
      <p:sp>
        <p:nvSpPr>
          <p:cNvPr id="25" name="Rounded Rectangle 24"/>
          <p:cNvSpPr/>
          <p:nvPr/>
        </p:nvSpPr>
        <p:spPr>
          <a:xfrm>
            <a:off x="9875520" y="4928616"/>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-0.19</a:t>
            </a:r>
          </a:p>
        </p:txBody>
      </p:sp>
      <p:sp>
        <p:nvSpPr>
          <p:cNvPr id="26" name="Rounded Rectangle 25"/>
          <p:cNvSpPr/>
          <p:nvPr/>
        </p:nvSpPr>
        <p:spPr>
          <a:xfrm>
            <a:off x="9875520" y="5367528"/>
            <a:ext cx="566928" cy="34747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0.44</a:t>
            </a:r>
          </a:p>
        </p:txBody>
      </p:sp>
      <p:sp>
        <p:nvSpPr>
          <p:cNvPr id="27" name="TextBox 26"/>
          <p:cNvSpPr txBox="1"/>
          <p:nvPr/>
        </p:nvSpPr>
        <p:spPr>
          <a:xfrm>
            <a:off x="1005840" y="2331720"/>
            <a:ext cx="80467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a:ln>
                  <a:noFill/>
                </a:ln>
                <a:solidFill>
                  <a:srgbClr val="CDDAF0"/>
                </a:solidFill>
                <a:effectLst/>
                <a:uLnTx/>
                <a:uFillTx/>
                <a:latin typeface="Georgia"/>
                <a:ea typeface="+mn-ea"/>
                <a:cs typeface="+mn-cs"/>
              </a:rPr>
              <a:t>The two vectors occupy the same 10-dimensional attention-head space.</a:t>
            </a:r>
          </a:p>
        </p:txBody>
      </p:sp>
      <p:sp>
        <p:nvSpPr>
          <p:cNvPr id="28" name="Rounded Rectangle 27"/>
          <p:cNvSpPr/>
          <p:nvPr/>
        </p:nvSpPr>
        <p:spPr>
          <a:xfrm>
            <a:off x="2743200" y="3337560"/>
            <a:ext cx="4754880" cy="73152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7D278"/>
                </a:solidFill>
                <a:effectLst/>
                <a:uLnTx/>
                <a:uFillTx/>
                <a:latin typeface="Georgia"/>
                <a:ea typeface="+mn-ea"/>
                <a:cs typeface="+mn-cs"/>
              </a:rPr>
              <a:t>Goal: compute qᵢ · kⱼ</a:t>
            </a:r>
          </a:p>
        </p:txBody>
      </p:sp>
      <p:sp>
        <p:nvSpPr>
          <p:cNvPr id="29" name="Rounded Rectangle 28"/>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A single dot product becomes one cell in the QKᵀ score matrix.</a:t>
            </a:r>
          </a:p>
        </p:txBody>
      </p:sp>
      <p:sp>
        <p:nvSpPr>
          <p:cNvPr id="30"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2 — Multiply, Then Accumulate</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Component 1 is highlighted; the running sum stores everything calculated so far.</a:t>
            </a:r>
          </a:p>
        </p:txBody>
      </p:sp>
      <p:sp>
        <p:nvSpPr>
          <p:cNvPr id="5" name="TextBox 4"/>
          <p:cNvSpPr txBox="1"/>
          <p:nvPr/>
        </p:nvSpPr>
        <p:spPr>
          <a:xfrm>
            <a:off x="365760" y="1234440"/>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qᵢ</a:t>
            </a:r>
          </a:p>
        </p:txBody>
      </p:sp>
      <p:sp>
        <p:nvSpPr>
          <p:cNvPr id="6" name="Rounded Rectangle 5"/>
          <p:cNvSpPr/>
          <p:nvPr/>
        </p:nvSpPr>
        <p:spPr>
          <a:xfrm>
            <a:off x="960120" y="1234440"/>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0.42</a:t>
            </a:r>
          </a:p>
        </p:txBody>
      </p:sp>
      <p:sp>
        <p:nvSpPr>
          <p:cNvPr id="7" name="Rounded Rectangle 6"/>
          <p:cNvSpPr/>
          <p:nvPr/>
        </p:nvSpPr>
        <p:spPr>
          <a:xfrm>
            <a:off x="152704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-0.18</a:t>
            </a:r>
          </a:p>
        </p:txBody>
      </p:sp>
      <p:sp>
        <p:nvSpPr>
          <p:cNvPr id="8" name="Rounded Rectangle 7"/>
          <p:cNvSpPr/>
          <p:nvPr/>
        </p:nvSpPr>
        <p:spPr>
          <a:xfrm>
            <a:off x="209397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0.31</a:t>
            </a:r>
          </a:p>
        </p:txBody>
      </p:sp>
      <p:sp>
        <p:nvSpPr>
          <p:cNvPr id="9" name="Rounded Rectangle 8"/>
          <p:cNvSpPr/>
          <p:nvPr/>
        </p:nvSpPr>
        <p:spPr>
          <a:xfrm>
            <a:off x="266090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0.55</a:t>
            </a:r>
          </a:p>
        </p:txBody>
      </p:sp>
      <p:sp>
        <p:nvSpPr>
          <p:cNvPr id="10" name="Rounded Rectangle 9"/>
          <p:cNvSpPr/>
          <p:nvPr/>
        </p:nvSpPr>
        <p:spPr>
          <a:xfrm>
            <a:off x="322783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-0.27</a:t>
            </a:r>
          </a:p>
        </p:txBody>
      </p:sp>
      <p:sp>
        <p:nvSpPr>
          <p:cNvPr id="11" name="Rounded Rectangle 10"/>
          <p:cNvSpPr/>
          <p:nvPr/>
        </p:nvSpPr>
        <p:spPr>
          <a:xfrm>
            <a:off x="379476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0.16</a:t>
            </a:r>
          </a:p>
        </p:txBody>
      </p:sp>
      <p:sp>
        <p:nvSpPr>
          <p:cNvPr id="12" name="Rounded Rectangle 11"/>
          <p:cNvSpPr/>
          <p:nvPr/>
        </p:nvSpPr>
        <p:spPr>
          <a:xfrm>
            <a:off x="436168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0.48</a:t>
            </a:r>
          </a:p>
        </p:txBody>
      </p:sp>
      <p:sp>
        <p:nvSpPr>
          <p:cNvPr id="13" name="Rounded Rectangle 12"/>
          <p:cNvSpPr/>
          <p:nvPr/>
        </p:nvSpPr>
        <p:spPr>
          <a:xfrm>
            <a:off x="492861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-0.09</a:t>
            </a:r>
          </a:p>
        </p:txBody>
      </p:sp>
      <p:sp>
        <p:nvSpPr>
          <p:cNvPr id="14" name="Rounded Rectangle 13"/>
          <p:cNvSpPr/>
          <p:nvPr/>
        </p:nvSpPr>
        <p:spPr>
          <a:xfrm>
            <a:off x="549554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0.22</a:t>
            </a:r>
          </a:p>
        </p:txBody>
      </p:sp>
      <p:sp>
        <p:nvSpPr>
          <p:cNvPr id="15" name="Rounded Rectangle 14"/>
          <p:cNvSpPr/>
          <p:nvPr/>
        </p:nvSpPr>
        <p:spPr>
          <a:xfrm>
            <a:off x="606247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0.37</a:t>
            </a:r>
          </a:p>
        </p:txBody>
      </p:sp>
      <p:sp>
        <p:nvSpPr>
          <p:cNvPr id="16" name="TextBox 15"/>
          <p:cNvSpPr txBox="1"/>
          <p:nvPr/>
        </p:nvSpPr>
        <p:spPr>
          <a:xfrm>
            <a:off x="365760" y="1874519"/>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kⱼ</a:t>
            </a:r>
          </a:p>
        </p:txBody>
      </p:sp>
      <p:sp>
        <p:nvSpPr>
          <p:cNvPr id="17" name="Rounded Rectangle 16"/>
          <p:cNvSpPr/>
          <p:nvPr/>
        </p:nvSpPr>
        <p:spPr>
          <a:xfrm>
            <a:off x="960120" y="1874519"/>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0.35</a:t>
            </a:r>
          </a:p>
        </p:txBody>
      </p:sp>
      <p:sp>
        <p:nvSpPr>
          <p:cNvPr id="18" name="Rounded Rectangle 17"/>
          <p:cNvSpPr/>
          <p:nvPr/>
        </p:nvSpPr>
        <p:spPr>
          <a:xfrm>
            <a:off x="152704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0.24</a:t>
            </a:r>
          </a:p>
        </p:txBody>
      </p:sp>
      <p:sp>
        <p:nvSpPr>
          <p:cNvPr id="19" name="Rounded Rectangle 18"/>
          <p:cNvSpPr/>
          <p:nvPr/>
        </p:nvSpPr>
        <p:spPr>
          <a:xfrm>
            <a:off x="209397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-0.12</a:t>
            </a:r>
          </a:p>
        </p:txBody>
      </p:sp>
      <p:sp>
        <p:nvSpPr>
          <p:cNvPr id="20" name="Rounded Rectangle 19"/>
          <p:cNvSpPr/>
          <p:nvPr/>
        </p:nvSpPr>
        <p:spPr>
          <a:xfrm>
            <a:off x="266090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0.41</a:t>
            </a:r>
          </a:p>
        </p:txBody>
      </p:sp>
      <p:sp>
        <p:nvSpPr>
          <p:cNvPr id="21" name="Rounded Rectangle 20"/>
          <p:cNvSpPr/>
          <p:nvPr/>
        </p:nvSpPr>
        <p:spPr>
          <a:xfrm>
            <a:off x="322783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-0.33</a:t>
            </a:r>
          </a:p>
        </p:txBody>
      </p:sp>
      <p:sp>
        <p:nvSpPr>
          <p:cNvPr id="22" name="Rounded Rectangle 21"/>
          <p:cNvSpPr/>
          <p:nvPr/>
        </p:nvSpPr>
        <p:spPr>
          <a:xfrm>
            <a:off x="379476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0.28</a:t>
            </a:r>
          </a:p>
        </p:txBody>
      </p:sp>
      <p:sp>
        <p:nvSpPr>
          <p:cNvPr id="23" name="Rounded Rectangle 22"/>
          <p:cNvSpPr/>
          <p:nvPr/>
        </p:nvSpPr>
        <p:spPr>
          <a:xfrm>
            <a:off x="436168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0.51</a:t>
            </a:r>
          </a:p>
        </p:txBody>
      </p:sp>
      <p:sp>
        <p:nvSpPr>
          <p:cNvPr id="24" name="Rounded Rectangle 23"/>
          <p:cNvSpPr/>
          <p:nvPr/>
        </p:nvSpPr>
        <p:spPr>
          <a:xfrm>
            <a:off x="492861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0.07</a:t>
            </a:r>
          </a:p>
        </p:txBody>
      </p:sp>
      <p:sp>
        <p:nvSpPr>
          <p:cNvPr id="25" name="Rounded Rectangle 24"/>
          <p:cNvSpPr/>
          <p:nvPr/>
        </p:nvSpPr>
        <p:spPr>
          <a:xfrm>
            <a:off x="549554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-0.19</a:t>
            </a:r>
          </a:p>
        </p:txBody>
      </p:sp>
      <p:sp>
        <p:nvSpPr>
          <p:cNvPr id="26" name="Rounded Rectangle 25"/>
          <p:cNvSpPr/>
          <p:nvPr/>
        </p:nvSpPr>
        <p:spPr>
          <a:xfrm>
            <a:off x="606247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0.44</a:t>
            </a:r>
          </a:p>
        </p:txBody>
      </p:sp>
      <p:sp>
        <p:nvSpPr>
          <p:cNvPr id="27" name="TextBox 26"/>
          <p:cNvSpPr txBox="1"/>
          <p:nvPr/>
        </p:nvSpPr>
        <p:spPr>
          <a:xfrm>
            <a:off x="1143000" y="2743200"/>
            <a:ext cx="98755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3AD8C6"/>
                </a:solidFill>
                <a:effectLst/>
                <a:uLnTx/>
                <a:uFillTx/>
                <a:latin typeface="Georgia"/>
                <a:ea typeface="+mn-ea"/>
                <a:cs typeface="+mn-cs"/>
              </a:rPr>
              <a:t>0.42 × 0.35 = 0.1470</a:t>
            </a:r>
          </a:p>
        </p:txBody>
      </p:sp>
      <p:sp>
        <p:nvSpPr>
          <p:cNvPr id="28" name="TextBox 27"/>
          <p:cNvSpPr txBox="1"/>
          <p:nvPr/>
        </p:nvSpPr>
        <p:spPr>
          <a:xfrm>
            <a:off x="640080" y="3520440"/>
            <a:ext cx="108813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F0F4FF"/>
                </a:solidFill>
                <a:effectLst/>
                <a:uLnTx/>
                <a:uFillTx/>
                <a:latin typeface="Georgia"/>
                <a:ea typeface="+mn-ea"/>
                <a:cs typeface="+mn-cs"/>
              </a:rPr>
              <a:t>(0.1470)</a:t>
            </a:r>
          </a:p>
        </p:txBody>
      </p:sp>
      <p:sp>
        <p:nvSpPr>
          <p:cNvPr id="29" name="Rounded Rectangle 28"/>
          <p:cNvSpPr/>
          <p:nvPr/>
        </p:nvSpPr>
        <p:spPr>
          <a:xfrm>
            <a:off x="3794760" y="4434840"/>
            <a:ext cx="4617720" cy="749808"/>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7D278"/>
                </a:solidFill>
                <a:effectLst/>
                <a:uLnTx/>
                <a:uFillTx/>
                <a:latin typeface="Georgia"/>
                <a:ea typeface="+mn-ea"/>
                <a:cs typeface="+mn-cs"/>
              </a:rPr>
              <a:t>Running sum = 0.1470</a:t>
            </a:r>
          </a:p>
        </p:txBody>
      </p:sp>
      <p:sp>
        <p:nvSpPr>
          <p:cNvPr id="30" name="Rounded Rectangle 29"/>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Hardware calls this repeated operation MAC: Multiply–Accumulate.</a:t>
            </a:r>
          </a:p>
        </p:txBody>
      </p:sp>
      <p:sp>
        <p:nvSpPr>
          <p:cNvPr id="3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3 — Multiply, Then Accumulate</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Component 2 is highlighted; the running sum stores everything calculated so far.</a:t>
            </a:r>
          </a:p>
        </p:txBody>
      </p:sp>
      <p:sp>
        <p:nvSpPr>
          <p:cNvPr id="5" name="TextBox 4"/>
          <p:cNvSpPr txBox="1"/>
          <p:nvPr/>
        </p:nvSpPr>
        <p:spPr>
          <a:xfrm>
            <a:off x="365760" y="1234440"/>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qᵢ</a:t>
            </a:r>
          </a:p>
        </p:txBody>
      </p:sp>
      <p:sp>
        <p:nvSpPr>
          <p:cNvPr id="6" name="Rounded Rectangle 5"/>
          <p:cNvSpPr/>
          <p:nvPr/>
        </p:nvSpPr>
        <p:spPr>
          <a:xfrm>
            <a:off x="96012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0.42</a:t>
            </a:r>
          </a:p>
        </p:txBody>
      </p:sp>
      <p:sp>
        <p:nvSpPr>
          <p:cNvPr id="7" name="Rounded Rectangle 6"/>
          <p:cNvSpPr/>
          <p:nvPr/>
        </p:nvSpPr>
        <p:spPr>
          <a:xfrm>
            <a:off x="1527048" y="1234440"/>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-0.18</a:t>
            </a:r>
          </a:p>
        </p:txBody>
      </p:sp>
      <p:sp>
        <p:nvSpPr>
          <p:cNvPr id="8" name="Rounded Rectangle 7"/>
          <p:cNvSpPr/>
          <p:nvPr/>
        </p:nvSpPr>
        <p:spPr>
          <a:xfrm>
            <a:off x="209397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0.31</a:t>
            </a:r>
          </a:p>
        </p:txBody>
      </p:sp>
      <p:sp>
        <p:nvSpPr>
          <p:cNvPr id="9" name="Rounded Rectangle 8"/>
          <p:cNvSpPr/>
          <p:nvPr/>
        </p:nvSpPr>
        <p:spPr>
          <a:xfrm>
            <a:off x="266090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0.55</a:t>
            </a:r>
          </a:p>
        </p:txBody>
      </p:sp>
      <p:sp>
        <p:nvSpPr>
          <p:cNvPr id="10" name="Rounded Rectangle 9"/>
          <p:cNvSpPr/>
          <p:nvPr/>
        </p:nvSpPr>
        <p:spPr>
          <a:xfrm>
            <a:off x="322783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-0.27</a:t>
            </a:r>
          </a:p>
        </p:txBody>
      </p:sp>
      <p:sp>
        <p:nvSpPr>
          <p:cNvPr id="11" name="Rounded Rectangle 10"/>
          <p:cNvSpPr/>
          <p:nvPr/>
        </p:nvSpPr>
        <p:spPr>
          <a:xfrm>
            <a:off x="379476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0.16</a:t>
            </a:r>
          </a:p>
        </p:txBody>
      </p:sp>
      <p:sp>
        <p:nvSpPr>
          <p:cNvPr id="12" name="Rounded Rectangle 11"/>
          <p:cNvSpPr/>
          <p:nvPr/>
        </p:nvSpPr>
        <p:spPr>
          <a:xfrm>
            <a:off x="436168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0.48</a:t>
            </a:r>
          </a:p>
        </p:txBody>
      </p:sp>
      <p:sp>
        <p:nvSpPr>
          <p:cNvPr id="13" name="Rounded Rectangle 12"/>
          <p:cNvSpPr/>
          <p:nvPr/>
        </p:nvSpPr>
        <p:spPr>
          <a:xfrm>
            <a:off x="492861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-0.09</a:t>
            </a:r>
          </a:p>
        </p:txBody>
      </p:sp>
      <p:sp>
        <p:nvSpPr>
          <p:cNvPr id="14" name="Rounded Rectangle 13"/>
          <p:cNvSpPr/>
          <p:nvPr/>
        </p:nvSpPr>
        <p:spPr>
          <a:xfrm>
            <a:off x="549554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0.22</a:t>
            </a:r>
          </a:p>
        </p:txBody>
      </p:sp>
      <p:sp>
        <p:nvSpPr>
          <p:cNvPr id="15" name="Rounded Rectangle 14"/>
          <p:cNvSpPr/>
          <p:nvPr/>
        </p:nvSpPr>
        <p:spPr>
          <a:xfrm>
            <a:off x="606247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0.37</a:t>
            </a:r>
          </a:p>
        </p:txBody>
      </p:sp>
      <p:sp>
        <p:nvSpPr>
          <p:cNvPr id="16" name="TextBox 15"/>
          <p:cNvSpPr txBox="1"/>
          <p:nvPr/>
        </p:nvSpPr>
        <p:spPr>
          <a:xfrm>
            <a:off x="365760" y="1874519"/>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kⱼ</a:t>
            </a:r>
          </a:p>
        </p:txBody>
      </p:sp>
      <p:sp>
        <p:nvSpPr>
          <p:cNvPr id="17" name="Rounded Rectangle 16"/>
          <p:cNvSpPr/>
          <p:nvPr/>
        </p:nvSpPr>
        <p:spPr>
          <a:xfrm>
            <a:off x="96012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0.35</a:t>
            </a:r>
          </a:p>
        </p:txBody>
      </p:sp>
      <p:sp>
        <p:nvSpPr>
          <p:cNvPr id="18" name="Rounded Rectangle 17"/>
          <p:cNvSpPr/>
          <p:nvPr/>
        </p:nvSpPr>
        <p:spPr>
          <a:xfrm>
            <a:off x="1527048" y="1874519"/>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0.24</a:t>
            </a:r>
          </a:p>
        </p:txBody>
      </p:sp>
      <p:sp>
        <p:nvSpPr>
          <p:cNvPr id="19" name="Rounded Rectangle 18"/>
          <p:cNvSpPr/>
          <p:nvPr/>
        </p:nvSpPr>
        <p:spPr>
          <a:xfrm>
            <a:off x="209397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-0.12</a:t>
            </a:r>
          </a:p>
        </p:txBody>
      </p:sp>
      <p:sp>
        <p:nvSpPr>
          <p:cNvPr id="20" name="Rounded Rectangle 19"/>
          <p:cNvSpPr/>
          <p:nvPr/>
        </p:nvSpPr>
        <p:spPr>
          <a:xfrm>
            <a:off x="266090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0.41</a:t>
            </a:r>
          </a:p>
        </p:txBody>
      </p:sp>
      <p:sp>
        <p:nvSpPr>
          <p:cNvPr id="21" name="Rounded Rectangle 20"/>
          <p:cNvSpPr/>
          <p:nvPr/>
        </p:nvSpPr>
        <p:spPr>
          <a:xfrm>
            <a:off x="322783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-0.33</a:t>
            </a:r>
          </a:p>
        </p:txBody>
      </p:sp>
      <p:sp>
        <p:nvSpPr>
          <p:cNvPr id="22" name="Rounded Rectangle 21"/>
          <p:cNvSpPr/>
          <p:nvPr/>
        </p:nvSpPr>
        <p:spPr>
          <a:xfrm>
            <a:off x="379476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0.28</a:t>
            </a:r>
          </a:p>
        </p:txBody>
      </p:sp>
      <p:sp>
        <p:nvSpPr>
          <p:cNvPr id="23" name="Rounded Rectangle 22"/>
          <p:cNvSpPr/>
          <p:nvPr/>
        </p:nvSpPr>
        <p:spPr>
          <a:xfrm>
            <a:off x="436168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0.51</a:t>
            </a:r>
          </a:p>
        </p:txBody>
      </p:sp>
      <p:sp>
        <p:nvSpPr>
          <p:cNvPr id="24" name="Rounded Rectangle 23"/>
          <p:cNvSpPr/>
          <p:nvPr/>
        </p:nvSpPr>
        <p:spPr>
          <a:xfrm>
            <a:off x="492861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0.07</a:t>
            </a:r>
          </a:p>
        </p:txBody>
      </p:sp>
      <p:sp>
        <p:nvSpPr>
          <p:cNvPr id="25" name="Rounded Rectangle 24"/>
          <p:cNvSpPr/>
          <p:nvPr/>
        </p:nvSpPr>
        <p:spPr>
          <a:xfrm>
            <a:off x="549554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-0.19</a:t>
            </a:r>
          </a:p>
        </p:txBody>
      </p:sp>
      <p:sp>
        <p:nvSpPr>
          <p:cNvPr id="26" name="Rounded Rectangle 25"/>
          <p:cNvSpPr/>
          <p:nvPr/>
        </p:nvSpPr>
        <p:spPr>
          <a:xfrm>
            <a:off x="606247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0.44</a:t>
            </a:r>
          </a:p>
        </p:txBody>
      </p:sp>
      <p:sp>
        <p:nvSpPr>
          <p:cNvPr id="27" name="TextBox 26"/>
          <p:cNvSpPr txBox="1"/>
          <p:nvPr/>
        </p:nvSpPr>
        <p:spPr>
          <a:xfrm>
            <a:off x="1143000" y="2743200"/>
            <a:ext cx="98755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3AD8C6"/>
                </a:solidFill>
                <a:effectLst/>
                <a:uLnTx/>
                <a:uFillTx/>
                <a:latin typeface="Georgia"/>
                <a:ea typeface="+mn-ea"/>
                <a:cs typeface="+mn-cs"/>
              </a:rPr>
              <a:t>-0.18 × 0.24 = -0.0432</a:t>
            </a:r>
          </a:p>
        </p:txBody>
      </p:sp>
      <p:sp>
        <p:nvSpPr>
          <p:cNvPr id="28" name="TextBox 27"/>
          <p:cNvSpPr txBox="1"/>
          <p:nvPr/>
        </p:nvSpPr>
        <p:spPr>
          <a:xfrm>
            <a:off x="640080" y="3520440"/>
            <a:ext cx="108813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F0F4FF"/>
                </a:solidFill>
                <a:effectLst/>
                <a:uLnTx/>
                <a:uFillTx/>
                <a:latin typeface="Georgia"/>
                <a:ea typeface="+mn-ea"/>
                <a:cs typeface="+mn-cs"/>
              </a:rPr>
              <a:t>(0.1470) + (-0.0432)</a:t>
            </a:r>
          </a:p>
        </p:txBody>
      </p:sp>
      <p:sp>
        <p:nvSpPr>
          <p:cNvPr id="29" name="Rounded Rectangle 28"/>
          <p:cNvSpPr/>
          <p:nvPr/>
        </p:nvSpPr>
        <p:spPr>
          <a:xfrm>
            <a:off x="3794760" y="4434840"/>
            <a:ext cx="4617720" cy="749808"/>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7D278"/>
                </a:solidFill>
                <a:effectLst/>
                <a:uLnTx/>
                <a:uFillTx/>
                <a:latin typeface="Georgia"/>
                <a:ea typeface="+mn-ea"/>
                <a:cs typeface="+mn-cs"/>
              </a:rPr>
              <a:t>Running sum = 0.1038</a:t>
            </a:r>
          </a:p>
        </p:txBody>
      </p:sp>
      <p:sp>
        <p:nvSpPr>
          <p:cNvPr id="30" name="Rounded Rectangle 29"/>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Hardware calls this repeated operation MAC: Multiply–Accumulate.</a:t>
            </a:r>
          </a:p>
        </p:txBody>
      </p:sp>
      <p:sp>
        <p:nvSpPr>
          <p:cNvPr id="3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4 — Multiply, Then Accumulate</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Component 3 is highlighted; the running sum stores everything calculated so far.</a:t>
            </a:r>
          </a:p>
        </p:txBody>
      </p:sp>
      <p:sp>
        <p:nvSpPr>
          <p:cNvPr id="5" name="TextBox 4"/>
          <p:cNvSpPr txBox="1"/>
          <p:nvPr/>
        </p:nvSpPr>
        <p:spPr>
          <a:xfrm>
            <a:off x="365760" y="1234440"/>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qᵢ</a:t>
            </a:r>
          </a:p>
        </p:txBody>
      </p:sp>
      <p:sp>
        <p:nvSpPr>
          <p:cNvPr id="6" name="Rounded Rectangle 5"/>
          <p:cNvSpPr/>
          <p:nvPr/>
        </p:nvSpPr>
        <p:spPr>
          <a:xfrm>
            <a:off x="96012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0.42</a:t>
            </a:r>
          </a:p>
        </p:txBody>
      </p:sp>
      <p:sp>
        <p:nvSpPr>
          <p:cNvPr id="7" name="Rounded Rectangle 6"/>
          <p:cNvSpPr/>
          <p:nvPr/>
        </p:nvSpPr>
        <p:spPr>
          <a:xfrm>
            <a:off x="152704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-0.18</a:t>
            </a:r>
          </a:p>
        </p:txBody>
      </p:sp>
      <p:sp>
        <p:nvSpPr>
          <p:cNvPr id="8" name="Rounded Rectangle 7"/>
          <p:cNvSpPr/>
          <p:nvPr/>
        </p:nvSpPr>
        <p:spPr>
          <a:xfrm>
            <a:off x="2093976" y="1234440"/>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0.31</a:t>
            </a:r>
          </a:p>
        </p:txBody>
      </p:sp>
      <p:sp>
        <p:nvSpPr>
          <p:cNvPr id="9" name="Rounded Rectangle 8"/>
          <p:cNvSpPr/>
          <p:nvPr/>
        </p:nvSpPr>
        <p:spPr>
          <a:xfrm>
            <a:off x="266090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0.55</a:t>
            </a:r>
          </a:p>
        </p:txBody>
      </p:sp>
      <p:sp>
        <p:nvSpPr>
          <p:cNvPr id="10" name="Rounded Rectangle 9"/>
          <p:cNvSpPr/>
          <p:nvPr/>
        </p:nvSpPr>
        <p:spPr>
          <a:xfrm>
            <a:off x="322783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-0.27</a:t>
            </a:r>
          </a:p>
        </p:txBody>
      </p:sp>
      <p:sp>
        <p:nvSpPr>
          <p:cNvPr id="11" name="Rounded Rectangle 10"/>
          <p:cNvSpPr/>
          <p:nvPr/>
        </p:nvSpPr>
        <p:spPr>
          <a:xfrm>
            <a:off x="379476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0.16</a:t>
            </a:r>
          </a:p>
        </p:txBody>
      </p:sp>
      <p:sp>
        <p:nvSpPr>
          <p:cNvPr id="12" name="Rounded Rectangle 11"/>
          <p:cNvSpPr/>
          <p:nvPr/>
        </p:nvSpPr>
        <p:spPr>
          <a:xfrm>
            <a:off x="436168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0.48</a:t>
            </a:r>
          </a:p>
        </p:txBody>
      </p:sp>
      <p:sp>
        <p:nvSpPr>
          <p:cNvPr id="13" name="Rounded Rectangle 12"/>
          <p:cNvSpPr/>
          <p:nvPr/>
        </p:nvSpPr>
        <p:spPr>
          <a:xfrm>
            <a:off x="492861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-0.09</a:t>
            </a:r>
          </a:p>
        </p:txBody>
      </p:sp>
      <p:sp>
        <p:nvSpPr>
          <p:cNvPr id="14" name="Rounded Rectangle 13"/>
          <p:cNvSpPr/>
          <p:nvPr/>
        </p:nvSpPr>
        <p:spPr>
          <a:xfrm>
            <a:off x="549554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0.22</a:t>
            </a:r>
          </a:p>
        </p:txBody>
      </p:sp>
      <p:sp>
        <p:nvSpPr>
          <p:cNvPr id="15" name="Rounded Rectangle 14"/>
          <p:cNvSpPr/>
          <p:nvPr/>
        </p:nvSpPr>
        <p:spPr>
          <a:xfrm>
            <a:off x="606247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0.37</a:t>
            </a:r>
          </a:p>
        </p:txBody>
      </p:sp>
      <p:sp>
        <p:nvSpPr>
          <p:cNvPr id="16" name="TextBox 15"/>
          <p:cNvSpPr txBox="1"/>
          <p:nvPr/>
        </p:nvSpPr>
        <p:spPr>
          <a:xfrm>
            <a:off x="365760" y="1874519"/>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kⱼ</a:t>
            </a:r>
          </a:p>
        </p:txBody>
      </p:sp>
      <p:sp>
        <p:nvSpPr>
          <p:cNvPr id="17" name="Rounded Rectangle 16"/>
          <p:cNvSpPr/>
          <p:nvPr/>
        </p:nvSpPr>
        <p:spPr>
          <a:xfrm>
            <a:off x="96012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0.35</a:t>
            </a:r>
          </a:p>
        </p:txBody>
      </p:sp>
      <p:sp>
        <p:nvSpPr>
          <p:cNvPr id="18" name="Rounded Rectangle 17"/>
          <p:cNvSpPr/>
          <p:nvPr/>
        </p:nvSpPr>
        <p:spPr>
          <a:xfrm>
            <a:off x="152704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0.24</a:t>
            </a:r>
          </a:p>
        </p:txBody>
      </p:sp>
      <p:sp>
        <p:nvSpPr>
          <p:cNvPr id="19" name="Rounded Rectangle 18"/>
          <p:cNvSpPr/>
          <p:nvPr/>
        </p:nvSpPr>
        <p:spPr>
          <a:xfrm>
            <a:off x="2093976" y="1874519"/>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-0.12</a:t>
            </a:r>
          </a:p>
        </p:txBody>
      </p:sp>
      <p:sp>
        <p:nvSpPr>
          <p:cNvPr id="20" name="Rounded Rectangle 19"/>
          <p:cNvSpPr/>
          <p:nvPr/>
        </p:nvSpPr>
        <p:spPr>
          <a:xfrm>
            <a:off x="266090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0.41</a:t>
            </a:r>
          </a:p>
        </p:txBody>
      </p:sp>
      <p:sp>
        <p:nvSpPr>
          <p:cNvPr id="21" name="Rounded Rectangle 20"/>
          <p:cNvSpPr/>
          <p:nvPr/>
        </p:nvSpPr>
        <p:spPr>
          <a:xfrm>
            <a:off x="322783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-0.33</a:t>
            </a:r>
          </a:p>
        </p:txBody>
      </p:sp>
      <p:sp>
        <p:nvSpPr>
          <p:cNvPr id="22" name="Rounded Rectangle 21"/>
          <p:cNvSpPr/>
          <p:nvPr/>
        </p:nvSpPr>
        <p:spPr>
          <a:xfrm>
            <a:off x="379476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0.28</a:t>
            </a:r>
          </a:p>
        </p:txBody>
      </p:sp>
      <p:sp>
        <p:nvSpPr>
          <p:cNvPr id="23" name="Rounded Rectangle 22"/>
          <p:cNvSpPr/>
          <p:nvPr/>
        </p:nvSpPr>
        <p:spPr>
          <a:xfrm>
            <a:off x="436168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0.51</a:t>
            </a:r>
          </a:p>
        </p:txBody>
      </p:sp>
      <p:sp>
        <p:nvSpPr>
          <p:cNvPr id="24" name="Rounded Rectangle 23"/>
          <p:cNvSpPr/>
          <p:nvPr/>
        </p:nvSpPr>
        <p:spPr>
          <a:xfrm>
            <a:off x="492861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0.07</a:t>
            </a:r>
          </a:p>
        </p:txBody>
      </p:sp>
      <p:sp>
        <p:nvSpPr>
          <p:cNvPr id="25" name="Rounded Rectangle 24"/>
          <p:cNvSpPr/>
          <p:nvPr/>
        </p:nvSpPr>
        <p:spPr>
          <a:xfrm>
            <a:off x="549554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-0.19</a:t>
            </a:r>
          </a:p>
        </p:txBody>
      </p:sp>
      <p:sp>
        <p:nvSpPr>
          <p:cNvPr id="26" name="Rounded Rectangle 25"/>
          <p:cNvSpPr/>
          <p:nvPr/>
        </p:nvSpPr>
        <p:spPr>
          <a:xfrm>
            <a:off x="606247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0.44</a:t>
            </a:r>
          </a:p>
        </p:txBody>
      </p:sp>
      <p:sp>
        <p:nvSpPr>
          <p:cNvPr id="27" name="TextBox 26"/>
          <p:cNvSpPr txBox="1"/>
          <p:nvPr/>
        </p:nvSpPr>
        <p:spPr>
          <a:xfrm>
            <a:off x="1143000" y="2743200"/>
            <a:ext cx="98755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3AD8C6"/>
                </a:solidFill>
                <a:effectLst/>
                <a:uLnTx/>
                <a:uFillTx/>
                <a:latin typeface="Georgia"/>
                <a:ea typeface="+mn-ea"/>
                <a:cs typeface="+mn-cs"/>
              </a:rPr>
              <a:t>0.31 × -0.12 = -0.0372</a:t>
            </a:r>
          </a:p>
        </p:txBody>
      </p:sp>
      <p:sp>
        <p:nvSpPr>
          <p:cNvPr id="28" name="TextBox 27"/>
          <p:cNvSpPr txBox="1"/>
          <p:nvPr/>
        </p:nvSpPr>
        <p:spPr>
          <a:xfrm>
            <a:off x="640080" y="3520440"/>
            <a:ext cx="108813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F0F4FF"/>
                </a:solidFill>
                <a:effectLst/>
                <a:uLnTx/>
                <a:uFillTx/>
                <a:latin typeface="Georgia"/>
                <a:ea typeface="+mn-ea"/>
                <a:cs typeface="+mn-cs"/>
              </a:rPr>
              <a:t>(0.1470) + (-0.0432) + (-0.0372)</a:t>
            </a:r>
          </a:p>
        </p:txBody>
      </p:sp>
      <p:sp>
        <p:nvSpPr>
          <p:cNvPr id="29" name="Rounded Rectangle 28"/>
          <p:cNvSpPr/>
          <p:nvPr/>
        </p:nvSpPr>
        <p:spPr>
          <a:xfrm>
            <a:off x="3794760" y="4434840"/>
            <a:ext cx="4617720" cy="749808"/>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7D278"/>
                </a:solidFill>
                <a:effectLst/>
                <a:uLnTx/>
                <a:uFillTx/>
                <a:latin typeface="Georgia"/>
                <a:ea typeface="+mn-ea"/>
                <a:cs typeface="+mn-cs"/>
              </a:rPr>
              <a:t>Running sum = 0.0666</a:t>
            </a:r>
          </a:p>
        </p:txBody>
      </p:sp>
      <p:sp>
        <p:nvSpPr>
          <p:cNvPr id="30" name="Rounded Rectangle 29"/>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Hardware calls this repeated operation MAC: Multiply–Accumulate.</a:t>
            </a:r>
          </a:p>
        </p:txBody>
      </p:sp>
      <p:sp>
        <p:nvSpPr>
          <p:cNvPr id="3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5 — Multiply, Then Accumulate</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Component 5 is highlighted; the running sum stores everything calculated so far.</a:t>
            </a:r>
          </a:p>
        </p:txBody>
      </p:sp>
      <p:sp>
        <p:nvSpPr>
          <p:cNvPr id="5" name="TextBox 4"/>
          <p:cNvSpPr txBox="1"/>
          <p:nvPr/>
        </p:nvSpPr>
        <p:spPr>
          <a:xfrm>
            <a:off x="365760" y="1234440"/>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qᵢ</a:t>
            </a:r>
          </a:p>
        </p:txBody>
      </p:sp>
      <p:sp>
        <p:nvSpPr>
          <p:cNvPr id="6" name="Rounded Rectangle 5"/>
          <p:cNvSpPr/>
          <p:nvPr/>
        </p:nvSpPr>
        <p:spPr>
          <a:xfrm>
            <a:off x="96012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0.42</a:t>
            </a:r>
          </a:p>
        </p:txBody>
      </p:sp>
      <p:sp>
        <p:nvSpPr>
          <p:cNvPr id="7" name="Rounded Rectangle 6"/>
          <p:cNvSpPr/>
          <p:nvPr/>
        </p:nvSpPr>
        <p:spPr>
          <a:xfrm>
            <a:off x="152704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-0.18</a:t>
            </a:r>
          </a:p>
        </p:txBody>
      </p:sp>
      <p:sp>
        <p:nvSpPr>
          <p:cNvPr id="8" name="Rounded Rectangle 7"/>
          <p:cNvSpPr/>
          <p:nvPr/>
        </p:nvSpPr>
        <p:spPr>
          <a:xfrm>
            <a:off x="209397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0.31</a:t>
            </a:r>
          </a:p>
        </p:txBody>
      </p:sp>
      <p:sp>
        <p:nvSpPr>
          <p:cNvPr id="9" name="Rounded Rectangle 8"/>
          <p:cNvSpPr/>
          <p:nvPr/>
        </p:nvSpPr>
        <p:spPr>
          <a:xfrm>
            <a:off x="266090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0.55</a:t>
            </a:r>
          </a:p>
        </p:txBody>
      </p:sp>
      <p:sp>
        <p:nvSpPr>
          <p:cNvPr id="10" name="Rounded Rectangle 9"/>
          <p:cNvSpPr/>
          <p:nvPr/>
        </p:nvSpPr>
        <p:spPr>
          <a:xfrm>
            <a:off x="3227832" y="1234440"/>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-0.27</a:t>
            </a:r>
          </a:p>
        </p:txBody>
      </p:sp>
      <p:sp>
        <p:nvSpPr>
          <p:cNvPr id="11" name="Rounded Rectangle 10"/>
          <p:cNvSpPr/>
          <p:nvPr/>
        </p:nvSpPr>
        <p:spPr>
          <a:xfrm>
            <a:off x="379476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0.16</a:t>
            </a:r>
          </a:p>
        </p:txBody>
      </p:sp>
      <p:sp>
        <p:nvSpPr>
          <p:cNvPr id="12" name="Rounded Rectangle 11"/>
          <p:cNvSpPr/>
          <p:nvPr/>
        </p:nvSpPr>
        <p:spPr>
          <a:xfrm>
            <a:off x="436168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0.48</a:t>
            </a:r>
          </a:p>
        </p:txBody>
      </p:sp>
      <p:sp>
        <p:nvSpPr>
          <p:cNvPr id="13" name="Rounded Rectangle 12"/>
          <p:cNvSpPr/>
          <p:nvPr/>
        </p:nvSpPr>
        <p:spPr>
          <a:xfrm>
            <a:off x="492861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-0.09</a:t>
            </a:r>
          </a:p>
        </p:txBody>
      </p:sp>
      <p:sp>
        <p:nvSpPr>
          <p:cNvPr id="14" name="Rounded Rectangle 13"/>
          <p:cNvSpPr/>
          <p:nvPr/>
        </p:nvSpPr>
        <p:spPr>
          <a:xfrm>
            <a:off x="549554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0.22</a:t>
            </a:r>
          </a:p>
        </p:txBody>
      </p:sp>
      <p:sp>
        <p:nvSpPr>
          <p:cNvPr id="15" name="Rounded Rectangle 14"/>
          <p:cNvSpPr/>
          <p:nvPr/>
        </p:nvSpPr>
        <p:spPr>
          <a:xfrm>
            <a:off x="606247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0.37</a:t>
            </a:r>
          </a:p>
        </p:txBody>
      </p:sp>
      <p:sp>
        <p:nvSpPr>
          <p:cNvPr id="16" name="TextBox 15"/>
          <p:cNvSpPr txBox="1"/>
          <p:nvPr/>
        </p:nvSpPr>
        <p:spPr>
          <a:xfrm>
            <a:off x="365760" y="1874519"/>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kⱼ</a:t>
            </a:r>
          </a:p>
        </p:txBody>
      </p:sp>
      <p:sp>
        <p:nvSpPr>
          <p:cNvPr id="17" name="Rounded Rectangle 16"/>
          <p:cNvSpPr/>
          <p:nvPr/>
        </p:nvSpPr>
        <p:spPr>
          <a:xfrm>
            <a:off x="96012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0.35</a:t>
            </a:r>
          </a:p>
        </p:txBody>
      </p:sp>
      <p:sp>
        <p:nvSpPr>
          <p:cNvPr id="18" name="Rounded Rectangle 17"/>
          <p:cNvSpPr/>
          <p:nvPr/>
        </p:nvSpPr>
        <p:spPr>
          <a:xfrm>
            <a:off x="152704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0.24</a:t>
            </a:r>
          </a:p>
        </p:txBody>
      </p:sp>
      <p:sp>
        <p:nvSpPr>
          <p:cNvPr id="19" name="Rounded Rectangle 18"/>
          <p:cNvSpPr/>
          <p:nvPr/>
        </p:nvSpPr>
        <p:spPr>
          <a:xfrm>
            <a:off x="209397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-0.12</a:t>
            </a:r>
          </a:p>
        </p:txBody>
      </p:sp>
      <p:sp>
        <p:nvSpPr>
          <p:cNvPr id="20" name="Rounded Rectangle 19"/>
          <p:cNvSpPr/>
          <p:nvPr/>
        </p:nvSpPr>
        <p:spPr>
          <a:xfrm>
            <a:off x="266090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0.41</a:t>
            </a:r>
          </a:p>
        </p:txBody>
      </p:sp>
      <p:sp>
        <p:nvSpPr>
          <p:cNvPr id="21" name="Rounded Rectangle 20"/>
          <p:cNvSpPr/>
          <p:nvPr/>
        </p:nvSpPr>
        <p:spPr>
          <a:xfrm>
            <a:off x="3227832" y="1874519"/>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-0.33</a:t>
            </a:r>
          </a:p>
        </p:txBody>
      </p:sp>
      <p:sp>
        <p:nvSpPr>
          <p:cNvPr id="22" name="Rounded Rectangle 21"/>
          <p:cNvSpPr/>
          <p:nvPr/>
        </p:nvSpPr>
        <p:spPr>
          <a:xfrm>
            <a:off x="379476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0.28</a:t>
            </a:r>
          </a:p>
        </p:txBody>
      </p:sp>
      <p:sp>
        <p:nvSpPr>
          <p:cNvPr id="23" name="Rounded Rectangle 22"/>
          <p:cNvSpPr/>
          <p:nvPr/>
        </p:nvSpPr>
        <p:spPr>
          <a:xfrm>
            <a:off x="436168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0.51</a:t>
            </a:r>
          </a:p>
        </p:txBody>
      </p:sp>
      <p:sp>
        <p:nvSpPr>
          <p:cNvPr id="24" name="Rounded Rectangle 23"/>
          <p:cNvSpPr/>
          <p:nvPr/>
        </p:nvSpPr>
        <p:spPr>
          <a:xfrm>
            <a:off x="492861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0.07</a:t>
            </a:r>
          </a:p>
        </p:txBody>
      </p:sp>
      <p:sp>
        <p:nvSpPr>
          <p:cNvPr id="25" name="Rounded Rectangle 24"/>
          <p:cNvSpPr/>
          <p:nvPr/>
        </p:nvSpPr>
        <p:spPr>
          <a:xfrm>
            <a:off x="549554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-0.19</a:t>
            </a:r>
          </a:p>
        </p:txBody>
      </p:sp>
      <p:sp>
        <p:nvSpPr>
          <p:cNvPr id="26" name="Rounded Rectangle 25"/>
          <p:cNvSpPr/>
          <p:nvPr/>
        </p:nvSpPr>
        <p:spPr>
          <a:xfrm>
            <a:off x="606247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0.44</a:t>
            </a:r>
          </a:p>
        </p:txBody>
      </p:sp>
      <p:sp>
        <p:nvSpPr>
          <p:cNvPr id="27" name="TextBox 26"/>
          <p:cNvSpPr txBox="1"/>
          <p:nvPr/>
        </p:nvSpPr>
        <p:spPr>
          <a:xfrm>
            <a:off x="1143000" y="2743200"/>
            <a:ext cx="98755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3AD8C6"/>
                </a:solidFill>
                <a:effectLst/>
                <a:uLnTx/>
                <a:uFillTx/>
                <a:latin typeface="Georgia"/>
                <a:ea typeface="+mn-ea"/>
                <a:cs typeface="+mn-cs"/>
              </a:rPr>
              <a:t>-0.27 × -0.33 = 0.0891</a:t>
            </a:r>
          </a:p>
        </p:txBody>
      </p:sp>
      <p:sp>
        <p:nvSpPr>
          <p:cNvPr id="28" name="TextBox 27"/>
          <p:cNvSpPr txBox="1"/>
          <p:nvPr/>
        </p:nvSpPr>
        <p:spPr>
          <a:xfrm>
            <a:off x="640080" y="3520440"/>
            <a:ext cx="108813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F0F4FF"/>
                </a:solidFill>
                <a:effectLst/>
                <a:uLnTx/>
                <a:uFillTx/>
                <a:latin typeface="Georgia"/>
                <a:ea typeface="+mn-ea"/>
                <a:cs typeface="+mn-cs"/>
              </a:rPr>
              <a:t>(0.1470) + (-0.0432) + (-0.0372) + (0.2255) + (0.0891)</a:t>
            </a:r>
          </a:p>
        </p:txBody>
      </p:sp>
      <p:sp>
        <p:nvSpPr>
          <p:cNvPr id="29" name="Rounded Rectangle 28"/>
          <p:cNvSpPr/>
          <p:nvPr/>
        </p:nvSpPr>
        <p:spPr>
          <a:xfrm>
            <a:off x="3794760" y="4434840"/>
            <a:ext cx="4617720" cy="749808"/>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7D278"/>
                </a:solidFill>
                <a:effectLst/>
                <a:uLnTx/>
                <a:uFillTx/>
                <a:latin typeface="Georgia"/>
                <a:ea typeface="+mn-ea"/>
                <a:cs typeface="+mn-cs"/>
              </a:rPr>
              <a:t>Running sum = 0.3812</a:t>
            </a:r>
          </a:p>
        </p:txBody>
      </p:sp>
      <p:sp>
        <p:nvSpPr>
          <p:cNvPr id="30" name="Rounded Rectangle 29"/>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Hardware calls this repeated operation MAC: Multiply–Accumulate.</a:t>
            </a:r>
          </a:p>
        </p:txBody>
      </p:sp>
      <p:sp>
        <p:nvSpPr>
          <p:cNvPr id="3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6 — Multiply, Then Accumulate</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Component 10 is highlighted; the running sum stores everything calculated so far.</a:t>
            </a:r>
          </a:p>
        </p:txBody>
      </p:sp>
      <p:sp>
        <p:nvSpPr>
          <p:cNvPr id="5" name="TextBox 4"/>
          <p:cNvSpPr txBox="1"/>
          <p:nvPr/>
        </p:nvSpPr>
        <p:spPr>
          <a:xfrm>
            <a:off x="365760" y="1234440"/>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qᵢ</a:t>
            </a:r>
          </a:p>
        </p:txBody>
      </p:sp>
      <p:sp>
        <p:nvSpPr>
          <p:cNvPr id="6" name="Rounded Rectangle 5"/>
          <p:cNvSpPr/>
          <p:nvPr/>
        </p:nvSpPr>
        <p:spPr>
          <a:xfrm>
            <a:off x="96012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0.42</a:t>
            </a:r>
          </a:p>
        </p:txBody>
      </p:sp>
      <p:sp>
        <p:nvSpPr>
          <p:cNvPr id="7" name="Rounded Rectangle 6"/>
          <p:cNvSpPr/>
          <p:nvPr/>
        </p:nvSpPr>
        <p:spPr>
          <a:xfrm>
            <a:off x="152704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-0.18</a:t>
            </a:r>
          </a:p>
        </p:txBody>
      </p:sp>
      <p:sp>
        <p:nvSpPr>
          <p:cNvPr id="8" name="Rounded Rectangle 7"/>
          <p:cNvSpPr/>
          <p:nvPr/>
        </p:nvSpPr>
        <p:spPr>
          <a:xfrm>
            <a:off x="209397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0.31</a:t>
            </a:r>
          </a:p>
        </p:txBody>
      </p:sp>
      <p:sp>
        <p:nvSpPr>
          <p:cNvPr id="9" name="Rounded Rectangle 8"/>
          <p:cNvSpPr/>
          <p:nvPr/>
        </p:nvSpPr>
        <p:spPr>
          <a:xfrm>
            <a:off x="266090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0.55</a:t>
            </a:r>
          </a:p>
        </p:txBody>
      </p:sp>
      <p:sp>
        <p:nvSpPr>
          <p:cNvPr id="10" name="Rounded Rectangle 9"/>
          <p:cNvSpPr/>
          <p:nvPr/>
        </p:nvSpPr>
        <p:spPr>
          <a:xfrm>
            <a:off x="322783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-0.27</a:t>
            </a:r>
          </a:p>
        </p:txBody>
      </p:sp>
      <p:sp>
        <p:nvSpPr>
          <p:cNvPr id="11" name="Rounded Rectangle 10"/>
          <p:cNvSpPr/>
          <p:nvPr/>
        </p:nvSpPr>
        <p:spPr>
          <a:xfrm>
            <a:off x="379476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0.16</a:t>
            </a:r>
          </a:p>
        </p:txBody>
      </p:sp>
      <p:sp>
        <p:nvSpPr>
          <p:cNvPr id="12" name="Rounded Rectangle 11"/>
          <p:cNvSpPr/>
          <p:nvPr/>
        </p:nvSpPr>
        <p:spPr>
          <a:xfrm>
            <a:off x="436168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0.48</a:t>
            </a:r>
          </a:p>
        </p:txBody>
      </p:sp>
      <p:sp>
        <p:nvSpPr>
          <p:cNvPr id="13" name="Rounded Rectangle 12"/>
          <p:cNvSpPr/>
          <p:nvPr/>
        </p:nvSpPr>
        <p:spPr>
          <a:xfrm>
            <a:off x="492861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-0.09</a:t>
            </a:r>
          </a:p>
        </p:txBody>
      </p:sp>
      <p:sp>
        <p:nvSpPr>
          <p:cNvPr id="14" name="Rounded Rectangle 13"/>
          <p:cNvSpPr/>
          <p:nvPr/>
        </p:nvSpPr>
        <p:spPr>
          <a:xfrm>
            <a:off x="549554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0.22</a:t>
            </a:r>
          </a:p>
        </p:txBody>
      </p:sp>
      <p:sp>
        <p:nvSpPr>
          <p:cNvPr id="15" name="Rounded Rectangle 14"/>
          <p:cNvSpPr/>
          <p:nvPr/>
        </p:nvSpPr>
        <p:spPr>
          <a:xfrm>
            <a:off x="6062472" y="1234440"/>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0.37</a:t>
            </a:r>
          </a:p>
        </p:txBody>
      </p:sp>
      <p:sp>
        <p:nvSpPr>
          <p:cNvPr id="16" name="TextBox 15"/>
          <p:cNvSpPr txBox="1"/>
          <p:nvPr/>
        </p:nvSpPr>
        <p:spPr>
          <a:xfrm>
            <a:off x="365760" y="1874519"/>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kⱼ</a:t>
            </a:r>
          </a:p>
        </p:txBody>
      </p:sp>
      <p:sp>
        <p:nvSpPr>
          <p:cNvPr id="17" name="Rounded Rectangle 16"/>
          <p:cNvSpPr/>
          <p:nvPr/>
        </p:nvSpPr>
        <p:spPr>
          <a:xfrm>
            <a:off x="96012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0.35</a:t>
            </a:r>
          </a:p>
        </p:txBody>
      </p:sp>
      <p:sp>
        <p:nvSpPr>
          <p:cNvPr id="18" name="Rounded Rectangle 17"/>
          <p:cNvSpPr/>
          <p:nvPr/>
        </p:nvSpPr>
        <p:spPr>
          <a:xfrm>
            <a:off x="152704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0.24</a:t>
            </a:r>
          </a:p>
        </p:txBody>
      </p:sp>
      <p:sp>
        <p:nvSpPr>
          <p:cNvPr id="19" name="Rounded Rectangle 18"/>
          <p:cNvSpPr/>
          <p:nvPr/>
        </p:nvSpPr>
        <p:spPr>
          <a:xfrm>
            <a:off x="209397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-0.12</a:t>
            </a:r>
          </a:p>
        </p:txBody>
      </p:sp>
      <p:sp>
        <p:nvSpPr>
          <p:cNvPr id="20" name="Rounded Rectangle 19"/>
          <p:cNvSpPr/>
          <p:nvPr/>
        </p:nvSpPr>
        <p:spPr>
          <a:xfrm>
            <a:off x="266090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0.41</a:t>
            </a:r>
          </a:p>
        </p:txBody>
      </p:sp>
      <p:sp>
        <p:nvSpPr>
          <p:cNvPr id="21" name="Rounded Rectangle 20"/>
          <p:cNvSpPr/>
          <p:nvPr/>
        </p:nvSpPr>
        <p:spPr>
          <a:xfrm>
            <a:off x="322783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-0.33</a:t>
            </a:r>
          </a:p>
        </p:txBody>
      </p:sp>
      <p:sp>
        <p:nvSpPr>
          <p:cNvPr id="22" name="Rounded Rectangle 21"/>
          <p:cNvSpPr/>
          <p:nvPr/>
        </p:nvSpPr>
        <p:spPr>
          <a:xfrm>
            <a:off x="379476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0.28</a:t>
            </a:r>
          </a:p>
        </p:txBody>
      </p:sp>
      <p:sp>
        <p:nvSpPr>
          <p:cNvPr id="23" name="Rounded Rectangle 22"/>
          <p:cNvSpPr/>
          <p:nvPr/>
        </p:nvSpPr>
        <p:spPr>
          <a:xfrm>
            <a:off x="436168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0.51</a:t>
            </a:r>
          </a:p>
        </p:txBody>
      </p:sp>
      <p:sp>
        <p:nvSpPr>
          <p:cNvPr id="24" name="Rounded Rectangle 23"/>
          <p:cNvSpPr/>
          <p:nvPr/>
        </p:nvSpPr>
        <p:spPr>
          <a:xfrm>
            <a:off x="492861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0.07</a:t>
            </a:r>
          </a:p>
        </p:txBody>
      </p:sp>
      <p:sp>
        <p:nvSpPr>
          <p:cNvPr id="25" name="Rounded Rectangle 24"/>
          <p:cNvSpPr/>
          <p:nvPr/>
        </p:nvSpPr>
        <p:spPr>
          <a:xfrm>
            <a:off x="549554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-0.19</a:t>
            </a:r>
          </a:p>
        </p:txBody>
      </p:sp>
      <p:sp>
        <p:nvSpPr>
          <p:cNvPr id="26" name="Rounded Rectangle 25"/>
          <p:cNvSpPr/>
          <p:nvPr/>
        </p:nvSpPr>
        <p:spPr>
          <a:xfrm>
            <a:off x="6062472" y="1874519"/>
            <a:ext cx="475488" cy="38404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4151D"/>
                </a:solidFill>
                <a:effectLst/>
                <a:uLnTx/>
                <a:uFillTx/>
                <a:latin typeface="Georgia"/>
                <a:ea typeface="+mn-ea"/>
                <a:cs typeface="+mn-cs"/>
              </a:rPr>
              <a:t>0.44</a:t>
            </a:r>
          </a:p>
        </p:txBody>
      </p:sp>
      <p:sp>
        <p:nvSpPr>
          <p:cNvPr id="27" name="TextBox 26"/>
          <p:cNvSpPr txBox="1"/>
          <p:nvPr/>
        </p:nvSpPr>
        <p:spPr>
          <a:xfrm>
            <a:off x="1143000" y="2743200"/>
            <a:ext cx="98755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3AD8C6"/>
                </a:solidFill>
                <a:effectLst/>
                <a:uLnTx/>
                <a:uFillTx/>
                <a:latin typeface="Georgia"/>
                <a:ea typeface="+mn-ea"/>
                <a:cs typeface="+mn-cs"/>
              </a:rPr>
              <a:t>0.37 × 0.44 = 0.1628</a:t>
            </a:r>
          </a:p>
        </p:txBody>
      </p:sp>
      <p:sp>
        <p:nvSpPr>
          <p:cNvPr id="28" name="TextBox 27"/>
          <p:cNvSpPr txBox="1"/>
          <p:nvPr/>
        </p:nvSpPr>
        <p:spPr>
          <a:xfrm>
            <a:off x="640080" y="3520440"/>
            <a:ext cx="108813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F0F4FF"/>
                </a:solidFill>
                <a:effectLst/>
                <a:uLnTx/>
                <a:uFillTx/>
                <a:latin typeface="Georgia"/>
                <a:ea typeface="+mn-ea"/>
                <a:cs typeface="+mn-cs"/>
              </a:rPr>
              <a:t>p1 + p2 + p3 + p4 + p5 + p6 + p7 + p8 + p9 + p10</a:t>
            </a:r>
          </a:p>
        </p:txBody>
      </p:sp>
      <p:sp>
        <p:nvSpPr>
          <p:cNvPr id="29" name="Rounded Rectangle 28"/>
          <p:cNvSpPr/>
          <p:nvPr/>
        </p:nvSpPr>
        <p:spPr>
          <a:xfrm>
            <a:off x="3794760" y="4434840"/>
            <a:ext cx="4617720" cy="749808"/>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7D278"/>
                </a:solidFill>
                <a:effectLst/>
                <a:uLnTx/>
                <a:uFillTx/>
                <a:latin typeface="Georgia"/>
                <a:ea typeface="+mn-ea"/>
                <a:cs typeface="+mn-cs"/>
              </a:rPr>
              <a:t>Running sum = 0.7855</a:t>
            </a:r>
          </a:p>
        </p:txBody>
      </p:sp>
      <p:sp>
        <p:nvSpPr>
          <p:cNvPr id="30" name="Rounded Rectangle 29"/>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Hardware calls this repeated operation MAC: Multiply–Accumulate.</a:t>
            </a:r>
          </a:p>
        </p:txBody>
      </p:sp>
      <p:sp>
        <p:nvSpPr>
          <p:cNvPr id="3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One QKᵀ Cell Is Complete</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All 10 multiply-and-sum operations have produced one attention score.</a:t>
            </a:r>
          </a:p>
        </p:txBody>
      </p:sp>
      <p:sp>
        <p:nvSpPr>
          <p:cNvPr id="5" name="TextBox 4"/>
          <p:cNvSpPr txBox="1"/>
          <p:nvPr/>
        </p:nvSpPr>
        <p:spPr>
          <a:xfrm>
            <a:off x="365760" y="1234440"/>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qᵢ</a:t>
            </a:r>
          </a:p>
        </p:txBody>
      </p:sp>
      <p:sp>
        <p:nvSpPr>
          <p:cNvPr id="6" name="Rounded Rectangle 5"/>
          <p:cNvSpPr/>
          <p:nvPr/>
        </p:nvSpPr>
        <p:spPr>
          <a:xfrm>
            <a:off x="96012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0.42</a:t>
            </a:r>
          </a:p>
        </p:txBody>
      </p:sp>
      <p:sp>
        <p:nvSpPr>
          <p:cNvPr id="7" name="Rounded Rectangle 6"/>
          <p:cNvSpPr/>
          <p:nvPr/>
        </p:nvSpPr>
        <p:spPr>
          <a:xfrm>
            <a:off x="152704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-0.18</a:t>
            </a:r>
          </a:p>
        </p:txBody>
      </p:sp>
      <p:sp>
        <p:nvSpPr>
          <p:cNvPr id="8" name="Rounded Rectangle 7"/>
          <p:cNvSpPr/>
          <p:nvPr/>
        </p:nvSpPr>
        <p:spPr>
          <a:xfrm>
            <a:off x="209397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0.31</a:t>
            </a:r>
          </a:p>
        </p:txBody>
      </p:sp>
      <p:sp>
        <p:nvSpPr>
          <p:cNvPr id="9" name="Rounded Rectangle 8"/>
          <p:cNvSpPr/>
          <p:nvPr/>
        </p:nvSpPr>
        <p:spPr>
          <a:xfrm>
            <a:off x="266090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0.55</a:t>
            </a:r>
          </a:p>
        </p:txBody>
      </p:sp>
      <p:sp>
        <p:nvSpPr>
          <p:cNvPr id="10" name="Rounded Rectangle 9"/>
          <p:cNvSpPr/>
          <p:nvPr/>
        </p:nvSpPr>
        <p:spPr>
          <a:xfrm>
            <a:off x="322783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-0.27</a:t>
            </a:r>
          </a:p>
        </p:txBody>
      </p:sp>
      <p:sp>
        <p:nvSpPr>
          <p:cNvPr id="11" name="Rounded Rectangle 10"/>
          <p:cNvSpPr/>
          <p:nvPr/>
        </p:nvSpPr>
        <p:spPr>
          <a:xfrm>
            <a:off x="3794760"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0.16</a:t>
            </a:r>
          </a:p>
        </p:txBody>
      </p:sp>
      <p:sp>
        <p:nvSpPr>
          <p:cNvPr id="12" name="Rounded Rectangle 11"/>
          <p:cNvSpPr/>
          <p:nvPr/>
        </p:nvSpPr>
        <p:spPr>
          <a:xfrm>
            <a:off x="4361688"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0.48</a:t>
            </a:r>
          </a:p>
        </p:txBody>
      </p:sp>
      <p:sp>
        <p:nvSpPr>
          <p:cNvPr id="13" name="Rounded Rectangle 12"/>
          <p:cNvSpPr/>
          <p:nvPr/>
        </p:nvSpPr>
        <p:spPr>
          <a:xfrm>
            <a:off x="4928616"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-0.09</a:t>
            </a:r>
          </a:p>
        </p:txBody>
      </p:sp>
      <p:sp>
        <p:nvSpPr>
          <p:cNvPr id="14" name="Rounded Rectangle 13"/>
          <p:cNvSpPr/>
          <p:nvPr/>
        </p:nvSpPr>
        <p:spPr>
          <a:xfrm>
            <a:off x="5495544"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0.22</a:t>
            </a:r>
          </a:p>
        </p:txBody>
      </p:sp>
      <p:sp>
        <p:nvSpPr>
          <p:cNvPr id="15" name="Rounded Rectangle 14"/>
          <p:cNvSpPr/>
          <p:nvPr/>
        </p:nvSpPr>
        <p:spPr>
          <a:xfrm>
            <a:off x="6062472" y="1234440"/>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0.37</a:t>
            </a:r>
          </a:p>
        </p:txBody>
      </p:sp>
      <p:sp>
        <p:nvSpPr>
          <p:cNvPr id="16" name="TextBox 15"/>
          <p:cNvSpPr txBox="1"/>
          <p:nvPr/>
        </p:nvSpPr>
        <p:spPr>
          <a:xfrm>
            <a:off x="365760" y="1874519"/>
            <a:ext cx="5029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A8C3FF"/>
                </a:solidFill>
                <a:effectLst/>
                <a:uLnTx/>
                <a:uFillTx/>
                <a:latin typeface="Georgia"/>
                <a:ea typeface="+mn-ea"/>
                <a:cs typeface="+mn-cs"/>
              </a:rPr>
              <a:t>kⱼ</a:t>
            </a:r>
          </a:p>
        </p:txBody>
      </p:sp>
      <p:sp>
        <p:nvSpPr>
          <p:cNvPr id="17" name="Rounded Rectangle 16"/>
          <p:cNvSpPr/>
          <p:nvPr/>
        </p:nvSpPr>
        <p:spPr>
          <a:xfrm>
            <a:off x="96012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0.35</a:t>
            </a:r>
          </a:p>
        </p:txBody>
      </p:sp>
      <p:sp>
        <p:nvSpPr>
          <p:cNvPr id="18" name="Rounded Rectangle 17"/>
          <p:cNvSpPr/>
          <p:nvPr/>
        </p:nvSpPr>
        <p:spPr>
          <a:xfrm>
            <a:off x="152704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0.24</a:t>
            </a:r>
          </a:p>
        </p:txBody>
      </p:sp>
      <p:sp>
        <p:nvSpPr>
          <p:cNvPr id="19" name="Rounded Rectangle 18"/>
          <p:cNvSpPr/>
          <p:nvPr/>
        </p:nvSpPr>
        <p:spPr>
          <a:xfrm>
            <a:off x="209397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-0.12</a:t>
            </a:r>
          </a:p>
        </p:txBody>
      </p:sp>
      <p:sp>
        <p:nvSpPr>
          <p:cNvPr id="20" name="Rounded Rectangle 19"/>
          <p:cNvSpPr/>
          <p:nvPr/>
        </p:nvSpPr>
        <p:spPr>
          <a:xfrm>
            <a:off x="266090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0.41</a:t>
            </a:r>
          </a:p>
        </p:txBody>
      </p:sp>
      <p:sp>
        <p:nvSpPr>
          <p:cNvPr id="21" name="Rounded Rectangle 20"/>
          <p:cNvSpPr/>
          <p:nvPr/>
        </p:nvSpPr>
        <p:spPr>
          <a:xfrm>
            <a:off x="322783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-0.33</a:t>
            </a:r>
          </a:p>
        </p:txBody>
      </p:sp>
      <p:sp>
        <p:nvSpPr>
          <p:cNvPr id="22" name="Rounded Rectangle 21"/>
          <p:cNvSpPr/>
          <p:nvPr/>
        </p:nvSpPr>
        <p:spPr>
          <a:xfrm>
            <a:off x="3794760"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0.28</a:t>
            </a:r>
          </a:p>
        </p:txBody>
      </p:sp>
      <p:sp>
        <p:nvSpPr>
          <p:cNvPr id="23" name="Rounded Rectangle 22"/>
          <p:cNvSpPr/>
          <p:nvPr/>
        </p:nvSpPr>
        <p:spPr>
          <a:xfrm>
            <a:off x="4361688"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0.51</a:t>
            </a:r>
          </a:p>
        </p:txBody>
      </p:sp>
      <p:sp>
        <p:nvSpPr>
          <p:cNvPr id="24" name="Rounded Rectangle 23"/>
          <p:cNvSpPr/>
          <p:nvPr/>
        </p:nvSpPr>
        <p:spPr>
          <a:xfrm>
            <a:off x="4928616"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0.07</a:t>
            </a:r>
          </a:p>
        </p:txBody>
      </p:sp>
      <p:sp>
        <p:nvSpPr>
          <p:cNvPr id="25" name="Rounded Rectangle 24"/>
          <p:cNvSpPr/>
          <p:nvPr/>
        </p:nvSpPr>
        <p:spPr>
          <a:xfrm>
            <a:off x="5495544"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-0.19</a:t>
            </a:r>
          </a:p>
        </p:txBody>
      </p:sp>
      <p:sp>
        <p:nvSpPr>
          <p:cNvPr id="26" name="Rounded Rectangle 25"/>
          <p:cNvSpPr/>
          <p:nvPr/>
        </p:nvSpPr>
        <p:spPr>
          <a:xfrm>
            <a:off x="6062472" y="1874519"/>
            <a:ext cx="475488" cy="384048"/>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0F4FF"/>
                </a:solidFill>
                <a:effectLst/>
                <a:uLnTx/>
                <a:uFillTx/>
                <a:latin typeface="Georgia"/>
                <a:ea typeface="+mn-ea"/>
                <a:cs typeface="+mn-cs"/>
              </a:rPr>
              <a:t>0.44</a:t>
            </a:r>
          </a:p>
        </p:txBody>
      </p:sp>
      <p:sp>
        <p:nvSpPr>
          <p:cNvPr id="27" name="TextBox 26"/>
          <p:cNvSpPr txBox="1"/>
          <p:nvPr/>
        </p:nvSpPr>
        <p:spPr>
          <a:xfrm>
            <a:off x="731520" y="2788920"/>
            <a:ext cx="106984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6ADFFF"/>
                </a:solidFill>
                <a:effectLst/>
                <a:uLnTx/>
                <a:uFillTx/>
                <a:latin typeface="Georgia"/>
                <a:ea typeface="+mn-ea"/>
                <a:cs typeface="+mn-cs"/>
              </a:rPr>
              <a:t>10 multiplications  +  9 additions</a:t>
            </a:r>
          </a:p>
        </p:txBody>
      </p:sp>
      <p:sp>
        <p:nvSpPr>
          <p:cNvPr id="28" name="Rounded Rectangle 27"/>
          <p:cNvSpPr/>
          <p:nvPr/>
        </p:nvSpPr>
        <p:spPr>
          <a:xfrm>
            <a:off x="3246120" y="3657600"/>
            <a:ext cx="5715000" cy="82296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F7D278"/>
                </a:solidFill>
                <a:effectLst/>
                <a:uLnTx/>
                <a:uFillTx/>
                <a:latin typeface="Georgia"/>
                <a:ea typeface="+mn-ea"/>
                <a:cs typeface="+mn-cs"/>
              </a:rPr>
              <a:t>Sᵢⱼ = qᵢ · kⱼ = 0.7855</a:t>
            </a:r>
          </a:p>
        </p:txBody>
      </p:sp>
      <p:sp>
        <p:nvSpPr>
          <p:cNvPr id="29" name="TextBox 28"/>
          <p:cNvSpPr txBox="1"/>
          <p:nvPr/>
        </p:nvSpPr>
        <p:spPr>
          <a:xfrm>
            <a:off x="731520" y="4800600"/>
            <a:ext cx="1069848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a:ln>
                  <a:noFill/>
                </a:ln>
                <a:solidFill>
                  <a:srgbClr val="CDDAF0"/>
                </a:solidFill>
                <a:effectLst/>
                <a:uLnTx/>
                <a:uFillTx/>
                <a:latin typeface="Georgia"/>
                <a:ea typeface="+mn-ea"/>
                <a:cs typeface="+mn-cs"/>
              </a:rPr>
              <a:t>That single number is placed into one cell of the 8 × 8 score matrix.</a:t>
            </a:r>
          </a:p>
        </p:txBody>
      </p:sp>
      <p:sp>
        <p:nvSpPr>
          <p:cNvPr id="30" name="Rounded Rectangle 29"/>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Next: repeat the same calculation for every query word against every key word.</a:t>
            </a:r>
          </a:p>
        </p:txBody>
      </p:sp>
      <p:sp>
        <p:nvSpPr>
          <p:cNvPr id="3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Repeat Across the Sentence — Build QKᵀ</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8 query words × 8 key words = 64 word-to-word score calculations</a:t>
            </a:r>
          </a:p>
        </p:txBody>
      </p:sp>
      <p:sp>
        <p:nvSpPr>
          <p:cNvPr id="5" name="TextBox 4"/>
          <p:cNvSpPr txBox="1"/>
          <p:nvPr/>
        </p:nvSpPr>
        <p:spPr>
          <a:xfrm>
            <a:off x="29718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the</a:t>
            </a:r>
          </a:p>
        </p:txBody>
      </p:sp>
      <p:sp>
        <p:nvSpPr>
          <p:cNvPr id="6" name="TextBox 5"/>
          <p:cNvSpPr txBox="1"/>
          <p:nvPr/>
        </p:nvSpPr>
        <p:spPr>
          <a:xfrm>
            <a:off x="36576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quick</a:t>
            </a:r>
          </a:p>
        </p:txBody>
      </p:sp>
      <p:sp>
        <p:nvSpPr>
          <p:cNvPr id="7" name="TextBox 6"/>
          <p:cNvSpPr txBox="1"/>
          <p:nvPr/>
        </p:nvSpPr>
        <p:spPr>
          <a:xfrm>
            <a:off x="43434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brown</a:t>
            </a:r>
          </a:p>
        </p:txBody>
      </p:sp>
      <p:sp>
        <p:nvSpPr>
          <p:cNvPr id="8" name="TextBox 7"/>
          <p:cNvSpPr txBox="1"/>
          <p:nvPr/>
        </p:nvSpPr>
        <p:spPr>
          <a:xfrm>
            <a:off x="50292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fox</a:t>
            </a:r>
          </a:p>
        </p:txBody>
      </p:sp>
      <p:sp>
        <p:nvSpPr>
          <p:cNvPr id="9" name="TextBox 8"/>
          <p:cNvSpPr txBox="1"/>
          <p:nvPr/>
        </p:nvSpPr>
        <p:spPr>
          <a:xfrm>
            <a:off x="57150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jumps</a:t>
            </a:r>
          </a:p>
        </p:txBody>
      </p:sp>
      <p:sp>
        <p:nvSpPr>
          <p:cNvPr id="10" name="TextBox 9"/>
          <p:cNvSpPr txBox="1"/>
          <p:nvPr/>
        </p:nvSpPr>
        <p:spPr>
          <a:xfrm>
            <a:off x="64008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over</a:t>
            </a:r>
          </a:p>
        </p:txBody>
      </p:sp>
      <p:sp>
        <p:nvSpPr>
          <p:cNvPr id="11" name="TextBox 10"/>
          <p:cNvSpPr txBox="1"/>
          <p:nvPr/>
        </p:nvSpPr>
        <p:spPr>
          <a:xfrm>
            <a:off x="70866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lazy</a:t>
            </a:r>
          </a:p>
        </p:txBody>
      </p:sp>
      <p:sp>
        <p:nvSpPr>
          <p:cNvPr id="12" name="TextBox 11"/>
          <p:cNvSpPr txBox="1"/>
          <p:nvPr/>
        </p:nvSpPr>
        <p:spPr>
          <a:xfrm>
            <a:off x="7772400" y="1051560"/>
            <a:ext cx="685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A8C3FF"/>
                </a:solidFill>
                <a:effectLst/>
                <a:uLnTx/>
                <a:uFillTx/>
                <a:latin typeface="Georgia"/>
                <a:ea typeface="+mn-ea"/>
                <a:cs typeface="+mn-cs"/>
              </a:rPr>
              <a:t>dog</a:t>
            </a:r>
          </a:p>
        </p:txBody>
      </p:sp>
      <p:sp>
        <p:nvSpPr>
          <p:cNvPr id="13" name="TextBox 12"/>
          <p:cNvSpPr txBox="1"/>
          <p:nvPr/>
        </p:nvSpPr>
        <p:spPr>
          <a:xfrm>
            <a:off x="1783080" y="1508760"/>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the</a:t>
            </a:r>
          </a:p>
        </p:txBody>
      </p:sp>
      <p:sp>
        <p:nvSpPr>
          <p:cNvPr id="14" name="Rounded Rectangle 13"/>
          <p:cNvSpPr/>
          <p:nvPr/>
        </p:nvSpPr>
        <p:spPr>
          <a:xfrm>
            <a:off x="2971800" y="150876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0.02</a:t>
            </a:r>
          </a:p>
        </p:txBody>
      </p:sp>
      <p:sp>
        <p:nvSpPr>
          <p:cNvPr id="15" name="Rounded Rectangle 14"/>
          <p:cNvSpPr/>
          <p:nvPr/>
        </p:nvSpPr>
        <p:spPr>
          <a:xfrm>
            <a:off x="3657600" y="150876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0.03</a:t>
            </a:r>
          </a:p>
        </p:txBody>
      </p:sp>
      <p:sp>
        <p:nvSpPr>
          <p:cNvPr id="16" name="Rounded Rectangle 15"/>
          <p:cNvSpPr/>
          <p:nvPr/>
        </p:nvSpPr>
        <p:spPr>
          <a:xfrm>
            <a:off x="4343400" y="150876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0.04</a:t>
            </a:r>
          </a:p>
        </p:txBody>
      </p:sp>
      <p:sp>
        <p:nvSpPr>
          <p:cNvPr id="17" name="Rounded Rectangle 16"/>
          <p:cNvSpPr/>
          <p:nvPr/>
        </p:nvSpPr>
        <p:spPr>
          <a:xfrm>
            <a:off x="5029200" y="1508760"/>
            <a:ext cx="649224" cy="438912"/>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4151D"/>
                </a:solidFill>
                <a:effectLst/>
                <a:uLnTx/>
                <a:uFillTx/>
                <a:latin typeface="Georgia"/>
                <a:ea typeface="+mn-ea"/>
                <a:cs typeface="+mn-cs"/>
              </a:rPr>
              <a:t>0.79</a:t>
            </a:r>
          </a:p>
        </p:txBody>
      </p:sp>
      <p:sp>
        <p:nvSpPr>
          <p:cNvPr id="18" name="Rounded Rectangle 17"/>
          <p:cNvSpPr/>
          <p:nvPr/>
        </p:nvSpPr>
        <p:spPr>
          <a:xfrm>
            <a:off x="5715000" y="150876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0.06</a:t>
            </a:r>
          </a:p>
        </p:txBody>
      </p:sp>
      <p:sp>
        <p:nvSpPr>
          <p:cNvPr id="19" name="Rounded Rectangle 18"/>
          <p:cNvSpPr/>
          <p:nvPr/>
        </p:nvSpPr>
        <p:spPr>
          <a:xfrm>
            <a:off x="6400800" y="150876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0.07</a:t>
            </a:r>
          </a:p>
        </p:txBody>
      </p:sp>
      <p:sp>
        <p:nvSpPr>
          <p:cNvPr id="20" name="Rounded Rectangle 19"/>
          <p:cNvSpPr/>
          <p:nvPr/>
        </p:nvSpPr>
        <p:spPr>
          <a:xfrm>
            <a:off x="7086600" y="150876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0.08</a:t>
            </a:r>
          </a:p>
        </p:txBody>
      </p:sp>
      <p:sp>
        <p:nvSpPr>
          <p:cNvPr id="21" name="Rounded Rectangle 20"/>
          <p:cNvSpPr/>
          <p:nvPr/>
        </p:nvSpPr>
        <p:spPr>
          <a:xfrm>
            <a:off x="7772400" y="150876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0.09</a:t>
            </a:r>
          </a:p>
        </p:txBody>
      </p:sp>
      <p:sp>
        <p:nvSpPr>
          <p:cNvPr id="22" name="TextBox 21"/>
          <p:cNvSpPr txBox="1"/>
          <p:nvPr/>
        </p:nvSpPr>
        <p:spPr>
          <a:xfrm>
            <a:off x="1783080" y="1984248"/>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quick</a:t>
            </a:r>
          </a:p>
        </p:txBody>
      </p:sp>
      <p:sp>
        <p:nvSpPr>
          <p:cNvPr id="23" name="Rounded Rectangle 22"/>
          <p:cNvSpPr/>
          <p:nvPr/>
        </p:nvSpPr>
        <p:spPr>
          <a:xfrm>
            <a:off x="29718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0.04</a:t>
            </a:r>
          </a:p>
        </p:txBody>
      </p:sp>
      <p:sp>
        <p:nvSpPr>
          <p:cNvPr id="24" name="Rounded Rectangle 23"/>
          <p:cNvSpPr/>
          <p:nvPr/>
        </p:nvSpPr>
        <p:spPr>
          <a:xfrm>
            <a:off x="36576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0.06</a:t>
            </a:r>
          </a:p>
        </p:txBody>
      </p:sp>
      <p:sp>
        <p:nvSpPr>
          <p:cNvPr id="25" name="Rounded Rectangle 24"/>
          <p:cNvSpPr/>
          <p:nvPr/>
        </p:nvSpPr>
        <p:spPr>
          <a:xfrm>
            <a:off x="43434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0.08</a:t>
            </a:r>
          </a:p>
        </p:txBody>
      </p:sp>
      <p:sp>
        <p:nvSpPr>
          <p:cNvPr id="26" name="Rounded Rectangle 25"/>
          <p:cNvSpPr/>
          <p:nvPr/>
        </p:nvSpPr>
        <p:spPr>
          <a:xfrm>
            <a:off x="50292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0.10</a:t>
            </a:r>
          </a:p>
        </p:txBody>
      </p:sp>
      <p:sp>
        <p:nvSpPr>
          <p:cNvPr id="27" name="Rounded Rectangle 26"/>
          <p:cNvSpPr/>
          <p:nvPr/>
        </p:nvSpPr>
        <p:spPr>
          <a:xfrm>
            <a:off x="57150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0.12</a:t>
            </a:r>
          </a:p>
        </p:txBody>
      </p:sp>
      <p:sp>
        <p:nvSpPr>
          <p:cNvPr id="28" name="Rounded Rectangle 27"/>
          <p:cNvSpPr/>
          <p:nvPr/>
        </p:nvSpPr>
        <p:spPr>
          <a:xfrm>
            <a:off x="64008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0.14</a:t>
            </a:r>
          </a:p>
        </p:txBody>
      </p:sp>
      <p:sp>
        <p:nvSpPr>
          <p:cNvPr id="29" name="Rounded Rectangle 28"/>
          <p:cNvSpPr/>
          <p:nvPr/>
        </p:nvSpPr>
        <p:spPr>
          <a:xfrm>
            <a:off x="70866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0.16</a:t>
            </a:r>
          </a:p>
        </p:txBody>
      </p:sp>
      <p:sp>
        <p:nvSpPr>
          <p:cNvPr id="30" name="Rounded Rectangle 29"/>
          <p:cNvSpPr/>
          <p:nvPr/>
        </p:nvSpPr>
        <p:spPr>
          <a:xfrm>
            <a:off x="7772400" y="198424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0.18</a:t>
            </a:r>
          </a:p>
        </p:txBody>
      </p:sp>
      <p:sp>
        <p:nvSpPr>
          <p:cNvPr id="31" name="TextBox 30"/>
          <p:cNvSpPr txBox="1"/>
          <p:nvPr/>
        </p:nvSpPr>
        <p:spPr>
          <a:xfrm>
            <a:off x="1783080" y="2459736"/>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brown</a:t>
            </a:r>
          </a:p>
        </p:txBody>
      </p:sp>
      <p:sp>
        <p:nvSpPr>
          <p:cNvPr id="32" name="Rounded Rectangle 31"/>
          <p:cNvSpPr/>
          <p:nvPr/>
        </p:nvSpPr>
        <p:spPr>
          <a:xfrm>
            <a:off x="29718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0.06</a:t>
            </a:r>
          </a:p>
        </p:txBody>
      </p:sp>
      <p:sp>
        <p:nvSpPr>
          <p:cNvPr id="33" name="Rounded Rectangle 32"/>
          <p:cNvSpPr/>
          <p:nvPr/>
        </p:nvSpPr>
        <p:spPr>
          <a:xfrm>
            <a:off x="36576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0.09</a:t>
            </a:r>
          </a:p>
        </p:txBody>
      </p:sp>
      <p:sp>
        <p:nvSpPr>
          <p:cNvPr id="34" name="Rounded Rectangle 33"/>
          <p:cNvSpPr/>
          <p:nvPr/>
        </p:nvSpPr>
        <p:spPr>
          <a:xfrm>
            <a:off x="43434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0.12</a:t>
            </a:r>
          </a:p>
        </p:txBody>
      </p:sp>
      <p:sp>
        <p:nvSpPr>
          <p:cNvPr id="35" name="Rounded Rectangle 34"/>
          <p:cNvSpPr/>
          <p:nvPr/>
        </p:nvSpPr>
        <p:spPr>
          <a:xfrm>
            <a:off x="50292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0.15</a:t>
            </a:r>
          </a:p>
        </p:txBody>
      </p:sp>
      <p:sp>
        <p:nvSpPr>
          <p:cNvPr id="36" name="Rounded Rectangle 35"/>
          <p:cNvSpPr/>
          <p:nvPr/>
        </p:nvSpPr>
        <p:spPr>
          <a:xfrm>
            <a:off x="57150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0.18</a:t>
            </a:r>
          </a:p>
        </p:txBody>
      </p:sp>
      <p:sp>
        <p:nvSpPr>
          <p:cNvPr id="37" name="Rounded Rectangle 36"/>
          <p:cNvSpPr/>
          <p:nvPr/>
        </p:nvSpPr>
        <p:spPr>
          <a:xfrm>
            <a:off x="64008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0.21</a:t>
            </a:r>
          </a:p>
        </p:txBody>
      </p:sp>
      <p:sp>
        <p:nvSpPr>
          <p:cNvPr id="38" name="Rounded Rectangle 37"/>
          <p:cNvSpPr/>
          <p:nvPr/>
        </p:nvSpPr>
        <p:spPr>
          <a:xfrm>
            <a:off x="70866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0.24</a:t>
            </a:r>
          </a:p>
        </p:txBody>
      </p:sp>
      <p:sp>
        <p:nvSpPr>
          <p:cNvPr id="39" name="Rounded Rectangle 38"/>
          <p:cNvSpPr/>
          <p:nvPr/>
        </p:nvSpPr>
        <p:spPr>
          <a:xfrm>
            <a:off x="7772400" y="245973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0.27</a:t>
            </a:r>
          </a:p>
        </p:txBody>
      </p:sp>
      <p:sp>
        <p:nvSpPr>
          <p:cNvPr id="40" name="TextBox 39"/>
          <p:cNvSpPr txBox="1"/>
          <p:nvPr/>
        </p:nvSpPr>
        <p:spPr>
          <a:xfrm>
            <a:off x="1783080" y="2935224"/>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fox</a:t>
            </a:r>
          </a:p>
        </p:txBody>
      </p:sp>
      <p:sp>
        <p:nvSpPr>
          <p:cNvPr id="41" name="Rounded Rectangle 40"/>
          <p:cNvSpPr/>
          <p:nvPr/>
        </p:nvSpPr>
        <p:spPr>
          <a:xfrm>
            <a:off x="29718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0.08</a:t>
            </a:r>
          </a:p>
        </p:txBody>
      </p:sp>
      <p:sp>
        <p:nvSpPr>
          <p:cNvPr id="42" name="Rounded Rectangle 41"/>
          <p:cNvSpPr/>
          <p:nvPr/>
        </p:nvSpPr>
        <p:spPr>
          <a:xfrm>
            <a:off x="36576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0.12</a:t>
            </a:r>
          </a:p>
        </p:txBody>
      </p:sp>
      <p:sp>
        <p:nvSpPr>
          <p:cNvPr id="43" name="Rounded Rectangle 42"/>
          <p:cNvSpPr/>
          <p:nvPr/>
        </p:nvSpPr>
        <p:spPr>
          <a:xfrm>
            <a:off x="43434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0.16</a:t>
            </a:r>
          </a:p>
        </p:txBody>
      </p:sp>
      <p:sp>
        <p:nvSpPr>
          <p:cNvPr id="44" name="Rounded Rectangle 43"/>
          <p:cNvSpPr/>
          <p:nvPr/>
        </p:nvSpPr>
        <p:spPr>
          <a:xfrm>
            <a:off x="50292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0.20</a:t>
            </a:r>
          </a:p>
        </p:txBody>
      </p:sp>
      <p:sp>
        <p:nvSpPr>
          <p:cNvPr id="45" name="Rounded Rectangle 44"/>
          <p:cNvSpPr/>
          <p:nvPr/>
        </p:nvSpPr>
        <p:spPr>
          <a:xfrm>
            <a:off x="57150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0.24</a:t>
            </a:r>
          </a:p>
        </p:txBody>
      </p:sp>
      <p:sp>
        <p:nvSpPr>
          <p:cNvPr id="46" name="Rounded Rectangle 45"/>
          <p:cNvSpPr/>
          <p:nvPr/>
        </p:nvSpPr>
        <p:spPr>
          <a:xfrm>
            <a:off x="64008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0.28</a:t>
            </a:r>
          </a:p>
        </p:txBody>
      </p:sp>
      <p:sp>
        <p:nvSpPr>
          <p:cNvPr id="47" name="Rounded Rectangle 46"/>
          <p:cNvSpPr/>
          <p:nvPr/>
        </p:nvSpPr>
        <p:spPr>
          <a:xfrm>
            <a:off x="70866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0.32</a:t>
            </a:r>
          </a:p>
        </p:txBody>
      </p:sp>
      <p:sp>
        <p:nvSpPr>
          <p:cNvPr id="48" name="Rounded Rectangle 47"/>
          <p:cNvSpPr/>
          <p:nvPr/>
        </p:nvSpPr>
        <p:spPr>
          <a:xfrm>
            <a:off x="7772400" y="2935224"/>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0.36</a:t>
            </a:r>
          </a:p>
        </p:txBody>
      </p:sp>
      <p:sp>
        <p:nvSpPr>
          <p:cNvPr id="49" name="TextBox 48"/>
          <p:cNvSpPr txBox="1"/>
          <p:nvPr/>
        </p:nvSpPr>
        <p:spPr>
          <a:xfrm>
            <a:off x="1783080" y="3410712"/>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jumps</a:t>
            </a:r>
          </a:p>
        </p:txBody>
      </p:sp>
      <p:sp>
        <p:nvSpPr>
          <p:cNvPr id="50" name="Rounded Rectangle 49"/>
          <p:cNvSpPr/>
          <p:nvPr/>
        </p:nvSpPr>
        <p:spPr>
          <a:xfrm>
            <a:off x="29718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0.10</a:t>
            </a:r>
          </a:p>
        </p:txBody>
      </p:sp>
      <p:sp>
        <p:nvSpPr>
          <p:cNvPr id="51" name="Rounded Rectangle 50"/>
          <p:cNvSpPr/>
          <p:nvPr/>
        </p:nvSpPr>
        <p:spPr>
          <a:xfrm>
            <a:off x="36576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0.15</a:t>
            </a:r>
          </a:p>
        </p:txBody>
      </p:sp>
      <p:sp>
        <p:nvSpPr>
          <p:cNvPr id="52" name="Rounded Rectangle 51"/>
          <p:cNvSpPr/>
          <p:nvPr/>
        </p:nvSpPr>
        <p:spPr>
          <a:xfrm>
            <a:off x="43434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0.20</a:t>
            </a:r>
          </a:p>
        </p:txBody>
      </p:sp>
      <p:sp>
        <p:nvSpPr>
          <p:cNvPr id="53" name="Rounded Rectangle 52"/>
          <p:cNvSpPr/>
          <p:nvPr/>
        </p:nvSpPr>
        <p:spPr>
          <a:xfrm>
            <a:off x="50292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0.25</a:t>
            </a:r>
          </a:p>
        </p:txBody>
      </p:sp>
      <p:sp>
        <p:nvSpPr>
          <p:cNvPr id="54" name="Rounded Rectangle 53"/>
          <p:cNvSpPr/>
          <p:nvPr/>
        </p:nvSpPr>
        <p:spPr>
          <a:xfrm>
            <a:off x="57150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0.30</a:t>
            </a:r>
          </a:p>
        </p:txBody>
      </p:sp>
      <p:sp>
        <p:nvSpPr>
          <p:cNvPr id="55" name="Rounded Rectangle 54"/>
          <p:cNvSpPr/>
          <p:nvPr/>
        </p:nvSpPr>
        <p:spPr>
          <a:xfrm>
            <a:off x="64008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0.35</a:t>
            </a:r>
          </a:p>
        </p:txBody>
      </p:sp>
      <p:sp>
        <p:nvSpPr>
          <p:cNvPr id="56" name="Rounded Rectangle 55"/>
          <p:cNvSpPr/>
          <p:nvPr/>
        </p:nvSpPr>
        <p:spPr>
          <a:xfrm>
            <a:off x="70866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0.40</a:t>
            </a:r>
          </a:p>
        </p:txBody>
      </p:sp>
      <p:sp>
        <p:nvSpPr>
          <p:cNvPr id="57" name="Rounded Rectangle 56"/>
          <p:cNvSpPr/>
          <p:nvPr/>
        </p:nvSpPr>
        <p:spPr>
          <a:xfrm>
            <a:off x="7772400" y="3410712"/>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0.45</a:t>
            </a:r>
          </a:p>
        </p:txBody>
      </p:sp>
      <p:sp>
        <p:nvSpPr>
          <p:cNvPr id="58" name="TextBox 57"/>
          <p:cNvSpPr txBox="1"/>
          <p:nvPr/>
        </p:nvSpPr>
        <p:spPr>
          <a:xfrm>
            <a:off x="1783080" y="3886200"/>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over</a:t>
            </a:r>
          </a:p>
        </p:txBody>
      </p:sp>
      <p:sp>
        <p:nvSpPr>
          <p:cNvPr id="59" name="Rounded Rectangle 58"/>
          <p:cNvSpPr/>
          <p:nvPr/>
        </p:nvSpPr>
        <p:spPr>
          <a:xfrm>
            <a:off x="29718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0.12</a:t>
            </a:r>
          </a:p>
        </p:txBody>
      </p:sp>
      <p:sp>
        <p:nvSpPr>
          <p:cNvPr id="60" name="Rounded Rectangle 59"/>
          <p:cNvSpPr/>
          <p:nvPr/>
        </p:nvSpPr>
        <p:spPr>
          <a:xfrm>
            <a:off x="36576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0.18</a:t>
            </a:r>
          </a:p>
        </p:txBody>
      </p:sp>
      <p:sp>
        <p:nvSpPr>
          <p:cNvPr id="61" name="Rounded Rectangle 60"/>
          <p:cNvSpPr/>
          <p:nvPr/>
        </p:nvSpPr>
        <p:spPr>
          <a:xfrm>
            <a:off x="43434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0.24</a:t>
            </a:r>
          </a:p>
        </p:txBody>
      </p:sp>
      <p:sp>
        <p:nvSpPr>
          <p:cNvPr id="62" name="Rounded Rectangle 61"/>
          <p:cNvSpPr/>
          <p:nvPr/>
        </p:nvSpPr>
        <p:spPr>
          <a:xfrm>
            <a:off x="50292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0.30</a:t>
            </a:r>
          </a:p>
        </p:txBody>
      </p:sp>
      <p:sp>
        <p:nvSpPr>
          <p:cNvPr id="63" name="Rounded Rectangle 62"/>
          <p:cNvSpPr/>
          <p:nvPr/>
        </p:nvSpPr>
        <p:spPr>
          <a:xfrm>
            <a:off x="57150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0.36</a:t>
            </a:r>
          </a:p>
        </p:txBody>
      </p:sp>
      <p:sp>
        <p:nvSpPr>
          <p:cNvPr id="64" name="Rounded Rectangle 63"/>
          <p:cNvSpPr/>
          <p:nvPr/>
        </p:nvSpPr>
        <p:spPr>
          <a:xfrm>
            <a:off x="64008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0.42</a:t>
            </a:r>
          </a:p>
        </p:txBody>
      </p:sp>
      <p:sp>
        <p:nvSpPr>
          <p:cNvPr id="65" name="Rounded Rectangle 64"/>
          <p:cNvSpPr/>
          <p:nvPr/>
        </p:nvSpPr>
        <p:spPr>
          <a:xfrm>
            <a:off x="70866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0.48</a:t>
            </a:r>
          </a:p>
        </p:txBody>
      </p:sp>
      <p:sp>
        <p:nvSpPr>
          <p:cNvPr id="66" name="Rounded Rectangle 65"/>
          <p:cNvSpPr/>
          <p:nvPr/>
        </p:nvSpPr>
        <p:spPr>
          <a:xfrm>
            <a:off x="7772400" y="3886200"/>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0.54</a:t>
            </a:r>
          </a:p>
        </p:txBody>
      </p:sp>
      <p:sp>
        <p:nvSpPr>
          <p:cNvPr id="67" name="TextBox 66"/>
          <p:cNvSpPr txBox="1"/>
          <p:nvPr/>
        </p:nvSpPr>
        <p:spPr>
          <a:xfrm>
            <a:off x="1783080" y="4361688"/>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lazy</a:t>
            </a:r>
          </a:p>
        </p:txBody>
      </p:sp>
      <p:sp>
        <p:nvSpPr>
          <p:cNvPr id="68" name="Rounded Rectangle 67"/>
          <p:cNvSpPr/>
          <p:nvPr/>
        </p:nvSpPr>
        <p:spPr>
          <a:xfrm>
            <a:off x="29718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0.14</a:t>
            </a:r>
          </a:p>
        </p:txBody>
      </p:sp>
      <p:sp>
        <p:nvSpPr>
          <p:cNvPr id="69" name="Rounded Rectangle 68"/>
          <p:cNvSpPr/>
          <p:nvPr/>
        </p:nvSpPr>
        <p:spPr>
          <a:xfrm>
            <a:off x="36576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0.21</a:t>
            </a:r>
          </a:p>
        </p:txBody>
      </p:sp>
      <p:sp>
        <p:nvSpPr>
          <p:cNvPr id="70" name="Rounded Rectangle 69"/>
          <p:cNvSpPr/>
          <p:nvPr/>
        </p:nvSpPr>
        <p:spPr>
          <a:xfrm>
            <a:off x="43434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0.28</a:t>
            </a:r>
          </a:p>
        </p:txBody>
      </p:sp>
      <p:sp>
        <p:nvSpPr>
          <p:cNvPr id="71" name="Rounded Rectangle 70"/>
          <p:cNvSpPr/>
          <p:nvPr/>
        </p:nvSpPr>
        <p:spPr>
          <a:xfrm>
            <a:off x="50292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0.35</a:t>
            </a:r>
          </a:p>
        </p:txBody>
      </p:sp>
      <p:sp>
        <p:nvSpPr>
          <p:cNvPr id="72" name="Rounded Rectangle 71"/>
          <p:cNvSpPr/>
          <p:nvPr/>
        </p:nvSpPr>
        <p:spPr>
          <a:xfrm>
            <a:off x="57150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0.42</a:t>
            </a:r>
          </a:p>
        </p:txBody>
      </p:sp>
      <p:sp>
        <p:nvSpPr>
          <p:cNvPr id="73" name="Rounded Rectangle 72"/>
          <p:cNvSpPr/>
          <p:nvPr/>
        </p:nvSpPr>
        <p:spPr>
          <a:xfrm>
            <a:off x="64008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0.49</a:t>
            </a:r>
          </a:p>
        </p:txBody>
      </p:sp>
      <p:sp>
        <p:nvSpPr>
          <p:cNvPr id="74" name="Rounded Rectangle 73"/>
          <p:cNvSpPr/>
          <p:nvPr/>
        </p:nvSpPr>
        <p:spPr>
          <a:xfrm>
            <a:off x="70866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0.56</a:t>
            </a:r>
          </a:p>
        </p:txBody>
      </p:sp>
      <p:sp>
        <p:nvSpPr>
          <p:cNvPr id="75" name="Rounded Rectangle 74"/>
          <p:cNvSpPr/>
          <p:nvPr/>
        </p:nvSpPr>
        <p:spPr>
          <a:xfrm>
            <a:off x="7772400" y="4361688"/>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0.63</a:t>
            </a:r>
          </a:p>
        </p:txBody>
      </p:sp>
      <p:sp>
        <p:nvSpPr>
          <p:cNvPr id="76" name="TextBox 75"/>
          <p:cNvSpPr txBox="1"/>
          <p:nvPr/>
        </p:nvSpPr>
        <p:spPr>
          <a:xfrm>
            <a:off x="1783080" y="4837176"/>
            <a:ext cx="1051560" cy="47548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A8C3FF"/>
                </a:solidFill>
                <a:effectLst/>
                <a:uLnTx/>
                <a:uFillTx/>
                <a:latin typeface="Georgia"/>
                <a:ea typeface="+mn-ea"/>
                <a:cs typeface="+mn-cs"/>
              </a:rPr>
              <a:t>dog</a:t>
            </a:r>
          </a:p>
        </p:txBody>
      </p:sp>
      <p:sp>
        <p:nvSpPr>
          <p:cNvPr id="77" name="Rounded Rectangle 76"/>
          <p:cNvSpPr/>
          <p:nvPr/>
        </p:nvSpPr>
        <p:spPr>
          <a:xfrm>
            <a:off x="29718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0.16</a:t>
            </a:r>
          </a:p>
        </p:txBody>
      </p:sp>
      <p:sp>
        <p:nvSpPr>
          <p:cNvPr id="78" name="Rounded Rectangle 77"/>
          <p:cNvSpPr/>
          <p:nvPr/>
        </p:nvSpPr>
        <p:spPr>
          <a:xfrm>
            <a:off x="36576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0.24</a:t>
            </a:r>
          </a:p>
        </p:txBody>
      </p:sp>
      <p:sp>
        <p:nvSpPr>
          <p:cNvPr id="79" name="Rounded Rectangle 78"/>
          <p:cNvSpPr/>
          <p:nvPr/>
        </p:nvSpPr>
        <p:spPr>
          <a:xfrm>
            <a:off x="43434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0.32</a:t>
            </a:r>
          </a:p>
        </p:txBody>
      </p:sp>
      <p:sp>
        <p:nvSpPr>
          <p:cNvPr id="80" name="Rounded Rectangle 79"/>
          <p:cNvSpPr/>
          <p:nvPr/>
        </p:nvSpPr>
        <p:spPr>
          <a:xfrm>
            <a:off x="50292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0.40</a:t>
            </a:r>
          </a:p>
        </p:txBody>
      </p:sp>
      <p:sp>
        <p:nvSpPr>
          <p:cNvPr id="81" name="Rounded Rectangle 80"/>
          <p:cNvSpPr/>
          <p:nvPr/>
        </p:nvSpPr>
        <p:spPr>
          <a:xfrm>
            <a:off x="57150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0.48</a:t>
            </a:r>
          </a:p>
        </p:txBody>
      </p:sp>
      <p:sp>
        <p:nvSpPr>
          <p:cNvPr id="82" name="Rounded Rectangle 81"/>
          <p:cNvSpPr/>
          <p:nvPr/>
        </p:nvSpPr>
        <p:spPr>
          <a:xfrm>
            <a:off x="64008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0.56</a:t>
            </a:r>
          </a:p>
        </p:txBody>
      </p:sp>
      <p:sp>
        <p:nvSpPr>
          <p:cNvPr id="83" name="Rounded Rectangle 82"/>
          <p:cNvSpPr/>
          <p:nvPr/>
        </p:nvSpPr>
        <p:spPr>
          <a:xfrm>
            <a:off x="70866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0.64</a:t>
            </a:r>
          </a:p>
        </p:txBody>
      </p:sp>
      <p:sp>
        <p:nvSpPr>
          <p:cNvPr id="84" name="Rounded Rectangle 83"/>
          <p:cNvSpPr/>
          <p:nvPr/>
        </p:nvSpPr>
        <p:spPr>
          <a:xfrm>
            <a:off x="7772400" y="4837176"/>
            <a:ext cx="649224" cy="438912"/>
          </a:xfrm>
          <a:prstGeom prst="roundRect">
            <a:avLst/>
          </a:prstGeom>
          <a:solidFill>
            <a:srgbClr val="111A36"/>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0F4FF"/>
                </a:solidFill>
                <a:effectLst/>
                <a:uLnTx/>
                <a:uFillTx/>
                <a:latin typeface="Georgia"/>
                <a:ea typeface="+mn-ea"/>
                <a:cs typeface="+mn-cs"/>
              </a:rPr>
              <a:t>0.72</a:t>
            </a:r>
          </a:p>
        </p:txBody>
      </p:sp>
      <p:sp>
        <p:nvSpPr>
          <p:cNvPr id="85" name="TextBox 84"/>
          <p:cNvSpPr txBox="1"/>
          <p:nvPr/>
        </p:nvSpPr>
        <p:spPr>
          <a:xfrm>
            <a:off x="8823960" y="1828800"/>
            <a:ext cx="246888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ADFFF"/>
                </a:solidFill>
                <a:effectLst/>
                <a:uLnTx/>
                <a:uFillTx/>
                <a:latin typeface="Georgia"/>
                <a:ea typeface="+mn-ea"/>
                <a:cs typeface="+mn-cs"/>
              </a:rPr>
              <a:t>Each cell is
one dot product</a:t>
            </a:r>
          </a:p>
        </p:txBody>
      </p:sp>
      <p:sp>
        <p:nvSpPr>
          <p:cNvPr id="86" name="TextBox 85"/>
          <p:cNvSpPr txBox="1"/>
          <p:nvPr/>
        </p:nvSpPr>
        <p:spPr>
          <a:xfrm>
            <a:off x="8823960" y="2880360"/>
            <a:ext cx="2468880" cy="10515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64 cells ×
10 multiplies
per head</a:t>
            </a:r>
          </a:p>
        </p:txBody>
      </p:sp>
      <p:sp>
        <p:nvSpPr>
          <p:cNvPr id="87" name="Rounded Rectangle 86"/>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The matrix now contains the raw query-to-key similarity scores.</a:t>
            </a:r>
          </a:p>
        </p:txBody>
      </p:sp>
      <p:sp>
        <p:nvSpPr>
          <p:cNvPr id="8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What Happens Next?</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The raw QKᵀ scores become attention probabilities.</a:t>
            </a:r>
          </a:p>
        </p:txBody>
      </p:sp>
      <p:sp>
        <p:nvSpPr>
          <p:cNvPr id="5" name="Rounded Rectangle 4"/>
          <p:cNvSpPr/>
          <p:nvPr/>
        </p:nvSpPr>
        <p:spPr>
          <a:xfrm>
            <a:off x="731520" y="1828800"/>
            <a:ext cx="2194560" cy="822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B3A7FF"/>
                </a:solidFill>
                <a:effectLst/>
                <a:uLnTx/>
                <a:uFillTx/>
                <a:latin typeface="Georgia"/>
                <a:ea typeface="+mn-ea"/>
                <a:cs typeface="+mn-cs"/>
              </a:rPr>
              <a:t>QKᵀ
raw scores</a:t>
            </a:r>
          </a:p>
        </p:txBody>
      </p:sp>
      <p:sp>
        <p:nvSpPr>
          <p:cNvPr id="6" name="TextBox 5"/>
          <p:cNvSpPr txBox="1"/>
          <p:nvPr/>
        </p:nvSpPr>
        <p:spPr>
          <a:xfrm>
            <a:off x="3063240" y="1938528"/>
            <a:ext cx="502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3703320" y="1828800"/>
            <a:ext cx="2194560" cy="822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 √d
scale</a:t>
            </a:r>
          </a:p>
        </p:txBody>
      </p:sp>
      <p:sp>
        <p:nvSpPr>
          <p:cNvPr id="8" name="TextBox 7"/>
          <p:cNvSpPr txBox="1"/>
          <p:nvPr/>
        </p:nvSpPr>
        <p:spPr>
          <a:xfrm>
            <a:off x="6035040" y="1938528"/>
            <a:ext cx="502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6675120" y="1828800"/>
            <a:ext cx="2194560" cy="822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3AD8C6"/>
                </a:solidFill>
                <a:effectLst/>
                <a:uLnTx/>
                <a:uFillTx/>
                <a:latin typeface="Georgia"/>
                <a:ea typeface="+mn-ea"/>
                <a:cs typeface="+mn-cs"/>
              </a:rPr>
              <a:t>Softmax
normalize</a:t>
            </a:r>
          </a:p>
        </p:txBody>
      </p:sp>
      <p:sp>
        <p:nvSpPr>
          <p:cNvPr id="10" name="TextBox 9"/>
          <p:cNvSpPr txBox="1"/>
          <p:nvPr/>
        </p:nvSpPr>
        <p:spPr>
          <a:xfrm>
            <a:off x="9006840" y="1938528"/>
            <a:ext cx="502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9646920" y="1828800"/>
            <a:ext cx="1828800" cy="8229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6ADFFF"/>
                </a:solidFill>
                <a:effectLst/>
                <a:uLnTx/>
                <a:uFillTx/>
                <a:latin typeface="Georgia"/>
                <a:ea typeface="+mn-ea"/>
                <a:cs typeface="+mn-cs"/>
              </a:rPr>
              <a:t>A
attention</a:t>
            </a:r>
          </a:p>
        </p:txBody>
      </p:sp>
      <p:sp>
        <p:nvSpPr>
          <p:cNvPr id="12" name="TextBox 11"/>
          <p:cNvSpPr txBox="1"/>
          <p:nvPr/>
        </p:nvSpPr>
        <p:spPr>
          <a:xfrm>
            <a:off x="731520" y="3337560"/>
            <a:ext cx="1069848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C9D8FF"/>
                </a:solidFill>
                <a:effectLst/>
                <a:uLnTx/>
                <a:uFillTx/>
                <a:latin typeface="Georgia"/>
                <a:ea typeface="+mn-ea"/>
                <a:cs typeface="+mn-cs"/>
              </a:rPr>
              <a:t>The straight attention lines in the earlier animation represent relationships whose numerical strengths come from these calculations.</a:t>
            </a:r>
          </a:p>
        </p:txBody>
      </p:sp>
      <p:sp>
        <p:nvSpPr>
          <p:cNvPr id="13" name="TextBox 12"/>
          <p:cNvSpPr txBox="1"/>
          <p:nvPr/>
        </p:nvSpPr>
        <p:spPr>
          <a:xfrm>
            <a:off x="914400" y="4572000"/>
            <a:ext cx="103327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CDDAF0"/>
                </a:solidFill>
                <a:effectLst/>
                <a:uLnTx/>
                <a:uFillTx/>
                <a:latin typeface="Georgia"/>
                <a:ea typeface="+mn-ea"/>
                <a:cs typeface="+mn-cs"/>
              </a:rPr>
              <a:t>QKᵀ reveals similarity → Softmax converts similarity into relative attention weight.</a:t>
            </a:r>
          </a:p>
        </p:txBody>
      </p:sp>
      <p:sp>
        <p:nvSpPr>
          <p:cNvPr id="14" name="Rounded Rectangle 13"/>
          <p:cNvSpPr/>
          <p:nvPr/>
        </p:nvSpPr>
        <p:spPr>
          <a:xfrm>
            <a:off x="1371600" y="6080760"/>
            <a:ext cx="9464040" cy="438912"/>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C9D8FF"/>
                </a:solidFill>
                <a:effectLst/>
                <a:uLnTx/>
                <a:uFillTx/>
                <a:latin typeface="Georgia"/>
                <a:ea typeface="+mn-ea"/>
                <a:cs typeface="+mn-cs"/>
              </a:rPr>
              <a:t>This is the mathematics underneath the word-to-word attention animation.</a:t>
            </a:r>
          </a:p>
        </p:txBody>
      </p:sp>
      <p:sp>
        <p:nvSpPr>
          <p:cNvPr id="15"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a:extLst>
            <a:ext uri="{FF2B5EF4-FFF2-40B4-BE49-F238E27FC236}">
              <a16:creationId xmlns:a16="http://schemas.microsoft.com/office/drawing/2014/main" id="{3093018B-5844-F1D4-9B3B-D4FDB71F15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FE32D31-CABD-9263-5A62-65DE837A93BA}"/>
              </a:ext>
            </a:extLst>
          </p:cNvPr>
          <p:cNvSpPr txBox="1"/>
          <p:nvPr/>
        </p:nvSpPr>
        <p:spPr>
          <a:xfrm>
            <a:off x="2341853" y="75825"/>
            <a:ext cx="7523533" cy="707886"/>
          </a:xfrm>
          <a:prstGeom prst="rect">
            <a:avLst/>
          </a:prstGeom>
          <a:noFill/>
        </p:spPr>
        <p:txBody>
          <a:bodyPr wrap="none" anchor="ctr">
            <a:spAutoFit/>
          </a:bodyPr>
          <a:lstStyle/>
          <a:p>
            <a:pPr algn="ctr"/>
            <a:r>
              <a:rPr sz="4000" b="1" dirty="0">
                <a:solidFill>
                  <a:srgbClr val="16375C"/>
                </a:solidFill>
              </a:rPr>
              <a:t>From </a:t>
            </a:r>
            <a:r>
              <a:rPr lang="en-US" sz="4000" b="1" dirty="0">
                <a:solidFill>
                  <a:srgbClr val="16375C"/>
                </a:solidFill>
              </a:rPr>
              <a:t>Python</a:t>
            </a:r>
            <a:r>
              <a:rPr sz="4000" b="1" dirty="0">
                <a:solidFill>
                  <a:srgbClr val="16375C"/>
                </a:solidFill>
              </a:rPr>
              <a:t> to Physical Hardware</a:t>
            </a:r>
          </a:p>
        </p:txBody>
      </p:sp>
      <p:sp>
        <p:nvSpPr>
          <p:cNvPr id="3" name="Rounded Rectangle 2">
            <a:extLst>
              <a:ext uri="{FF2B5EF4-FFF2-40B4-BE49-F238E27FC236}">
                <a16:creationId xmlns:a16="http://schemas.microsoft.com/office/drawing/2014/main" id="{BC993B73-4597-7739-29AD-64D7B016C8DA}"/>
              </a:ext>
            </a:extLst>
          </p:cNvPr>
          <p:cNvSpPr/>
          <p:nvPr/>
        </p:nvSpPr>
        <p:spPr>
          <a:xfrm>
            <a:off x="302984" y="2088697"/>
            <a:ext cx="1920240" cy="914400"/>
          </a:xfrm>
          <a:prstGeom prst="roundRect">
            <a:avLst/>
          </a:prstGeom>
          <a:solidFill>
            <a:srgbClr val="E7F0F8"/>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a:solidFill>
                  <a:srgbClr val="16375C"/>
                </a:solidFill>
              </a:rPr>
              <a:t>Python</a:t>
            </a:r>
            <a:r>
              <a:rPr sz="2200" b="1" dirty="0">
                <a:solidFill>
                  <a:srgbClr val="16375C"/>
                </a:solidFill>
              </a:rPr>
              <a:t>
</a:t>
            </a:r>
            <a:r>
              <a:rPr sz="2200" b="1" dirty="0" err="1">
                <a:solidFill>
                  <a:srgbClr val="16375C"/>
                </a:solidFill>
              </a:rPr>
              <a:t>QK</a:t>
            </a:r>
            <a:r>
              <a:rPr sz="2200" b="1" dirty="0">
                <a:solidFill>
                  <a:srgbClr val="16375C"/>
                </a:solidFill>
              </a:rPr>
              <a:t>ᵀ</a:t>
            </a:r>
          </a:p>
        </p:txBody>
      </p:sp>
      <p:sp>
        <p:nvSpPr>
          <p:cNvPr id="4" name="Rounded Rectangle 3">
            <a:extLst>
              <a:ext uri="{FF2B5EF4-FFF2-40B4-BE49-F238E27FC236}">
                <a16:creationId xmlns:a16="http://schemas.microsoft.com/office/drawing/2014/main" id="{65D27C1C-8B74-C6FE-6C88-B68C922281D8}"/>
              </a:ext>
            </a:extLst>
          </p:cNvPr>
          <p:cNvSpPr/>
          <p:nvPr/>
        </p:nvSpPr>
        <p:spPr>
          <a:xfrm>
            <a:off x="2800900" y="2088697"/>
            <a:ext cx="1920240" cy="914400"/>
          </a:xfrm>
          <a:prstGeom prst="roundRect">
            <a:avLst/>
          </a:prstGeom>
          <a:solidFill>
            <a:srgbClr val="F7EED1"/>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100" b="1">
                <a:solidFill>
                  <a:srgbClr val="16375C"/>
                </a:solidFill>
              </a:rPr>
              <a:t>Matrix
Algorithm</a:t>
            </a:r>
          </a:p>
        </p:txBody>
      </p:sp>
      <p:sp>
        <p:nvSpPr>
          <p:cNvPr id="5" name="Rounded Rectangle 4">
            <a:extLst>
              <a:ext uri="{FF2B5EF4-FFF2-40B4-BE49-F238E27FC236}">
                <a16:creationId xmlns:a16="http://schemas.microsoft.com/office/drawing/2014/main" id="{C46DBAF8-226F-63F0-1BE9-16B55E891CB5}"/>
              </a:ext>
            </a:extLst>
          </p:cNvPr>
          <p:cNvSpPr/>
          <p:nvPr/>
        </p:nvSpPr>
        <p:spPr>
          <a:xfrm>
            <a:off x="5315500" y="2088697"/>
            <a:ext cx="1920240" cy="914400"/>
          </a:xfrm>
          <a:prstGeom prst="roundRect">
            <a:avLst/>
          </a:prstGeom>
          <a:solidFill>
            <a:srgbClr val="E8F4EA"/>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200" b="1">
                <a:solidFill>
                  <a:srgbClr val="16375C"/>
                </a:solidFill>
              </a:rPr>
              <a:t>Tensor
Core</a:t>
            </a:r>
          </a:p>
        </p:txBody>
      </p:sp>
      <p:sp>
        <p:nvSpPr>
          <p:cNvPr id="6" name="Rounded Rectangle 5">
            <a:extLst>
              <a:ext uri="{FF2B5EF4-FFF2-40B4-BE49-F238E27FC236}">
                <a16:creationId xmlns:a16="http://schemas.microsoft.com/office/drawing/2014/main" id="{45F54483-97A5-C05E-29F5-85055C5D8184}"/>
              </a:ext>
            </a:extLst>
          </p:cNvPr>
          <p:cNvSpPr/>
          <p:nvPr/>
        </p:nvSpPr>
        <p:spPr>
          <a:xfrm>
            <a:off x="7830100" y="2088697"/>
            <a:ext cx="1920240" cy="914400"/>
          </a:xfrm>
          <a:prstGeom prst="roundRect">
            <a:avLst/>
          </a:prstGeom>
          <a:solidFill>
            <a:srgbClr val="E7F0F8"/>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200" b="1" dirty="0">
                <a:solidFill>
                  <a:srgbClr val="16375C"/>
                </a:solidFill>
              </a:rPr>
              <a:t>Digital
Logic</a:t>
            </a:r>
          </a:p>
        </p:txBody>
      </p:sp>
      <p:sp>
        <p:nvSpPr>
          <p:cNvPr id="7" name="Rounded Rectangle 6">
            <a:extLst>
              <a:ext uri="{FF2B5EF4-FFF2-40B4-BE49-F238E27FC236}">
                <a16:creationId xmlns:a16="http://schemas.microsoft.com/office/drawing/2014/main" id="{41E54767-EBA0-B443-5CA0-075C4A11F0A2}"/>
              </a:ext>
            </a:extLst>
          </p:cNvPr>
          <p:cNvSpPr/>
          <p:nvPr/>
        </p:nvSpPr>
        <p:spPr>
          <a:xfrm>
            <a:off x="10344700" y="2088697"/>
            <a:ext cx="1693084" cy="914400"/>
          </a:xfrm>
          <a:prstGeom prst="roundRect">
            <a:avLst/>
          </a:prstGeom>
          <a:solidFill>
            <a:srgbClr val="FFFFFF"/>
          </a:solidFill>
          <a:ln w="17780">
            <a:solidFill>
              <a:srgbClr val="26578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400" b="1" dirty="0">
                <a:solidFill>
                  <a:srgbClr val="16375C"/>
                </a:solidFill>
              </a:rPr>
              <a:t>Transistors</a:t>
            </a:r>
          </a:p>
        </p:txBody>
      </p:sp>
      <p:cxnSp>
        <p:nvCxnSpPr>
          <p:cNvPr id="8" name="Connector 7">
            <a:extLst>
              <a:ext uri="{FF2B5EF4-FFF2-40B4-BE49-F238E27FC236}">
                <a16:creationId xmlns:a16="http://schemas.microsoft.com/office/drawing/2014/main" id="{AFCDE91E-32D8-4796-D2CC-606067779C65}"/>
              </a:ext>
            </a:extLst>
          </p:cNvPr>
          <p:cNvCxnSpPr/>
          <p:nvPr/>
        </p:nvCxnSpPr>
        <p:spPr>
          <a:xfrm>
            <a:off x="2206540" y="2545897"/>
            <a:ext cx="59436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9" name="Connector 8">
            <a:extLst>
              <a:ext uri="{FF2B5EF4-FFF2-40B4-BE49-F238E27FC236}">
                <a16:creationId xmlns:a16="http://schemas.microsoft.com/office/drawing/2014/main" id="{793CF2F8-2061-5B6F-D866-582CA60E9348}"/>
              </a:ext>
            </a:extLst>
          </p:cNvPr>
          <p:cNvCxnSpPr/>
          <p:nvPr/>
        </p:nvCxnSpPr>
        <p:spPr>
          <a:xfrm>
            <a:off x="4721140" y="2545897"/>
            <a:ext cx="59436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0" name="Connector 9">
            <a:extLst>
              <a:ext uri="{FF2B5EF4-FFF2-40B4-BE49-F238E27FC236}">
                <a16:creationId xmlns:a16="http://schemas.microsoft.com/office/drawing/2014/main" id="{2424A62F-DDB5-014A-5568-E162191B6FCE}"/>
              </a:ext>
            </a:extLst>
          </p:cNvPr>
          <p:cNvCxnSpPr/>
          <p:nvPr/>
        </p:nvCxnSpPr>
        <p:spPr>
          <a:xfrm>
            <a:off x="7235740" y="2545897"/>
            <a:ext cx="59436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1" name="Connector 10">
            <a:extLst>
              <a:ext uri="{FF2B5EF4-FFF2-40B4-BE49-F238E27FC236}">
                <a16:creationId xmlns:a16="http://schemas.microsoft.com/office/drawing/2014/main" id="{77C5CDD8-83A4-D88D-EBAC-BED5CA4FFD47}"/>
              </a:ext>
            </a:extLst>
          </p:cNvPr>
          <p:cNvCxnSpPr/>
          <p:nvPr/>
        </p:nvCxnSpPr>
        <p:spPr>
          <a:xfrm>
            <a:off x="9750340" y="2545897"/>
            <a:ext cx="594360"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7476ADA-3EEE-9460-8B6E-61E9666E4387}"/>
              </a:ext>
            </a:extLst>
          </p:cNvPr>
          <p:cNvSpPr txBox="1"/>
          <p:nvPr/>
        </p:nvSpPr>
        <p:spPr>
          <a:xfrm>
            <a:off x="3105716" y="3359378"/>
            <a:ext cx="5425973" cy="1154162"/>
          </a:xfrm>
          <a:prstGeom prst="rect">
            <a:avLst/>
          </a:prstGeom>
          <a:noFill/>
        </p:spPr>
        <p:txBody>
          <a:bodyPr wrap="none" anchor="ctr">
            <a:spAutoFit/>
          </a:bodyPr>
          <a:lstStyle/>
          <a:p>
            <a:pPr algn="ctr"/>
            <a:r>
              <a:rPr lang="en-US" sz="2300" b="1" dirty="0">
                <a:solidFill>
                  <a:srgbClr val="16375C"/>
                </a:solidFill>
              </a:rPr>
              <a:t>Python</a:t>
            </a:r>
            <a:r>
              <a:rPr sz="2300" b="1" dirty="0">
                <a:solidFill>
                  <a:srgbClr val="16375C"/>
                </a:solidFill>
              </a:rPr>
              <a:t> specifies the mathematics.  </a:t>
            </a:r>
            <a:endParaRPr lang="en-US" sz="2300" b="1" dirty="0">
              <a:solidFill>
                <a:srgbClr val="16375C"/>
              </a:solidFill>
            </a:endParaRPr>
          </a:p>
          <a:p>
            <a:pPr algn="ctr"/>
            <a:r>
              <a:rPr sz="2300" b="1" dirty="0">
                <a:solidFill>
                  <a:srgbClr val="16375C"/>
                </a:solidFill>
              </a:rPr>
              <a:t>Hardware performs enormous numbers of </a:t>
            </a:r>
            <a:endParaRPr lang="en-US" sz="2300" b="1" dirty="0">
              <a:solidFill>
                <a:srgbClr val="16375C"/>
              </a:solidFill>
            </a:endParaRPr>
          </a:p>
          <a:p>
            <a:pPr algn="ctr"/>
            <a:r>
              <a:rPr sz="2300" b="1" dirty="0">
                <a:solidFill>
                  <a:srgbClr val="16375C"/>
                </a:solidFill>
              </a:rPr>
              <a:t>multiply-add operations.</a:t>
            </a:r>
          </a:p>
        </p:txBody>
      </p:sp>
      <p:sp>
        <p:nvSpPr>
          <p:cNvPr id="13" name="TextBox 12">
            <a:extLst>
              <a:ext uri="{FF2B5EF4-FFF2-40B4-BE49-F238E27FC236}">
                <a16:creationId xmlns:a16="http://schemas.microsoft.com/office/drawing/2014/main" id="{6B057E97-225D-A56E-DB14-F2D80F645480}"/>
              </a:ext>
            </a:extLst>
          </p:cNvPr>
          <p:cNvSpPr txBox="1"/>
          <p:nvPr/>
        </p:nvSpPr>
        <p:spPr>
          <a:xfrm>
            <a:off x="2808360" y="4756010"/>
            <a:ext cx="6326925" cy="830997"/>
          </a:xfrm>
          <a:prstGeom prst="rect">
            <a:avLst/>
          </a:prstGeom>
          <a:noFill/>
        </p:spPr>
        <p:txBody>
          <a:bodyPr wrap="none" anchor="ctr">
            <a:spAutoFit/>
          </a:bodyPr>
          <a:lstStyle/>
          <a:p>
            <a:pPr algn="ctr"/>
            <a:r>
              <a:rPr sz="2400" b="0" dirty="0">
                <a:solidFill>
                  <a:srgbClr val="505050"/>
                </a:solidFill>
              </a:rPr>
              <a:t>An attention head is a mathematical structure — </a:t>
            </a:r>
            <a:endParaRPr lang="en-US" sz="2400" b="0" dirty="0">
              <a:solidFill>
                <a:srgbClr val="505050"/>
              </a:solidFill>
            </a:endParaRPr>
          </a:p>
          <a:p>
            <a:pPr algn="ctr"/>
            <a:r>
              <a:rPr sz="2400" b="0" dirty="0">
                <a:solidFill>
                  <a:srgbClr val="505050"/>
                </a:solidFill>
              </a:rPr>
              <a:t>not a single physical circuit.</a:t>
            </a:r>
          </a:p>
        </p:txBody>
      </p:sp>
      <p:pic>
        <p:nvPicPr>
          <p:cNvPr id="15" name="Picture 14">
            <a:extLst>
              <a:ext uri="{FF2B5EF4-FFF2-40B4-BE49-F238E27FC236}">
                <a16:creationId xmlns:a16="http://schemas.microsoft.com/office/drawing/2014/main" id="{0FBBE7BC-E163-B663-80BA-2D58DE7E7464}"/>
              </a:ext>
            </a:extLst>
          </p:cNvPr>
          <p:cNvPicPr>
            <a:picLocks noChangeAspect="1"/>
          </p:cNvPicPr>
          <p:nvPr/>
        </p:nvPicPr>
        <p:blipFill>
          <a:blip r:embed="rId2"/>
          <a:stretch>
            <a:fillRect/>
          </a:stretch>
        </p:blipFill>
        <p:spPr>
          <a:xfrm>
            <a:off x="8953500" y="3083971"/>
            <a:ext cx="3238500" cy="1704975"/>
          </a:xfrm>
          <a:prstGeom prst="rect">
            <a:avLst/>
          </a:prstGeom>
        </p:spPr>
      </p:pic>
      <p:sp>
        <p:nvSpPr>
          <p:cNvPr id="1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extLst>
      <p:ext uri="{BB962C8B-B14F-4D97-AF65-F5344CB8AC3E}">
        <p14:creationId xmlns:p14="http://schemas.microsoft.com/office/powerpoint/2010/main" val="4231245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p:cNvGrpSpPr/>
        <p:nvPr/>
      </p:nvGrpSpPr>
      <p:grpSpPr>
        <a:xfrm>
          <a:off x="0" y="0"/>
          <a:ext cx="0" cy="0"/>
          <a:chOff x="0" y="0"/>
          <a:chExt cx="0" cy="0"/>
        </a:xfrm>
      </p:grpSpPr>
      <p:sp>
        <p:nvSpPr>
          <p:cNvPr id="2" name="TextBox 1"/>
          <p:cNvSpPr txBox="1"/>
          <p:nvPr/>
        </p:nvSpPr>
        <p:spPr>
          <a:xfrm>
            <a:off x="2795631" y="57538"/>
            <a:ext cx="6615978" cy="707886"/>
          </a:xfrm>
          <a:prstGeom prst="rect">
            <a:avLst/>
          </a:prstGeom>
          <a:noFill/>
        </p:spPr>
        <p:txBody>
          <a:bodyPr wrap="none" anchor="ctr">
            <a:spAutoFit/>
          </a:bodyPr>
          <a:lstStyle/>
          <a:p>
            <a:pPr algn="ctr"/>
            <a:r>
              <a:rPr sz="4000" b="1" u="sng" dirty="0">
                <a:solidFill>
                  <a:srgbClr val="12325A"/>
                </a:solidFill>
              </a:rPr>
              <a:t>What Model Does Not Include</a:t>
            </a:r>
          </a:p>
        </p:txBody>
      </p:sp>
      <p:sp>
        <p:nvSpPr>
          <p:cNvPr id="3" name="Rounded Rectangle 2"/>
          <p:cNvSpPr/>
          <p:nvPr/>
        </p:nvSpPr>
        <p:spPr>
          <a:xfrm>
            <a:off x="594360" y="1417320"/>
            <a:ext cx="3108960" cy="1005840"/>
          </a:xfrm>
          <a:prstGeom prst="roundRect">
            <a:avLst/>
          </a:prstGeom>
          <a:solidFill>
            <a:srgbClr val="FAE8E5"/>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Huge tokenizer
and vocabulary</a:t>
            </a:r>
          </a:p>
        </p:txBody>
      </p:sp>
      <p:sp>
        <p:nvSpPr>
          <p:cNvPr id="4" name="Rounded Rectangle 3"/>
          <p:cNvSpPr/>
          <p:nvPr/>
        </p:nvSpPr>
        <p:spPr>
          <a:xfrm>
            <a:off x="4251960" y="1417320"/>
            <a:ext cx="3108960" cy="1005840"/>
          </a:xfrm>
          <a:prstGeom prst="roundRect">
            <a:avLst/>
          </a:prstGeom>
          <a:solidFill>
            <a:srgbClr val="FAE8E5"/>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Large learned
word embeddings</a:t>
            </a:r>
          </a:p>
        </p:txBody>
      </p:sp>
      <p:sp>
        <p:nvSpPr>
          <p:cNvPr id="5" name="Rounded Rectangle 4"/>
          <p:cNvSpPr/>
          <p:nvPr/>
        </p:nvSpPr>
        <p:spPr>
          <a:xfrm>
            <a:off x="7909560" y="1417320"/>
            <a:ext cx="3108960" cy="1005840"/>
          </a:xfrm>
          <a:prstGeom prst="roundRect">
            <a:avLst/>
          </a:prstGeom>
          <a:solidFill>
            <a:srgbClr val="FAE8E5"/>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Many stacked
Transformer layers</a:t>
            </a:r>
          </a:p>
        </p:txBody>
      </p:sp>
      <p:sp>
        <p:nvSpPr>
          <p:cNvPr id="6" name="Rounded Rectangle 5"/>
          <p:cNvSpPr/>
          <p:nvPr/>
        </p:nvSpPr>
        <p:spPr>
          <a:xfrm>
            <a:off x="594360" y="3657600"/>
            <a:ext cx="3108960" cy="1005840"/>
          </a:xfrm>
          <a:prstGeom prst="roundRect">
            <a:avLst/>
          </a:prstGeom>
          <a:solidFill>
            <a:srgbClr val="FAE8E5"/>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Massive training
corpus</a:t>
            </a:r>
          </a:p>
        </p:txBody>
      </p:sp>
      <p:sp>
        <p:nvSpPr>
          <p:cNvPr id="7" name="Rounded Rectangle 6"/>
          <p:cNvSpPr/>
          <p:nvPr/>
        </p:nvSpPr>
        <p:spPr>
          <a:xfrm>
            <a:off x="4251960" y="3657600"/>
            <a:ext cx="3108960" cy="1005840"/>
          </a:xfrm>
          <a:prstGeom prst="roundRect">
            <a:avLst/>
          </a:prstGeom>
          <a:solidFill>
            <a:srgbClr val="FAE8E5"/>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Modern optimizer
AdamW, batching</a:t>
            </a:r>
          </a:p>
        </p:txBody>
      </p:sp>
      <p:sp>
        <p:nvSpPr>
          <p:cNvPr id="8" name="Rounded Rectangle 7"/>
          <p:cNvSpPr/>
          <p:nvPr/>
        </p:nvSpPr>
        <p:spPr>
          <a:xfrm>
            <a:off x="7909559" y="3657600"/>
            <a:ext cx="3279371" cy="1005840"/>
          </a:xfrm>
          <a:prstGeom prst="roundRect">
            <a:avLst/>
          </a:prstGeom>
          <a:solidFill>
            <a:srgbClr val="FAE8E5"/>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Inference system
sampling, decoding</a:t>
            </a:r>
          </a:p>
        </p:txBody>
      </p:sp>
      <p:sp>
        <p:nvSpPr>
          <p:cNvPr id="9" name="TextBox 8"/>
          <p:cNvSpPr txBox="1"/>
          <p:nvPr/>
        </p:nvSpPr>
        <p:spPr>
          <a:xfrm>
            <a:off x="817039" y="6078974"/>
            <a:ext cx="10344563" cy="369332"/>
          </a:xfrm>
          <a:prstGeom prst="rect">
            <a:avLst/>
          </a:prstGeom>
          <a:noFill/>
        </p:spPr>
        <p:txBody>
          <a:bodyPr wrap="none" anchor="ctr">
            <a:spAutoFit/>
          </a:bodyPr>
          <a:lstStyle/>
          <a:p>
            <a:pPr algn="ctr"/>
            <a:r>
              <a:rPr sz="1800" b="1" dirty="0">
                <a:solidFill>
                  <a:srgbClr val="24568C"/>
                </a:solidFill>
              </a:rPr>
              <a:t>These missing parts explain why the </a:t>
            </a:r>
            <a:r>
              <a:rPr lang="en-US" sz="1800" b="1" dirty="0">
                <a:solidFill>
                  <a:srgbClr val="24568C"/>
                </a:solidFill>
              </a:rPr>
              <a:t>Python</a:t>
            </a:r>
            <a:r>
              <a:rPr sz="1800" b="1" dirty="0">
                <a:solidFill>
                  <a:srgbClr val="24568C"/>
                </a:solidFill>
              </a:rPr>
              <a:t> model is a demonstration, not a general conversational </a:t>
            </a:r>
            <a:r>
              <a:rPr lang="en-US" b="1" dirty="0">
                <a:solidFill>
                  <a:srgbClr val="24568C"/>
                </a:solidFill>
              </a:rPr>
              <a:t>LLM</a:t>
            </a:r>
            <a:r>
              <a:rPr sz="1800" b="1" dirty="0">
                <a:solidFill>
                  <a:srgbClr val="24568C"/>
                </a:solidFill>
              </a:rPr>
              <a:t>.</a:t>
            </a:r>
          </a:p>
        </p:txBody>
      </p:sp>
      <p:sp>
        <p:nvSpPr>
          <p:cNvPr id="10"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p:cNvGrpSpPr/>
        <p:nvPr/>
      </p:nvGrpSpPr>
      <p:grpSpPr>
        <a:xfrm>
          <a:off x="0" y="0"/>
          <a:ext cx="0" cy="0"/>
          <a:chOff x="0" y="0"/>
          <a:chExt cx="0" cy="0"/>
        </a:xfrm>
      </p:grpSpPr>
      <p:sp>
        <p:nvSpPr>
          <p:cNvPr id="2" name="TextBox 1"/>
          <p:cNvSpPr txBox="1"/>
          <p:nvPr/>
        </p:nvSpPr>
        <p:spPr>
          <a:xfrm>
            <a:off x="3357804" y="57537"/>
            <a:ext cx="5491632" cy="707886"/>
          </a:xfrm>
          <a:prstGeom prst="rect">
            <a:avLst/>
          </a:prstGeom>
          <a:noFill/>
        </p:spPr>
        <p:txBody>
          <a:bodyPr wrap="none" anchor="ctr">
            <a:spAutoFit/>
          </a:bodyPr>
          <a:lstStyle/>
          <a:p>
            <a:pPr algn="ctr"/>
            <a:r>
              <a:rPr sz="4000" b="1" u="sng" dirty="0">
                <a:solidFill>
                  <a:srgbClr val="12325A"/>
                </a:solidFill>
              </a:rPr>
              <a:t>What Makes It Valuable?</a:t>
            </a:r>
          </a:p>
        </p:txBody>
      </p:sp>
      <p:sp>
        <p:nvSpPr>
          <p:cNvPr id="3" name="Rounded Rectangle 2"/>
          <p:cNvSpPr/>
          <p:nvPr/>
        </p:nvSpPr>
        <p:spPr>
          <a:xfrm>
            <a:off x="640080" y="1417320"/>
            <a:ext cx="3383280" cy="914400"/>
          </a:xfrm>
          <a:prstGeom prst="roundRect">
            <a:avLst/>
          </a:prstGeom>
          <a:solidFill>
            <a:srgbClr val="E7F1F9"/>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You can see
the matrices</a:t>
            </a:r>
          </a:p>
        </p:txBody>
      </p:sp>
      <p:sp>
        <p:nvSpPr>
          <p:cNvPr id="4" name="Rounded Rectangle 3"/>
          <p:cNvSpPr/>
          <p:nvPr/>
        </p:nvSpPr>
        <p:spPr>
          <a:xfrm>
            <a:off x="4434840" y="1417320"/>
            <a:ext cx="3383280" cy="914400"/>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You can see
attention change</a:t>
            </a:r>
          </a:p>
        </p:txBody>
      </p:sp>
      <p:sp>
        <p:nvSpPr>
          <p:cNvPr id="5" name="Rounded Rectangle 4"/>
          <p:cNvSpPr/>
          <p:nvPr/>
        </p:nvSpPr>
        <p:spPr>
          <a:xfrm>
            <a:off x="8229600" y="1417320"/>
            <a:ext cx="3383280" cy="914400"/>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You can connect
math to hardware</a:t>
            </a:r>
          </a:p>
        </p:txBody>
      </p:sp>
      <p:sp>
        <p:nvSpPr>
          <p:cNvPr id="6" name="TextBox 5"/>
          <p:cNvSpPr txBox="1"/>
          <p:nvPr/>
        </p:nvSpPr>
        <p:spPr>
          <a:xfrm>
            <a:off x="909794" y="3089106"/>
            <a:ext cx="10341934" cy="954107"/>
          </a:xfrm>
          <a:prstGeom prst="rect">
            <a:avLst/>
          </a:prstGeom>
          <a:noFill/>
        </p:spPr>
        <p:txBody>
          <a:bodyPr wrap="none" anchor="ctr">
            <a:spAutoFit/>
          </a:bodyPr>
          <a:lstStyle/>
          <a:p>
            <a:pPr algn="ctr"/>
            <a:r>
              <a:rPr sz="2800" b="1" dirty="0">
                <a:solidFill>
                  <a:srgbClr val="24568C"/>
                </a:solidFill>
              </a:rPr>
              <a:t>A real </a:t>
            </a:r>
            <a:r>
              <a:rPr lang="en-US" sz="2800" b="1" dirty="0">
                <a:solidFill>
                  <a:srgbClr val="24568C"/>
                </a:solidFill>
              </a:rPr>
              <a:t>LLM</a:t>
            </a:r>
            <a:r>
              <a:rPr sz="2800" b="1" dirty="0">
                <a:solidFill>
                  <a:srgbClr val="24568C"/>
                </a:solidFill>
              </a:rPr>
              <a:t> system is too large to inspect directly. </a:t>
            </a:r>
            <a:endParaRPr lang="en-US" sz="2800" b="1" dirty="0">
              <a:solidFill>
                <a:srgbClr val="24568C"/>
              </a:solidFill>
            </a:endParaRPr>
          </a:p>
          <a:p>
            <a:pPr algn="ctr"/>
            <a:r>
              <a:rPr lang="en-US" sz="2800" b="1" dirty="0">
                <a:solidFill>
                  <a:srgbClr val="24568C"/>
                </a:solidFill>
              </a:rPr>
              <a:t>The Python</a:t>
            </a:r>
            <a:r>
              <a:rPr sz="2800" b="1" dirty="0">
                <a:solidFill>
                  <a:srgbClr val="24568C"/>
                </a:solidFill>
              </a:rPr>
              <a:t> </a:t>
            </a:r>
            <a:r>
              <a:rPr lang="en-US" sz="2800" b="1" dirty="0">
                <a:solidFill>
                  <a:srgbClr val="24568C"/>
                </a:solidFill>
              </a:rPr>
              <a:t>M</a:t>
            </a:r>
            <a:r>
              <a:rPr sz="2800" b="1" dirty="0">
                <a:solidFill>
                  <a:srgbClr val="24568C"/>
                </a:solidFill>
              </a:rPr>
              <a:t>odel makes</a:t>
            </a:r>
            <a:r>
              <a:rPr lang="en-US" sz="2800" b="1" dirty="0">
                <a:solidFill>
                  <a:srgbClr val="24568C"/>
                </a:solidFill>
              </a:rPr>
              <a:t> essential</a:t>
            </a:r>
            <a:r>
              <a:rPr sz="2800" b="1" dirty="0">
                <a:solidFill>
                  <a:srgbClr val="24568C"/>
                </a:solidFill>
              </a:rPr>
              <a:t> part</a:t>
            </a:r>
            <a:r>
              <a:rPr lang="en-US" sz="2800" b="1" dirty="0">
                <a:solidFill>
                  <a:srgbClr val="24568C"/>
                </a:solidFill>
              </a:rPr>
              <a:t>s</a:t>
            </a:r>
            <a:r>
              <a:rPr sz="2800" b="1" dirty="0">
                <a:solidFill>
                  <a:srgbClr val="24568C"/>
                </a:solidFill>
              </a:rPr>
              <a:t> of the mechanism visible.</a:t>
            </a:r>
          </a:p>
        </p:txBody>
      </p:sp>
      <p:sp>
        <p:nvSpPr>
          <p:cNvPr id="7" name="TextBox 6"/>
          <p:cNvSpPr txBox="1"/>
          <p:nvPr/>
        </p:nvSpPr>
        <p:spPr>
          <a:xfrm>
            <a:off x="2260879" y="4444083"/>
            <a:ext cx="7670241" cy="954107"/>
          </a:xfrm>
          <a:prstGeom prst="rect">
            <a:avLst/>
          </a:prstGeom>
          <a:noFill/>
        </p:spPr>
        <p:txBody>
          <a:bodyPr wrap="none" anchor="ctr">
            <a:spAutoFit/>
          </a:bodyPr>
          <a:lstStyle/>
          <a:p>
            <a:pPr algn="ctr"/>
            <a:r>
              <a:rPr sz="2800" b="0" dirty="0">
                <a:solidFill>
                  <a:srgbClr val="12325A"/>
                </a:solidFill>
              </a:rPr>
              <a:t>It is like a tabletop wind tunnel: not a real airplane, </a:t>
            </a:r>
            <a:endParaRPr lang="en-US" sz="2800" b="0" dirty="0">
              <a:solidFill>
                <a:srgbClr val="12325A"/>
              </a:solidFill>
            </a:endParaRPr>
          </a:p>
          <a:p>
            <a:pPr algn="ctr"/>
            <a:r>
              <a:rPr sz="2800" b="0" dirty="0">
                <a:solidFill>
                  <a:srgbClr val="12325A"/>
                </a:solidFill>
              </a:rPr>
              <a:t>but excellent for seeing the principles.</a:t>
            </a:r>
          </a:p>
        </p:txBody>
      </p:sp>
      <p:sp>
        <p:nvSpPr>
          <p:cNvPr id="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5</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p:cNvGrpSpPr/>
        <p:nvPr/>
      </p:nvGrpSpPr>
      <p:grpSpPr>
        <a:xfrm>
          <a:off x="0" y="0"/>
          <a:ext cx="0" cy="0"/>
          <a:chOff x="0" y="0"/>
          <a:chExt cx="0" cy="0"/>
        </a:xfrm>
      </p:grpSpPr>
      <p:sp>
        <p:nvSpPr>
          <p:cNvPr id="2" name="TextBox 1"/>
          <p:cNvSpPr txBox="1"/>
          <p:nvPr/>
        </p:nvSpPr>
        <p:spPr>
          <a:xfrm>
            <a:off x="1589499" y="57537"/>
            <a:ext cx="9028241" cy="707886"/>
          </a:xfrm>
          <a:prstGeom prst="rect">
            <a:avLst/>
          </a:prstGeom>
          <a:noFill/>
        </p:spPr>
        <p:txBody>
          <a:bodyPr wrap="none" anchor="ctr">
            <a:spAutoFit/>
          </a:bodyPr>
          <a:lstStyle/>
          <a:p>
            <a:pPr algn="ctr"/>
            <a:r>
              <a:rPr sz="4000" b="1" u="sng" dirty="0">
                <a:solidFill>
                  <a:srgbClr val="12325A"/>
                </a:solidFill>
              </a:rPr>
              <a:t>Training: Similar Principle, Smaller Reality</a:t>
            </a:r>
          </a:p>
        </p:txBody>
      </p:sp>
      <p:cxnSp>
        <p:nvCxnSpPr>
          <p:cNvPr id="8" name="Connector 7"/>
          <p:cNvCxnSpPr>
            <a:cxnSpLocks/>
          </p:cNvCxnSpPr>
          <p:nvPr/>
        </p:nvCxnSpPr>
        <p:spPr>
          <a:xfrm>
            <a:off x="2422952" y="2240280"/>
            <a:ext cx="640288"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a:cxnSpLocks/>
          </p:cNvCxnSpPr>
          <p:nvPr/>
        </p:nvCxnSpPr>
        <p:spPr>
          <a:xfrm>
            <a:off x="4846112" y="2240280"/>
            <a:ext cx="640288"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a:cxnSpLocks/>
          </p:cNvCxnSpPr>
          <p:nvPr/>
        </p:nvCxnSpPr>
        <p:spPr>
          <a:xfrm>
            <a:off x="7269272" y="2240280"/>
            <a:ext cx="640288"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a:cxnSpLocks/>
          </p:cNvCxnSpPr>
          <p:nvPr/>
        </p:nvCxnSpPr>
        <p:spPr>
          <a:xfrm>
            <a:off x="9692432" y="2240280"/>
            <a:ext cx="640288" cy="0"/>
          </a:xfrm>
          <a:prstGeom prst="line">
            <a:avLst/>
          </a:prstGeom>
          <a:ln w="25400">
            <a:solidFill>
              <a:srgbClr val="50505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22561" y="3753832"/>
            <a:ext cx="7916398" cy="584775"/>
          </a:xfrm>
          <a:prstGeom prst="rect">
            <a:avLst/>
          </a:prstGeom>
          <a:noFill/>
        </p:spPr>
        <p:txBody>
          <a:bodyPr wrap="none" anchor="ctr">
            <a:spAutoFit/>
          </a:bodyPr>
          <a:lstStyle/>
          <a:p>
            <a:pPr algn="ctr"/>
            <a:r>
              <a:rPr sz="3200" b="1" dirty="0">
                <a:solidFill>
                  <a:srgbClr val="24568C"/>
                </a:solidFill>
              </a:rPr>
              <a:t>Same idea: reduce error by changing weights.</a:t>
            </a:r>
          </a:p>
        </p:txBody>
      </p:sp>
      <p:sp>
        <p:nvSpPr>
          <p:cNvPr id="13" name="TextBox 12"/>
          <p:cNvSpPr txBox="1"/>
          <p:nvPr/>
        </p:nvSpPr>
        <p:spPr>
          <a:xfrm>
            <a:off x="2231373" y="4552147"/>
            <a:ext cx="7698775" cy="954107"/>
          </a:xfrm>
          <a:prstGeom prst="rect">
            <a:avLst/>
          </a:prstGeom>
          <a:noFill/>
        </p:spPr>
        <p:txBody>
          <a:bodyPr wrap="none" anchor="ctr">
            <a:spAutoFit/>
          </a:bodyPr>
          <a:lstStyle/>
          <a:p>
            <a:pPr algn="ctr"/>
            <a:r>
              <a:rPr sz="2800" b="0" dirty="0">
                <a:solidFill>
                  <a:srgbClr val="505050"/>
                </a:solidFill>
              </a:rPr>
              <a:t>Difference: real </a:t>
            </a:r>
            <a:r>
              <a:rPr lang="en-US" sz="2800" dirty="0">
                <a:solidFill>
                  <a:srgbClr val="505050"/>
                </a:solidFill>
              </a:rPr>
              <a:t>LLM</a:t>
            </a:r>
            <a:r>
              <a:rPr sz="2800" b="0" dirty="0">
                <a:solidFill>
                  <a:srgbClr val="505050"/>
                </a:solidFill>
              </a:rPr>
              <a:t> trains over enormous datasets </a:t>
            </a:r>
            <a:endParaRPr lang="en-US" sz="2800" b="0" dirty="0">
              <a:solidFill>
                <a:srgbClr val="505050"/>
              </a:solidFill>
            </a:endParaRPr>
          </a:p>
          <a:p>
            <a:pPr algn="ctr"/>
            <a:r>
              <a:rPr sz="2800" b="0" dirty="0">
                <a:solidFill>
                  <a:srgbClr val="505050"/>
                </a:solidFill>
              </a:rPr>
              <a:t>using highly optimized automatic differentiation.</a:t>
            </a:r>
          </a:p>
        </p:txBody>
      </p:sp>
      <p:sp>
        <p:nvSpPr>
          <p:cNvPr id="3" name="Rounded Rectangle 2"/>
          <p:cNvSpPr/>
          <p:nvPr/>
        </p:nvSpPr>
        <p:spPr>
          <a:xfrm>
            <a:off x="498764" y="1828800"/>
            <a:ext cx="1970116" cy="822960"/>
          </a:xfrm>
          <a:prstGeom prst="roundRect">
            <a:avLst/>
          </a:prstGeom>
          <a:solidFill>
            <a:srgbClr val="E7F1F9"/>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2325A"/>
                </a:solidFill>
              </a:rPr>
              <a:t>Prediction
or Attention</a:t>
            </a:r>
          </a:p>
        </p:txBody>
      </p:sp>
      <p:sp>
        <p:nvSpPr>
          <p:cNvPr id="4" name="Rounded Rectangle 3"/>
          <p:cNvSpPr/>
          <p:nvPr/>
        </p:nvSpPr>
        <p:spPr>
          <a:xfrm>
            <a:off x="2921924" y="1828800"/>
            <a:ext cx="1970116" cy="822960"/>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2325A"/>
                </a:solidFill>
              </a:rPr>
              <a:t>Compare
with target</a:t>
            </a:r>
          </a:p>
        </p:txBody>
      </p:sp>
      <p:sp>
        <p:nvSpPr>
          <p:cNvPr id="5" name="Rounded Rectangle 4"/>
          <p:cNvSpPr/>
          <p:nvPr/>
        </p:nvSpPr>
        <p:spPr>
          <a:xfrm>
            <a:off x="5345084" y="1828800"/>
            <a:ext cx="1970116" cy="822960"/>
          </a:xfrm>
          <a:prstGeom prst="roundRect">
            <a:avLst/>
          </a:prstGeom>
          <a:solidFill>
            <a:srgbClr val="FAE8E5"/>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2325A"/>
                </a:solidFill>
              </a:rPr>
              <a:t>Error</a:t>
            </a:r>
          </a:p>
        </p:txBody>
      </p:sp>
      <p:sp>
        <p:nvSpPr>
          <p:cNvPr id="6" name="Rounded Rectangle 5"/>
          <p:cNvSpPr/>
          <p:nvPr/>
        </p:nvSpPr>
        <p:spPr>
          <a:xfrm>
            <a:off x="7768244" y="1828800"/>
            <a:ext cx="1970116" cy="822960"/>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2325A"/>
                </a:solidFill>
              </a:rPr>
              <a:t>Update
weights</a:t>
            </a:r>
          </a:p>
        </p:txBody>
      </p:sp>
      <p:sp>
        <p:nvSpPr>
          <p:cNvPr id="7" name="Rounded Rectangle 6"/>
          <p:cNvSpPr/>
          <p:nvPr/>
        </p:nvSpPr>
        <p:spPr>
          <a:xfrm>
            <a:off x="10240865" y="1828800"/>
            <a:ext cx="1280575" cy="822960"/>
          </a:xfrm>
          <a:prstGeom prst="roundRect">
            <a:avLst/>
          </a:prstGeom>
          <a:solidFill>
            <a:srgbClr val="FFFFFF"/>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2325A"/>
                </a:solidFill>
              </a:rPr>
              <a:t>Repeat</a:t>
            </a:r>
          </a:p>
        </p:txBody>
      </p:sp>
      <p:sp>
        <p:nvSpPr>
          <p:cNvPr id="14"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p:cNvGrpSpPr/>
        <p:nvPr/>
      </p:nvGrpSpPr>
      <p:grpSpPr>
        <a:xfrm>
          <a:off x="0" y="0"/>
          <a:ext cx="0" cy="0"/>
          <a:chOff x="0" y="0"/>
          <a:chExt cx="0" cy="0"/>
        </a:xfrm>
      </p:grpSpPr>
      <p:sp>
        <p:nvSpPr>
          <p:cNvPr id="2" name="TextBox 1"/>
          <p:cNvSpPr txBox="1"/>
          <p:nvPr/>
        </p:nvSpPr>
        <p:spPr>
          <a:xfrm>
            <a:off x="3995510" y="57537"/>
            <a:ext cx="4216219" cy="707886"/>
          </a:xfrm>
          <a:prstGeom prst="rect">
            <a:avLst/>
          </a:prstGeom>
          <a:noFill/>
        </p:spPr>
        <p:txBody>
          <a:bodyPr wrap="none" anchor="ctr">
            <a:spAutoFit/>
          </a:bodyPr>
          <a:lstStyle/>
          <a:p>
            <a:pPr algn="ctr"/>
            <a:r>
              <a:rPr lang="en-US" sz="4000" b="1" u="sng" dirty="0">
                <a:solidFill>
                  <a:srgbClr val="12325A"/>
                </a:solidFill>
              </a:rPr>
              <a:t>Model Design Goal</a:t>
            </a:r>
            <a:endParaRPr sz="4000" b="1" u="sng" dirty="0">
              <a:solidFill>
                <a:srgbClr val="12325A"/>
              </a:solidFill>
            </a:endParaRPr>
          </a:p>
        </p:txBody>
      </p:sp>
      <p:sp>
        <p:nvSpPr>
          <p:cNvPr id="3" name="TextBox 2"/>
          <p:cNvSpPr txBox="1"/>
          <p:nvPr/>
        </p:nvSpPr>
        <p:spPr>
          <a:xfrm>
            <a:off x="2391930" y="1420326"/>
            <a:ext cx="7377661" cy="954107"/>
          </a:xfrm>
          <a:prstGeom prst="rect">
            <a:avLst/>
          </a:prstGeom>
          <a:noFill/>
        </p:spPr>
        <p:txBody>
          <a:bodyPr wrap="none" anchor="ctr">
            <a:spAutoFit/>
          </a:bodyPr>
          <a:lstStyle/>
          <a:p>
            <a:pPr algn="ctr"/>
            <a:r>
              <a:rPr sz="2800" b="1" dirty="0">
                <a:solidFill>
                  <a:srgbClr val="24568C"/>
                </a:solidFill>
              </a:rPr>
              <a:t>“This </a:t>
            </a:r>
            <a:r>
              <a:rPr lang="en-US" sz="2800" b="1" dirty="0">
                <a:solidFill>
                  <a:srgbClr val="24568C"/>
                </a:solidFill>
              </a:rPr>
              <a:t>Python</a:t>
            </a:r>
            <a:r>
              <a:rPr sz="2800" b="1" dirty="0">
                <a:solidFill>
                  <a:srgbClr val="24568C"/>
                </a:solidFill>
              </a:rPr>
              <a:t> model does not try to be </a:t>
            </a:r>
            <a:r>
              <a:rPr lang="en-US" sz="2800" b="1" dirty="0">
                <a:solidFill>
                  <a:srgbClr val="24568C"/>
                </a:solidFill>
              </a:rPr>
              <a:t>a LLM</a:t>
            </a:r>
            <a:r>
              <a:rPr sz="2800" b="1" dirty="0">
                <a:solidFill>
                  <a:srgbClr val="24568C"/>
                </a:solidFill>
              </a:rPr>
              <a:t>.
It tries to make </a:t>
            </a:r>
            <a:r>
              <a:rPr lang="en-US" sz="2800" b="1" dirty="0">
                <a:solidFill>
                  <a:srgbClr val="24568C"/>
                </a:solidFill>
              </a:rPr>
              <a:t>the</a:t>
            </a:r>
            <a:r>
              <a:rPr sz="2800" b="1" dirty="0">
                <a:solidFill>
                  <a:srgbClr val="24568C"/>
                </a:solidFill>
              </a:rPr>
              <a:t> </a:t>
            </a:r>
            <a:r>
              <a:rPr lang="en-US" sz="2800" b="1" dirty="0">
                <a:solidFill>
                  <a:srgbClr val="24568C"/>
                </a:solidFill>
              </a:rPr>
              <a:t>Mechanics</a:t>
            </a:r>
            <a:r>
              <a:rPr sz="2800" b="1" dirty="0">
                <a:solidFill>
                  <a:srgbClr val="24568C"/>
                </a:solidFill>
              </a:rPr>
              <a:t> of </a:t>
            </a:r>
            <a:r>
              <a:rPr lang="en-US" sz="2800" b="1" dirty="0">
                <a:solidFill>
                  <a:srgbClr val="24568C"/>
                </a:solidFill>
              </a:rPr>
              <a:t>a LLM</a:t>
            </a:r>
            <a:r>
              <a:rPr sz="2800" b="1" dirty="0">
                <a:solidFill>
                  <a:srgbClr val="24568C"/>
                </a:solidFill>
              </a:rPr>
              <a:t> </a:t>
            </a:r>
            <a:r>
              <a:rPr lang="en-US" sz="2800" b="1" dirty="0">
                <a:solidFill>
                  <a:srgbClr val="24568C"/>
                </a:solidFill>
              </a:rPr>
              <a:t>V</a:t>
            </a:r>
            <a:r>
              <a:rPr sz="2800" b="1" dirty="0">
                <a:solidFill>
                  <a:srgbClr val="24568C"/>
                </a:solidFill>
              </a:rPr>
              <a:t>isible.”</a:t>
            </a:r>
          </a:p>
        </p:txBody>
      </p:sp>
      <p:sp>
        <p:nvSpPr>
          <p:cNvPr id="4" name="Rounded Rectangle 3"/>
          <p:cNvSpPr/>
          <p:nvPr/>
        </p:nvSpPr>
        <p:spPr>
          <a:xfrm>
            <a:off x="1051560" y="3703320"/>
            <a:ext cx="2743200" cy="822960"/>
          </a:xfrm>
          <a:prstGeom prst="roundRect">
            <a:avLst/>
          </a:prstGeom>
          <a:solidFill>
            <a:srgbClr val="E7F1F9"/>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Visible
Q, K, V</a:t>
            </a:r>
          </a:p>
        </p:txBody>
      </p:sp>
      <p:sp>
        <p:nvSpPr>
          <p:cNvPr id="5" name="Rounded Rectangle 4"/>
          <p:cNvSpPr/>
          <p:nvPr/>
        </p:nvSpPr>
        <p:spPr>
          <a:xfrm>
            <a:off x="4709160" y="3703320"/>
            <a:ext cx="2743200" cy="822960"/>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Visible
Attention</a:t>
            </a:r>
          </a:p>
        </p:txBody>
      </p:sp>
      <p:sp>
        <p:nvSpPr>
          <p:cNvPr id="6" name="Rounded Rectangle 5"/>
          <p:cNvSpPr/>
          <p:nvPr/>
        </p:nvSpPr>
        <p:spPr>
          <a:xfrm>
            <a:off x="8366760" y="3703320"/>
            <a:ext cx="2743200" cy="822960"/>
          </a:xfrm>
          <a:prstGeom prst="roundRect">
            <a:avLst/>
          </a:prstGeom>
          <a:solidFill>
            <a:srgbClr val="F9EFD3"/>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12325A"/>
                </a:solidFill>
              </a:rPr>
              <a:t>Visible
Learning</a:t>
            </a:r>
          </a:p>
        </p:txBody>
      </p:sp>
      <p:sp>
        <p:nvSpPr>
          <p:cNvPr id="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6</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8F6EE"/>
        </a:solidFill>
        <a:effectLst/>
      </p:bgPr>
    </p:bg>
    <p:spTree>
      <p:nvGrpSpPr>
        <p:cNvPr id="1" name=""/>
        <p:cNvGrpSpPr/>
        <p:nvPr/>
      </p:nvGrpSpPr>
      <p:grpSpPr>
        <a:xfrm>
          <a:off x="0" y="0"/>
          <a:ext cx="0" cy="0"/>
          <a:chOff x="0" y="0"/>
          <a:chExt cx="0" cy="0"/>
        </a:xfrm>
      </p:grpSpPr>
      <p:sp>
        <p:nvSpPr>
          <p:cNvPr id="2" name="TextBox 1"/>
          <p:cNvSpPr txBox="1"/>
          <p:nvPr/>
        </p:nvSpPr>
        <p:spPr>
          <a:xfrm>
            <a:off x="303414" y="57537"/>
            <a:ext cx="11600420" cy="707886"/>
          </a:xfrm>
          <a:prstGeom prst="rect">
            <a:avLst/>
          </a:prstGeom>
          <a:noFill/>
        </p:spPr>
        <p:txBody>
          <a:bodyPr wrap="none" anchor="ctr">
            <a:spAutoFit/>
          </a:bodyPr>
          <a:lstStyle/>
          <a:p>
            <a:pPr algn="ctr"/>
            <a:r>
              <a:rPr sz="4000" b="1" u="sng" dirty="0">
                <a:solidFill>
                  <a:srgbClr val="12325A"/>
                </a:solidFill>
              </a:rPr>
              <a:t>How Well Does </a:t>
            </a:r>
            <a:r>
              <a:rPr lang="en-US" sz="4000" b="1" u="sng" dirty="0">
                <a:solidFill>
                  <a:srgbClr val="12325A"/>
                </a:solidFill>
              </a:rPr>
              <a:t>Python Simulation</a:t>
            </a:r>
            <a:r>
              <a:rPr sz="4000" b="1" u="sng" dirty="0">
                <a:solidFill>
                  <a:srgbClr val="12325A"/>
                </a:solidFill>
              </a:rPr>
              <a:t> Model Real </a:t>
            </a:r>
            <a:r>
              <a:rPr lang="en-US" sz="4000" b="1" u="sng" dirty="0">
                <a:solidFill>
                  <a:srgbClr val="12325A"/>
                </a:solidFill>
              </a:rPr>
              <a:t>LLM</a:t>
            </a:r>
            <a:r>
              <a:rPr sz="4000" b="1" u="sng" dirty="0">
                <a:solidFill>
                  <a:srgbClr val="12325A"/>
                </a:solidFill>
              </a:rPr>
              <a:t>?</a:t>
            </a:r>
          </a:p>
        </p:txBody>
      </p:sp>
      <p:sp>
        <p:nvSpPr>
          <p:cNvPr id="3" name="TextBox 2"/>
          <p:cNvSpPr txBox="1"/>
          <p:nvPr/>
        </p:nvSpPr>
        <p:spPr>
          <a:xfrm>
            <a:off x="826437" y="1399252"/>
            <a:ext cx="10508646" cy="584775"/>
          </a:xfrm>
          <a:prstGeom prst="rect">
            <a:avLst/>
          </a:prstGeom>
          <a:noFill/>
        </p:spPr>
        <p:txBody>
          <a:bodyPr wrap="none" anchor="ctr">
            <a:spAutoFit/>
          </a:bodyPr>
          <a:lstStyle/>
          <a:p>
            <a:pPr algn="ctr"/>
            <a:r>
              <a:rPr sz="3200" b="1" dirty="0">
                <a:solidFill>
                  <a:srgbClr val="24568C"/>
                </a:solidFill>
              </a:rPr>
              <a:t>It models the central Transformer attention mechanism well.</a:t>
            </a:r>
          </a:p>
        </p:txBody>
      </p:sp>
      <p:sp>
        <p:nvSpPr>
          <p:cNvPr id="4" name="TextBox 3"/>
          <p:cNvSpPr txBox="1"/>
          <p:nvPr/>
        </p:nvSpPr>
        <p:spPr>
          <a:xfrm>
            <a:off x="869013" y="2158871"/>
            <a:ext cx="10423494" cy="1077218"/>
          </a:xfrm>
          <a:prstGeom prst="rect">
            <a:avLst/>
          </a:prstGeom>
          <a:noFill/>
        </p:spPr>
        <p:txBody>
          <a:bodyPr wrap="none" anchor="ctr">
            <a:spAutoFit/>
          </a:bodyPr>
          <a:lstStyle/>
          <a:p>
            <a:pPr algn="ctr"/>
            <a:r>
              <a:rPr sz="3200" b="0" dirty="0">
                <a:solidFill>
                  <a:srgbClr val="12325A"/>
                </a:solidFill>
              </a:rPr>
              <a:t>It does not model the massive scale, depth, vocabulary, data, </a:t>
            </a:r>
            <a:endParaRPr lang="en-US" sz="3200" b="0" dirty="0">
              <a:solidFill>
                <a:srgbClr val="12325A"/>
              </a:solidFill>
            </a:endParaRPr>
          </a:p>
          <a:p>
            <a:pPr algn="ctr"/>
            <a:r>
              <a:rPr sz="3200" b="0" dirty="0">
                <a:solidFill>
                  <a:srgbClr val="12325A"/>
                </a:solidFill>
              </a:rPr>
              <a:t>and optimization of a modern LLM.</a:t>
            </a:r>
          </a:p>
        </p:txBody>
      </p:sp>
      <p:sp>
        <p:nvSpPr>
          <p:cNvPr id="5" name="TextBox 4"/>
          <p:cNvSpPr txBox="1"/>
          <p:nvPr/>
        </p:nvSpPr>
        <p:spPr>
          <a:xfrm>
            <a:off x="249773" y="3548092"/>
            <a:ext cx="11661975" cy="584775"/>
          </a:xfrm>
          <a:prstGeom prst="rect">
            <a:avLst/>
          </a:prstGeom>
          <a:noFill/>
        </p:spPr>
        <p:txBody>
          <a:bodyPr wrap="none" anchor="ctr">
            <a:spAutoFit/>
          </a:bodyPr>
          <a:lstStyle/>
          <a:p>
            <a:pPr algn="ctr"/>
            <a:r>
              <a:rPr sz="3200" b="1">
                <a:solidFill>
                  <a:srgbClr val="24568C"/>
                </a:solidFill>
              </a:rPr>
              <a:t>Its purpose is educational: to make the hidden mathematics visible.</a:t>
            </a:r>
          </a:p>
        </p:txBody>
      </p:sp>
      <p:sp>
        <p:nvSpPr>
          <p:cNvPr id="6" name="Rounded Rectangle 5"/>
          <p:cNvSpPr/>
          <p:nvPr/>
        </p:nvSpPr>
        <p:spPr>
          <a:xfrm>
            <a:off x="2743200" y="4983479"/>
            <a:ext cx="6675120" cy="1018309"/>
          </a:xfrm>
          <a:prstGeom prst="roundRect">
            <a:avLst/>
          </a:prstGeom>
          <a:solidFill>
            <a:srgbClr val="E8F6EB"/>
          </a:solidFill>
          <a:ln w="17780">
            <a:solidFill>
              <a:srgbClr val="24568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3200" b="1" dirty="0">
                <a:solidFill>
                  <a:srgbClr val="12325A"/>
                </a:solidFill>
              </a:rPr>
              <a:t>Small enough to see — </a:t>
            </a:r>
            <a:endParaRPr lang="en-US" sz="3200" b="1" dirty="0">
              <a:solidFill>
                <a:srgbClr val="12325A"/>
              </a:solidFill>
            </a:endParaRPr>
          </a:p>
          <a:p>
            <a:pPr algn="ctr"/>
            <a:r>
              <a:rPr sz="3200" b="1" dirty="0">
                <a:solidFill>
                  <a:srgbClr val="12325A"/>
                </a:solidFill>
              </a:rPr>
              <a:t>faithful enough to teach</a:t>
            </a:r>
          </a:p>
        </p:txBody>
      </p:sp>
      <p:sp>
        <p:nvSpPr>
          <p:cNvPr id="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6</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640080" y="1051560"/>
            <a:ext cx="10972800" cy="9144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solidFill>
                  <a:srgbClr val="69DCFF"/>
                </a:solidFill>
                <a:effectLst/>
                <a:uLnTx/>
                <a:uFillTx/>
                <a:latin typeface="Calibri"/>
                <a:ea typeface="+mn-ea"/>
                <a:cs typeface="+mn-cs"/>
              </a:rPr>
              <a:t>What Is Token-Output Entropy?</a:t>
            </a:r>
          </a:p>
        </p:txBody>
      </p:sp>
      <p:sp>
        <p:nvSpPr>
          <p:cNvPr id="3" name="TextBox 2"/>
          <p:cNvSpPr txBox="1"/>
          <p:nvPr/>
        </p:nvSpPr>
        <p:spPr>
          <a:xfrm>
            <a:off x="914400" y="2387529"/>
            <a:ext cx="10332720" cy="4616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0F4FF"/>
                </a:solidFill>
                <a:effectLst/>
                <a:uLnTx/>
                <a:uFillTx/>
                <a:latin typeface="Calibri"/>
                <a:ea typeface="+mn-ea"/>
                <a:cs typeface="+mn-cs"/>
              </a:rPr>
              <a:t>A measure of how uncertain the </a:t>
            </a:r>
            <a:r>
              <a:rPr lang="en-US" sz="2400" dirty="0">
                <a:solidFill>
                  <a:srgbClr val="F0F4FF"/>
                </a:solidFill>
                <a:latin typeface="Calibri"/>
              </a:rPr>
              <a:t>LLM</a:t>
            </a:r>
            <a:r>
              <a:rPr kumimoji="0" sz="2400" b="0" i="0" u="none" strike="noStrike" kern="1200" cap="none" spc="0" normalizeH="0" baseline="0" noProof="0" dirty="0">
                <a:ln>
                  <a:noFill/>
                </a:ln>
                <a:solidFill>
                  <a:srgbClr val="F0F4FF"/>
                </a:solidFill>
                <a:effectLst/>
                <a:uLnTx/>
                <a:uFillTx/>
                <a:latin typeface="Calibri"/>
                <a:ea typeface="+mn-ea"/>
                <a:cs typeface="+mn-cs"/>
              </a:rPr>
              <a:t> is about its next-token output</a:t>
            </a:r>
          </a:p>
        </p:txBody>
      </p:sp>
      <p:sp>
        <p:nvSpPr>
          <p:cNvPr id="4" name="Rounded Rectangle 3"/>
          <p:cNvSpPr/>
          <p:nvPr/>
        </p:nvSpPr>
        <p:spPr>
          <a:xfrm>
            <a:off x="1920240" y="3749039"/>
            <a:ext cx="3657600" cy="91440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EB4FF"/>
                </a:solidFill>
                <a:effectLst/>
                <a:uLnTx/>
                <a:uFillTx/>
                <a:latin typeface="Calibri"/>
                <a:ea typeface="+mn-ea"/>
                <a:cs typeface="+mn-cs"/>
              </a:rPr>
              <a:t>HIGH ENTROPY
Many tokens seem possible</a:t>
            </a:r>
          </a:p>
        </p:txBody>
      </p:sp>
      <p:sp>
        <p:nvSpPr>
          <p:cNvPr id="5" name="Rounded Rectangle 4"/>
          <p:cNvSpPr/>
          <p:nvPr/>
        </p:nvSpPr>
        <p:spPr>
          <a:xfrm>
            <a:off x="6629400" y="3749039"/>
            <a:ext cx="3657600" cy="91440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46DCC3"/>
                </a:solidFill>
                <a:effectLst/>
                <a:uLnTx/>
                <a:uFillTx/>
                <a:latin typeface="Calibri"/>
                <a:ea typeface="+mn-ea"/>
                <a:cs typeface="+mn-cs"/>
              </a:rPr>
              <a:t>LOW ENTROPY
One/few tokens dominate</a:t>
            </a:r>
          </a:p>
        </p:txBody>
      </p:sp>
      <p:sp>
        <p:nvSpPr>
          <p:cNvPr id="6" name="TextBox 5"/>
          <p:cNvSpPr txBox="1"/>
          <p:nvPr/>
        </p:nvSpPr>
        <p:spPr>
          <a:xfrm>
            <a:off x="914400" y="5553194"/>
            <a:ext cx="1033272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5D278"/>
                </a:solidFill>
                <a:effectLst/>
                <a:uLnTx/>
                <a:uFillTx/>
                <a:latin typeface="Calibri"/>
                <a:ea typeface="+mn-ea"/>
                <a:cs typeface="+mn-cs"/>
              </a:rPr>
              <a:t>In </a:t>
            </a:r>
            <a:r>
              <a:rPr kumimoji="0" lang="en-US" sz="1800" b="1" i="0" u="none" strike="noStrike" kern="1200" cap="none" spc="0" normalizeH="0" baseline="0" noProof="0" dirty="0">
                <a:ln>
                  <a:noFill/>
                </a:ln>
                <a:solidFill>
                  <a:srgbClr val="F5D278"/>
                </a:solidFill>
                <a:effectLst/>
                <a:uLnTx/>
                <a:uFillTx/>
                <a:latin typeface="Calibri"/>
                <a:ea typeface="+mn-ea"/>
                <a:cs typeface="+mn-cs"/>
              </a:rPr>
              <a:t>our</a:t>
            </a:r>
            <a:r>
              <a:rPr kumimoji="0" sz="1800" b="1" i="0" u="none" strike="noStrike" kern="1200" cap="none" spc="0" normalizeH="0" baseline="0" noProof="0" dirty="0">
                <a:ln>
                  <a:noFill/>
                </a:ln>
                <a:solidFill>
                  <a:srgbClr val="F5D278"/>
                </a:solidFill>
                <a:effectLst/>
                <a:uLnTx/>
                <a:uFillTx/>
                <a:latin typeface="Calibri"/>
                <a:ea typeface="+mn-ea"/>
                <a:cs typeface="+mn-cs"/>
              </a:rPr>
              <a:t> </a:t>
            </a:r>
            <a:r>
              <a:rPr kumimoji="0" lang="en-US" sz="1800" b="1" i="0" u="none" strike="noStrike" kern="1200" cap="none" spc="0" normalizeH="0" baseline="0" noProof="0" dirty="0">
                <a:ln>
                  <a:noFill/>
                </a:ln>
                <a:solidFill>
                  <a:srgbClr val="F5D278"/>
                </a:solidFill>
                <a:effectLst/>
                <a:uLnTx/>
                <a:uFillTx/>
                <a:latin typeface="Calibri"/>
                <a:ea typeface="+mn-ea"/>
                <a:cs typeface="+mn-cs"/>
              </a:rPr>
              <a:t>Python</a:t>
            </a:r>
            <a:r>
              <a:rPr kumimoji="0" sz="1800" b="1" i="0" u="none" strike="noStrike" kern="1200" cap="none" spc="0" normalizeH="0" baseline="0" noProof="0" dirty="0">
                <a:ln>
                  <a:noFill/>
                </a:ln>
                <a:solidFill>
                  <a:srgbClr val="F5D278"/>
                </a:solidFill>
                <a:effectLst/>
                <a:uLnTx/>
                <a:uFillTx/>
                <a:latin typeface="Calibri"/>
                <a:ea typeface="+mn-ea"/>
                <a:cs typeface="+mn-cs"/>
              </a:rPr>
              <a:t> plots this quantity is labeled </a:t>
            </a:r>
            <a:r>
              <a:rPr kumimoji="0" sz="1800" b="1" i="0" u="none" strike="noStrike" kern="1200" cap="none" spc="0" normalizeH="0" baseline="0" noProof="0" dirty="0" err="1">
                <a:ln>
                  <a:noFill/>
                </a:ln>
                <a:solidFill>
                  <a:srgbClr val="F5D278"/>
                </a:solidFill>
                <a:effectLst/>
                <a:uLnTx/>
                <a:uFillTx/>
                <a:latin typeface="Calibri"/>
                <a:ea typeface="+mn-ea"/>
                <a:cs typeface="+mn-cs"/>
              </a:rPr>
              <a:t>Htrain</a:t>
            </a:r>
            <a:r>
              <a:rPr kumimoji="0" sz="1800" b="1" i="0" u="none" strike="noStrike" kern="1200" cap="none" spc="0" normalizeH="0" baseline="0" noProof="0" dirty="0">
                <a:ln>
                  <a:noFill/>
                </a:ln>
                <a:solidFill>
                  <a:srgbClr val="F5D278"/>
                </a:solidFill>
                <a:effectLst/>
                <a:uLnTx/>
                <a:uFillTx/>
                <a:latin typeface="Calibri"/>
                <a:ea typeface="+mn-ea"/>
                <a:cs typeface="+mn-cs"/>
              </a:rPr>
              <a:t>.</a:t>
            </a:r>
          </a:p>
        </p:txBody>
      </p:sp>
      <p:sp>
        <p:nvSpPr>
          <p:cNvPr id="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extLst>
      <p:ext uri="{BB962C8B-B14F-4D97-AF65-F5344CB8AC3E}">
        <p14:creationId xmlns:p14="http://schemas.microsoft.com/office/powerpoint/2010/main" val="12123245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640080" y="1051560"/>
            <a:ext cx="10972800" cy="9144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600" b="1" i="0" u="none" strike="noStrike" kern="1200" cap="none" spc="0" normalizeH="0" baseline="0" noProof="0" dirty="0">
                <a:ln>
                  <a:noFill/>
                </a:ln>
                <a:solidFill>
                  <a:srgbClr val="69DCFF"/>
                </a:solidFill>
                <a:effectLst/>
                <a:uLnTx/>
                <a:uFillTx/>
                <a:latin typeface="Calibri"/>
                <a:ea typeface="+mn-ea"/>
                <a:cs typeface="+mn-cs"/>
              </a:rPr>
              <a:t>What Is Token-Output Entropy?</a:t>
            </a:r>
          </a:p>
        </p:txBody>
      </p:sp>
      <p:sp>
        <p:nvSpPr>
          <p:cNvPr id="3" name="TextBox 2"/>
          <p:cNvSpPr txBox="1"/>
          <p:nvPr/>
        </p:nvSpPr>
        <p:spPr>
          <a:xfrm>
            <a:off x="914400" y="2352347"/>
            <a:ext cx="10332720" cy="4616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0F4FF"/>
                </a:solidFill>
                <a:effectLst/>
                <a:uLnTx/>
                <a:uFillTx/>
                <a:latin typeface="Calibri"/>
                <a:ea typeface="+mn-ea"/>
                <a:cs typeface="+mn-cs"/>
              </a:rPr>
              <a:t>A measure of how uncertain the </a:t>
            </a:r>
            <a:r>
              <a:rPr lang="en-US" sz="2400" dirty="0">
                <a:solidFill>
                  <a:srgbClr val="F0F4FF"/>
                </a:solidFill>
                <a:latin typeface="Calibri"/>
              </a:rPr>
              <a:t>LLM</a:t>
            </a:r>
            <a:r>
              <a:rPr kumimoji="0" sz="2400" b="0" i="0" u="none" strike="noStrike" kern="1200" cap="none" spc="0" normalizeH="0" baseline="0" noProof="0" dirty="0">
                <a:ln>
                  <a:noFill/>
                </a:ln>
                <a:solidFill>
                  <a:srgbClr val="F0F4FF"/>
                </a:solidFill>
                <a:effectLst/>
                <a:uLnTx/>
                <a:uFillTx/>
                <a:latin typeface="Calibri"/>
                <a:ea typeface="+mn-ea"/>
                <a:cs typeface="+mn-cs"/>
              </a:rPr>
              <a:t> is about its next-token output</a:t>
            </a:r>
          </a:p>
        </p:txBody>
      </p:sp>
      <p:sp>
        <p:nvSpPr>
          <p:cNvPr id="4" name="Rounded Rectangle 3"/>
          <p:cNvSpPr/>
          <p:nvPr/>
        </p:nvSpPr>
        <p:spPr>
          <a:xfrm>
            <a:off x="1920240" y="3749039"/>
            <a:ext cx="3657600" cy="91440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EB4FF"/>
                </a:solidFill>
                <a:effectLst/>
                <a:uLnTx/>
                <a:uFillTx/>
                <a:latin typeface="Calibri"/>
                <a:ea typeface="+mn-ea"/>
                <a:cs typeface="+mn-cs"/>
              </a:rPr>
              <a:t>HIGH ENTROPY
Many tokens seem possible</a:t>
            </a:r>
          </a:p>
        </p:txBody>
      </p:sp>
      <p:sp>
        <p:nvSpPr>
          <p:cNvPr id="5" name="Rounded Rectangle 4"/>
          <p:cNvSpPr/>
          <p:nvPr/>
        </p:nvSpPr>
        <p:spPr>
          <a:xfrm>
            <a:off x="6629400" y="3749039"/>
            <a:ext cx="3657600" cy="91440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46DCC3"/>
                </a:solidFill>
                <a:effectLst/>
                <a:uLnTx/>
                <a:uFillTx/>
                <a:latin typeface="Calibri"/>
                <a:ea typeface="+mn-ea"/>
                <a:cs typeface="+mn-cs"/>
              </a:rPr>
              <a:t>LOW ENTROPY
One/few tokens dominate</a:t>
            </a:r>
          </a:p>
        </p:txBody>
      </p:sp>
      <p:sp>
        <p:nvSpPr>
          <p:cNvPr id="6" name="TextBox 5"/>
          <p:cNvSpPr txBox="1"/>
          <p:nvPr/>
        </p:nvSpPr>
        <p:spPr>
          <a:xfrm>
            <a:off x="914400" y="5553194"/>
            <a:ext cx="1033272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5D278"/>
                </a:solidFill>
                <a:effectLst/>
                <a:uLnTx/>
                <a:uFillTx/>
                <a:latin typeface="Calibri"/>
                <a:ea typeface="+mn-ea"/>
                <a:cs typeface="+mn-cs"/>
              </a:rPr>
              <a:t>In </a:t>
            </a:r>
            <a:r>
              <a:rPr kumimoji="0" lang="en-US" sz="1800" b="1" i="0" u="none" strike="noStrike" kern="1200" cap="none" spc="0" normalizeH="0" baseline="0" noProof="0" dirty="0">
                <a:ln>
                  <a:noFill/>
                </a:ln>
                <a:solidFill>
                  <a:srgbClr val="F5D278"/>
                </a:solidFill>
                <a:effectLst/>
                <a:uLnTx/>
                <a:uFillTx/>
                <a:latin typeface="Calibri"/>
                <a:ea typeface="+mn-ea"/>
                <a:cs typeface="+mn-cs"/>
              </a:rPr>
              <a:t>our</a:t>
            </a:r>
            <a:r>
              <a:rPr kumimoji="0" sz="1800" b="1" i="0" u="none" strike="noStrike" kern="1200" cap="none" spc="0" normalizeH="0" baseline="0" noProof="0" dirty="0">
                <a:ln>
                  <a:noFill/>
                </a:ln>
                <a:solidFill>
                  <a:srgbClr val="F5D278"/>
                </a:solidFill>
                <a:effectLst/>
                <a:uLnTx/>
                <a:uFillTx/>
                <a:latin typeface="Calibri"/>
                <a:ea typeface="+mn-ea"/>
                <a:cs typeface="+mn-cs"/>
              </a:rPr>
              <a:t> </a:t>
            </a:r>
            <a:r>
              <a:rPr kumimoji="0" lang="en-US" sz="1800" b="1" i="0" u="none" strike="noStrike" kern="1200" cap="none" spc="0" normalizeH="0" baseline="0" noProof="0" dirty="0">
                <a:ln>
                  <a:noFill/>
                </a:ln>
                <a:solidFill>
                  <a:srgbClr val="F5D278"/>
                </a:solidFill>
                <a:effectLst/>
                <a:uLnTx/>
                <a:uFillTx/>
                <a:latin typeface="Calibri"/>
                <a:ea typeface="+mn-ea"/>
                <a:cs typeface="+mn-cs"/>
              </a:rPr>
              <a:t>Python</a:t>
            </a:r>
            <a:r>
              <a:rPr kumimoji="0" sz="1800" b="1" i="0" u="none" strike="noStrike" kern="1200" cap="none" spc="0" normalizeH="0" baseline="0" noProof="0" dirty="0">
                <a:ln>
                  <a:noFill/>
                </a:ln>
                <a:solidFill>
                  <a:srgbClr val="F5D278"/>
                </a:solidFill>
                <a:effectLst/>
                <a:uLnTx/>
                <a:uFillTx/>
                <a:latin typeface="Calibri"/>
                <a:ea typeface="+mn-ea"/>
                <a:cs typeface="+mn-cs"/>
              </a:rPr>
              <a:t> plots this quantity is labeled </a:t>
            </a:r>
            <a:r>
              <a:rPr kumimoji="0" sz="1800" b="1" i="0" u="none" strike="noStrike" kern="1200" cap="none" spc="0" normalizeH="0" baseline="0" noProof="0" dirty="0" err="1">
                <a:ln>
                  <a:noFill/>
                </a:ln>
                <a:solidFill>
                  <a:srgbClr val="F5D278"/>
                </a:solidFill>
                <a:effectLst/>
                <a:uLnTx/>
                <a:uFillTx/>
                <a:latin typeface="Calibri"/>
                <a:ea typeface="+mn-ea"/>
                <a:cs typeface="+mn-cs"/>
              </a:rPr>
              <a:t>Htrain</a:t>
            </a:r>
            <a:r>
              <a:rPr kumimoji="0" sz="1800" b="1" i="0" u="none" strike="noStrike" kern="1200" cap="none" spc="0" normalizeH="0" baseline="0" noProof="0" dirty="0">
                <a:ln>
                  <a:noFill/>
                </a:ln>
                <a:solidFill>
                  <a:srgbClr val="F5D278"/>
                </a:solidFill>
                <a:effectLst/>
                <a:uLnTx/>
                <a:uFillTx/>
                <a:latin typeface="Calibri"/>
                <a:ea typeface="+mn-ea"/>
                <a:cs typeface="+mn-cs"/>
              </a:rPr>
              <a:t>.</a:t>
            </a:r>
          </a:p>
        </p:txBody>
      </p:sp>
      <p:sp>
        <p:nvSpPr>
          <p:cNvPr id="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extLst>
      <p:ext uri="{BB962C8B-B14F-4D97-AF65-F5344CB8AC3E}">
        <p14:creationId xmlns:p14="http://schemas.microsoft.com/office/powerpoint/2010/main" val="26236280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Start With the </a:t>
            </a:r>
            <a:r>
              <a:rPr lang="en-US" sz="4000" b="1" dirty="0">
                <a:solidFill>
                  <a:srgbClr val="69DCFF"/>
                </a:solidFill>
                <a:latin typeface="Calibri"/>
              </a:rPr>
              <a:t>LLM</a:t>
            </a:r>
            <a:r>
              <a:rPr kumimoji="0" sz="4000" b="1" i="0" u="none" strike="noStrike" kern="1200" cap="none" spc="0" normalizeH="0" baseline="0" noProof="0" dirty="0">
                <a:ln>
                  <a:noFill/>
                </a:ln>
                <a:solidFill>
                  <a:srgbClr val="69DCFF"/>
                </a:solidFill>
                <a:effectLst/>
                <a:uLnTx/>
                <a:uFillTx/>
                <a:latin typeface="Calibri"/>
                <a:ea typeface="+mn-ea"/>
                <a:cs typeface="+mn-cs"/>
              </a:rPr>
              <a:t> Output</a:t>
            </a:r>
          </a:p>
        </p:txBody>
      </p:sp>
      <p:sp>
        <p:nvSpPr>
          <p:cNvPr id="3" name="TextBox 2"/>
          <p:cNvSpPr txBox="1"/>
          <p:nvPr/>
        </p:nvSpPr>
        <p:spPr>
          <a:xfrm>
            <a:off x="594360" y="685800"/>
            <a:ext cx="1097280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B9C6E1"/>
                </a:solidFill>
                <a:effectLst/>
                <a:uLnTx/>
                <a:uFillTx/>
                <a:latin typeface="Calibri"/>
                <a:ea typeface="+mn-ea"/>
                <a:cs typeface="+mn-cs"/>
              </a:rPr>
              <a:t>The model produces a probability distribution over possible next tokens.</a:t>
            </a:r>
          </a:p>
        </p:txBody>
      </p:sp>
      <p:sp>
        <p:nvSpPr>
          <p:cNvPr id="4" name="Rounded Rectangle 3"/>
          <p:cNvSpPr/>
          <p:nvPr/>
        </p:nvSpPr>
        <p:spPr>
          <a:xfrm>
            <a:off x="32004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the</a:t>
            </a:r>
          </a:p>
        </p:txBody>
      </p:sp>
      <p:sp>
        <p:nvSpPr>
          <p:cNvPr id="5" name="Rounded Rectangle 4"/>
          <p:cNvSpPr/>
          <p:nvPr/>
        </p:nvSpPr>
        <p:spPr>
          <a:xfrm>
            <a:off x="178308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quick</a:t>
            </a:r>
          </a:p>
        </p:txBody>
      </p:sp>
      <p:sp>
        <p:nvSpPr>
          <p:cNvPr id="6" name="Rounded Rectangle 5"/>
          <p:cNvSpPr/>
          <p:nvPr/>
        </p:nvSpPr>
        <p:spPr>
          <a:xfrm>
            <a:off x="324612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brown</a:t>
            </a:r>
          </a:p>
        </p:txBody>
      </p:sp>
      <p:sp>
        <p:nvSpPr>
          <p:cNvPr id="7" name="Rounded Rectangle 6"/>
          <p:cNvSpPr/>
          <p:nvPr/>
        </p:nvSpPr>
        <p:spPr>
          <a:xfrm>
            <a:off x="470916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fox</a:t>
            </a:r>
          </a:p>
        </p:txBody>
      </p:sp>
      <p:sp>
        <p:nvSpPr>
          <p:cNvPr id="8" name="Rounded Rectangle 7"/>
          <p:cNvSpPr/>
          <p:nvPr/>
        </p:nvSpPr>
        <p:spPr>
          <a:xfrm>
            <a:off x="617220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jumps</a:t>
            </a:r>
          </a:p>
        </p:txBody>
      </p:sp>
      <p:sp>
        <p:nvSpPr>
          <p:cNvPr id="9" name="Rounded Rectangle 8"/>
          <p:cNvSpPr/>
          <p:nvPr/>
        </p:nvSpPr>
        <p:spPr>
          <a:xfrm>
            <a:off x="763524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over</a:t>
            </a:r>
          </a:p>
        </p:txBody>
      </p:sp>
      <p:sp>
        <p:nvSpPr>
          <p:cNvPr id="10" name="Rounded Rectangle 9"/>
          <p:cNvSpPr/>
          <p:nvPr/>
        </p:nvSpPr>
        <p:spPr>
          <a:xfrm>
            <a:off x="909828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lazy</a:t>
            </a:r>
          </a:p>
        </p:txBody>
      </p:sp>
      <p:sp>
        <p:nvSpPr>
          <p:cNvPr id="11" name="Rounded Rectangle 10"/>
          <p:cNvSpPr/>
          <p:nvPr/>
        </p:nvSpPr>
        <p:spPr>
          <a:xfrm>
            <a:off x="10561320" y="1828800"/>
            <a:ext cx="1234440" cy="5943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Calibri"/>
                <a:ea typeface="+mn-ea"/>
                <a:cs typeface="+mn-cs"/>
              </a:rPr>
              <a:t>dog</a:t>
            </a:r>
          </a:p>
        </p:txBody>
      </p:sp>
      <p:sp>
        <p:nvSpPr>
          <p:cNvPr id="12" name="TextBox 11"/>
          <p:cNvSpPr txBox="1"/>
          <p:nvPr/>
        </p:nvSpPr>
        <p:spPr>
          <a:xfrm>
            <a:off x="731520" y="2834640"/>
            <a:ext cx="10789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EB4FF"/>
                </a:solidFill>
                <a:effectLst/>
                <a:uLnTx/>
                <a:uFillTx/>
                <a:latin typeface="Calibri"/>
                <a:ea typeface="+mn-ea"/>
                <a:cs typeface="+mn-cs"/>
              </a:rPr>
              <a:t>Example probabilities:</a:t>
            </a:r>
          </a:p>
        </p:txBody>
      </p:sp>
      <p:sp>
        <p:nvSpPr>
          <p:cNvPr id="13" name="TextBox 12"/>
          <p:cNvSpPr txBox="1"/>
          <p:nvPr/>
        </p:nvSpPr>
        <p:spPr>
          <a:xfrm>
            <a:off x="731520" y="3429000"/>
            <a:ext cx="1078992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0F4FF"/>
                </a:solidFill>
                <a:effectLst/>
                <a:uLnTx/>
                <a:uFillTx/>
                <a:latin typeface="Calibri"/>
                <a:ea typeface="+mn-ea"/>
                <a:cs typeface="+mn-cs"/>
              </a:rPr>
              <a:t>0.125   0.125   0.125   0.125   0.125   0.125   0.125   0.125</a:t>
            </a:r>
          </a:p>
        </p:txBody>
      </p:sp>
      <p:sp>
        <p:nvSpPr>
          <p:cNvPr id="14" name="TextBox 13"/>
          <p:cNvSpPr txBox="1"/>
          <p:nvPr/>
        </p:nvSpPr>
        <p:spPr>
          <a:xfrm>
            <a:off x="731520" y="4389120"/>
            <a:ext cx="107899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300" b="1" i="0" u="none" strike="noStrike" kern="1200" cap="none" spc="0" normalizeH="0" baseline="0" noProof="0" dirty="0">
                <a:ln>
                  <a:noFill/>
                </a:ln>
                <a:solidFill>
                  <a:srgbClr val="69DCFF"/>
                </a:solidFill>
                <a:effectLst/>
                <a:uLnTx/>
                <a:uFillTx/>
                <a:latin typeface="Calibri"/>
                <a:ea typeface="+mn-ea"/>
                <a:cs typeface="+mn-cs"/>
              </a:rPr>
              <a:t>All choices are equally likely → maximum uncertainty → high entropy.</a:t>
            </a:r>
          </a:p>
        </p:txBody>
      </p:sp>
      <p:sp>
        <p:nvSpPr>
          <p:cNvPr id="15"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extLst>
      <p:ext uri="{BB962C8B-B14F-4D97-AF65-F5344CB8AC3E}">
        <p14:creationId xmlns:p14="http://schemas.microsoft.com/office/powerpoint/2010/main" val="34470106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The Entropy Equation</a:t>
            </a:r>
          </a:p>
        </p:txBody>
      </p:sp>
      <p:sp>
        <p:nvSpPr>
          <p:cNvPr id="3" name="TextBox 2"/>
          <p:cNvSpPr txBox="1"/>
          <p:nvPr/>
        </p:nvSpPr>
        <p:spPr>
          <a:xfrm>
            <a:off x="960120" y="1554480"/>
            <a:ext cx="10332720" cy="9144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400" b="1" i="0" u="none" strike="noStrike" kern="1200" cap="none" spc="0" normalizeH="0" baseline="0" noProof="0">
                <a:ln>
                  <a:noFill/>
                </a:ln>
                <a:solidFill>
                  <a:srgbClr val="F5D278"/>
                </a:solidFill>
                <a:effectLst/>
                <a:uLnTx/>
                <a:uFillTx/>
                <a:latin typeface="Calibri"/>
                <a:ea typeface="+mn-ea"/>
                <a:cs typeface="+mn-cs"/>
              </a:rPr>
              <a:t>H = − Σ pᵢ ln(pᵢ)</a:t>
            </a:r>
          </a:p>
        </p:txBody>
      </p:sp>
      <p:sp>
        <p:nvSpPr>
          <p:cNvPr id="4" name="Rounded Rectangle 3"/>
          <p:cNvSpPr/>
          <p:nvPr/>
        </p:nvSpPr>
        <p:spPr>
          <a:xfrm>
            <a:off x="914400" y="2743200"/>
            <a:ext cx="2834640" cy="8229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0F4FF"/>
                </a:solidFill>
                <a:effectLst/>
                <a:uLnTx/>
                <a:uFillTx/>
                <a:latin typeface="Calibri"/>
                <a:ea typeface="+mn-ea"/>
                <a:cs typeface="+mn-cs"/>
              </a:rPr>
              <a:t>pᵢ
probability of token i</a:t>
            </a:r>
          </a:p>
        </p:txBody>
      </p:sp>
      <p:sp>
        <p:nvSpPr>
          <p:cNvPr id="5" name="Rounded Rectangle 4"/>
          <p:cNvSpPr/>
          <p:nvPr/>
        </p:nvSpPr>
        <p:spPr>
          <a:xfrm>
            <a:off x="4663440" y="2743200"/>
            <a:ext cx="2834640" cy="8229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0F4FF"/>
                </a:solidFill>
                <a:effectLst/>
                <a:uLnTx/>
                <a:uFillTx/>
                <a:latin typeface="Calibri"/>
                <a:ea typeface="+mn-ea"/>
                <a:cs typeface="+mn-cs"/>
              </a:rPr>
              <a:t>ln(pᵢ)
log probability</a:t>
            </a:r>
          </a:p>
        </p:txBody>
      </p:sp>
      <p:sp>
        <p:nvSpPr>
          <p:cNvPr id="6" name="Rounded Rectangle 5"/>
          <p:cNvSpPr/>
          <p:nvPr/>
        </p:nvSpPr>
        <p:spPr>
          <a:xfrm>
            <a:off x="8412480" y="2743200"/>
            <a:ext cx="2834640" cy="8229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0F4FF"/>
                </a:solidFill>
                <a:effectLst/>
                <a:uLnTx/>
                <a:uFillTx/>
                <a:latin typeface="Calibri"/>
                <a:ea typeface="+mn-ea"/>
                <a:cs typeface="+mn-cs"/>
              </a:rPr>
              <a:t>Σ
sum over tokens</a:t>
            </a:r>
          </a:p>
        </p:txBody>
      </p:sp>
      <p:sp>
        <p:nvSpPr>
          <p:cNvPr id="7" name="TextBox 6"/>
          <p:cNvSpPr txBox="1"/>
          <p:nvPr/>
        </p:nvSpPr>
        <p:spPr>
          <a:xfrm>
            <a:off x="731520" y="4251960"/>
            <a:ext cx="107899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dirty="0">
                <a:ln>
                  <a:noFill/>
                </a:ln>
                <a:solidFill>
                  <a:srgbClr val="69DCFF"/>
                </a:solidFill>
                <a:effectLst/>
                <a:uLnTx/>
                <a:uFillTx/>
                <a:latin typeface="Calibri"/>
                <a:ea typeface="+mn-ea"/>
                <a:cs typeface="+mn-cs"/>
              </a:rPr>
              <a:t>Entropy compresses the whole output probability distribution into </a:t>
            </a:r>
            <a:endParaRPr kumimoji="0" lang="en-US" sz="2100" b="1" i="0" u="none" strike="noStrike" kern="1200" cap="none" spc="0" normalizeH="0" baseline="0" noProof="0" dirty="0">
              <a:ln>
                <a:noFill/>
              </a:ln>
              <a:solidFill>
                <a:srgbClr val="69DCFF"/>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dirty="0">
                <a:ln>
                  <a:noFill/>
                </a:ln>
                <a:solidFill>
                  <a:srgbClr val="69DCFF"/>
                </a:solidFill>
                <a:effectLst/>
                <a:uLnTx/>
                <a:uFillTx/>
                <a:latin typeface="Calibri"/>
                <a:ea typeface="+mn-ea"/>
                <a:cs typeface="+mn-cs"/>
              </a:rPr>
              <a:t>one number describing uncertainty.</a:t>
            </a:r>
          </a:p>
        </p:txBody>
      </p:sp>
      <p:sp>
        <p:nvSpPr>
          <p:cNvPr id="8" name="TextBox 7"/>
          <p:cNvSpPr txBox="1"/>
          <p:nvPr/>
        </p:nvSpPr>
        <p:spPr>
          <a:xfrm>
            <a:off x="731520" y="5257800"/>
            <a:ext cx="1078992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dirty="0">
                <a:ln>
                  <a:noFill/>
                </a:ln>
                <a:solidFill>
                  <a:srgbClr val="B9C6E1"/>
                </a:solidFill>
                <a:effectLst/>
                <a:uLnTx/>
                <a:uFillTx/>
                <a:latin typeface="Calibri"/>
                <a:ea typeface="+mn-ea"/>
                <a:cs typeface="+mn-cs"/>
              </a:rPr>
              <a:t>Natural logarithms give entropy in </a:t>
            </a:r>
            <a:r>
              <a:rPr kumimoji="0" sz="1700" b="0" i="0" u="none" strike="noStrike" kern="1200" cap="none" spc="0" normalizeH="0" baseline="0" noProof="0" dirty="0" err="1">
                <a:ln>
                  <a:noFill/>
                </a:ln>
                <a:solidFill>
                  <a:srgbClr val="B9C6E1"/>
                </a:solidFill>
                <a:effectLst/>
                <a:uLnTx/>
                <a:uFillTx/>
                <a:latin typeface="Calibri"/>
                <a:ea typeface="+mn-ea"/>
                <a:cs typeface="+mn-cs"/>
              </a:rPr>
              <a:t>nats</a:t>
            </a:r>
            <a:r>
              <a:rPr kumimoji="0" sz="1700" b="0" i="0" u="none" strike="noStrike" kern="1200" cap="none" spc="0" normalizeH="0" baseline="0" noProof="0" dirty="0">
                <a:ln>
                  <a:noFill/>
                </a:ln>
                <a:solidFill>
                  <a:srgbClr val="B9C6E1"/>
                </a:solidFill>
                <a:effectLst/>
                <a:uLnTx/>
                <a:uFillTx/>
                <a:latin typeface="Calibri"/>
                <a:ea typeface="+mn-ea"/>
                <a:cs typeface="+mn-cs"/>
              </a:rPr>
              <a:t>.</a:t>
            </a:r>
          </a:p>
        </p:txBody>
      </p:sp>
      <p:sp>
        <p:nvSpPr>
          <p:cNvPr id="9"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extLst>
      <p:ext uri="{BB962C8B-B14F-4D97-AF65-F5344CB8AC3E}">
        <p14:creationId xmlns:p14="http://schemas.microsoft.com/office/powerpoint/2010/main" val="22459899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Next-Token Prediction</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How a Transformer chooses what token is most likely to come next</a:t>
            </a:r>
          </a:p>
        </p:txBody>
      </p:sp>
      <p:sp>
        <p:nvSpPr>
          <p:cNvPr id="5" name="TextBox 4"/>
          <p:cNvSpPr txBox="1"/>
          <p:nvPr/>
        </p:nvSpPr>
        <p:spPr>
          <a:xfrm>
            <a:off x="685800" y="1508760"/>
            <a:ext cx="107899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900" b="1" i="0" u="none" strike="noStrike" kern="1200" cap="none" spc="0" normalizeH="0" baseline="0" noProof="0">
                <a:ln>
                  <a:noFill/>
                </a:ln>
                <a:solidFill>
                  <a:srgbClr val="6ADFFF"/>
                </a:solidFill>
                <a:effectLst/>
                <a:uLnTx/>
                <a:uFillTx/>
                <a:latin typeface="Georgia"/>
                <a:ea typeface="+mn-ea"/>
                <a:cs typeface="+mn-cs"/>
              </a:rPr>
              <a:t>“the quick brown fox jumps over the ____”</a:t>
            </a:r>
          </a:p>
        </p:txBody>
      </p:sp>
      <p:sp>
        <p:nvSpPr>
          <p:cNvPr id="6" name="Rounded Rectangle 5"/>
          <p:cNvSpPr/>
          <p:nvPr/>
        </p:nvSpPr>
        <p:spPr>
          <a:xfrm>
            <a:off x="1143000" y="2880360"/>
            <a:ext cx="182880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B3A7FF"/>
                </a:solidFill>
                <a:effectLst/>
                <a:uLnTx/>
                <a:uFillTx/>
                <a:latin typeface="Georgia"/>
                <a:ea typeface="+mn-ea"/>
                <a:cs typeface="+mn-cs"/>
              </a:rPr>
              <a:t>dog</a:t>
            </a:r>
          </a:p>
        </p:txBody>
      </p:sp>
      <p:sp>
        <p:nvSpPr>
          <p:cNvPr id="7" name="Rounded Rectangle 6"/>
          <p:cNvSpPr/>
          <p:nvPr/>
        </p:nvSpPr>
        <p:spPr>
          <a:xfrm>
            <a:off x="3246120" y="2880360"/>
            <a:ext cx="182880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3AD8C6"/>
                </a:solidFill>
                <a:effectLst/>
                <a:uLnTx/>
                <a:uFillTx/>
                <a:latin typeface="Georgia"/>
                <a:ea typeface="+mn-ea"/>
                <a:cs typeface="+mn-cs"/>
              </a:rPr>
              <a:t>fence</a:t>
            </a:r>
          </a:p>
        </p:txBody>
      </p:sp>
      <p:sp>
        <p:nvSpPr>
          <p:cNvPr id="8" name="Rounded Rectangle 7"/>
          <p:cNvSpPr/>
          <p:nvPr/>
        </p:nvSpPr>
        <p:spPr>
          <a:xfrm>
            <a:off x="5349240" y="2880360"/>
            <a:ext cx="182880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log</a:t>
            </a:r>
          </a:p>
        </p:txBody>
      </p:sp>
      <p:sp>
        <p:nvSpPr>
          <p:cNvPr id="9" name="Rounded Rectangle 8"/>
          <p:cNvSpPr/>
          <p:nvPr/>
        </p:nvSpPr>
        <p:spPr>
          <a:xfrm>
            <a:off x="7452360" y="2880360"/>
            <a:ext cx="182880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6ADFFF"/>
                </a:solidFill>
                <a:effectLst/>
                <a:uLnTx/>
                <a:uFillTx/>
                <a:latin typeface="Georgia"/>
                <a:ea typeface="+mn-ea"/>
                <a:cs typeface="+mn-cs"/>
              </a:rPr>
              <a:t>river</a:t>
            </a:r>
          </a:p>
        </p:txBody>
      </p:sp>
      <p:sp>
        <p:nvSpPr>
          <p:cNvPr id="10" name="Rounded Rectangle 9"/>
          <p:cNvSpPr/>
          <p:nvPr/>
        </p:nvSpPr>
        <p:spPr>
          <a:xfrm>
            <a:off x="9555480" y="2880360"/>
            <a:ext cx="150876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0F4FF"/>
                </a:solidFill>
                <a:effectLst/>
                <a:uLnTx/>
                <a:uFillTx/>
                <a:latin typeface="Georgia"/>
                <a:ea typeface="+mn-ea"/>
                <a:cs typeface="+mn-cs"/>
              </a:rPr>
              <a:t>?</a:t>
            </a:r>
          </a:p>
        </p:txBody>
      </p:sp>
      <p:sp>
        <p:nvSpPr>
          <p:cNvPr id="11" name="TextBox 10"/>
          <p:cNvSpPr txBox="1"/>
          <p:nvPr/>
        </p:nvSpPr>
        <p:spPr>
          <a:xfrm>
            <a:off x="822960" y="4240917"/>
            <a:ext cx="1051560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C9D8FF"/>
                </a:solidFill>
                <a:effectLst/>
                <a:uLnTx/>
                <a:uFillTx/>
                <a:latin typeface="Georgia"/>
                <a:ea typeface="+mn-ea"/>
                <a:cs typeface="+mn-cs"/>
              </a:rPr>
              <a:t>The </a:t>
            </a:r>
            <a:r>
              <a:rPr kumimoji="0" lang="en-US" sz="2000" b="1" i="0" u="none" strike="noStrike" kern="1200" cap="none" spc="0" normalizeH="0" baseline="0" noProof="0" dirty="0">
                <a:ln>
                  <a:noFill/>
                </a:ln>
                <a:solidFill>
                  <a:srgbClr val="C9D8FF"/>
                </a:solidFill>
                <a:effectLst/>
                <a:uLnTx/>
                <a:uFillTx/>
                <a:latin typeface="Georgia"/>
                <a:ea typeface="+mn-ea"/>
                <a:cs typeface="+mn-cs"/>
              </a:rPr>
              <a:t>LLM</a:t>
            </a:r>
            <a:r>
              <a:rPr kumimoji="0" sz="2000" b="1" i="0" u="none" strike="noStrike" kern="1200" cap="none" spc="0" normalizeH="0" baseline="0" noProof="0" dirty="0">
                <a:ln>
                  <a:noFill/>
                </a:ln>
                <a:solidFill>
                  <a:srgbClr val="C9D8FF"/>
                </a:solidFill>
                <a:effectLst/>
                <a:uLnTx/>
                <a:uFillTx/>
                <a:latin typeface="Georgia"/>
                <a:ea typeface="+mn-ea"/>
                <a:cs typeface="+mn-cs"/>
              </a:rPr>
              <a:t> does not initially choose a word. It calculates a probability distribution over possible next tokens.</a:t>
            </a:r>
          </a:p>
        </p:txBody>
      </p:sp>
      <p:sp>
        <p:nvSpPr>
          <p:cNvPr id="12" name="Rounded Rectangle 11"/>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Prediction begins with possibilities—not certainty.</a:t>
            </a:r>
          </a:p>
        </p:txBody>
      </p:sp>
      <p:sp>
        <p:nvSpPr>
          <p:cNvPr id="13"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1 — Context Enters the Transformer</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The preceding tokens create the context used to predict the next token.</a:t>
            </a:r>
          </a:p>
        </p:txBody>
      </p:sp>
      <p:sp>
        <p:nvSpPr>
          <p:cNvPr id="5" name="Rounded Rectangle 4"/>
          <p:cNvSpPr/>
          <p:nvPr/>
        </p:nvSpPr>
        <p:spPr>
          <a:xfrm>
            <a:off x="685800" y="1508760"/>
            <a:ext cx="1325880" cy="5943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0F4FF"/>
                </a:solidFill>
                <a:effectLst/>
                <a:uLnTx/>
                <a:uFillTx/>
                <a:latin typeface="Georgia"/>
                <a:ea typeface="+mn-ea"/>
                <a:cs typeface="+mn-cs"/>
              </a:rPr>
              <a:t>the</a:t>
            </a:r>
          </a:p>
        </p:txBody>
      </p:sp>
      <p:sp>
        <p:nvSpPr>
          <p:cNvPr id="6" name="Rounded Rectangle 5"/>
          <p:cNvSpPr/>
          <p:nvPr/>
        </p:nvSpPr>
        <p:spPr>
          <a:xfrm>
            <a:off x="2240280" y="1508760"/>
            <a:ext cx="1325880" cy="5943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0F4FF"/>
                </a:solidFill>
                <a:effectLst/>
                <a:uLnTx/>
                <a:uFillTx/>
                <a:latin typeface="Georgia"/>
                <a:ea typeface="+mn-ea"/>
                <a:cs typeface="+mn-cs"/>
              </a:rPr>
              <a:t>quick</a:t>
            </a:r>
          </a:p>
        </p:txBody>
      </p:sp>
      <p:sp>
        <p:nvSpPr>
          <p:cNvPr id="7" name="Rounded Rectangle 6"/>
          <p:cNvSpPr/>
          <p:nvPr/>
        </p:nvSpPr>
        <p:spPr>
          <a:xfrm>
            <a:off x="3794760" y="1508760"/>
            <a:ext cx="1325880" cy="5943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0F4FF"/>
                </a:solidFill>
                <a:effectLst/>
                <a:uLnTx/>
                <a:uFillTx/>
                <a:latin typeface="Georgia"/>
                <a:ea typeface="+mn-ea"/>
                <a:cs typeface="+mn-cs"/>
              </a:rPr>
              <a:t>brown</a:t>
            </a:r>
          </a:p>
        </p:txBody>
      </p:sp>
      <p:sp>
        <p:nvSpPr>
          <p:cNvPr id="8" name="Rounded Rectangle 7"/>
          <p:cNvSpPr/>
          <p:nvPr/>
        </p:nvSpPr>
        <p:spPr>
          <a:xfrm>
            <a:off x="5349240" y="1508760"/>
            <a:ext cx="1325880" cy="5943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0F4FF"/>
                </a:solidFill>
                <a:effectLst/>
                <a:uLnTx/>
                <a:uFillTx/>
                <a:latin typeface="Georgia"/>
                <a:ea typeface="+mn-ea"/>
                <a:cs typeface="+mn-cs"/>
              </a:rPr>
              <a:t>fox</a:t>
            </a:r>
          </a:p>
        </p:txBody>
      </p:sp>
      <p:sp>
        <p:nvSpPr>
          <p:cNvPr id="9" name="Rounded Rectangle 8"/>
          <p:cNvSpPr/>
          <p:nvPr/>
        </p:nvSpPr>
        <p:spPr>
          <a:xfrm>
            <a:off x="6903720" y="1508760"/>
            <a:ext cx="1325880" cy="5943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0F4FF"/>
                </a:solidFill>
                <a:effectLst/>
                <a:uLnTx/>
                <a:uFillTx/>
                <a:latin typeface="Georgia"/>
                <a:ea typeface="+mn-ea"/>
                <a:cs typeface="+mn-cs"/>
              </a:rPr>
              <a:t>jumps</a:t>
            </a:r>
          </a:p>
        </p:txBody>
      </p:sp>
      <p:sp>
        <p:nvSpPr>
          <p:cNvPr id="10" name="Rounded Rectangle 9"/>
          <p:cNvSpPr/>
          <p:nvPr/>
        </p:nvSpPr>
        <p:spPr>
          <a:xfrm>
            <a:off x="8458200" y="1508760"/>
            <a:ext cx="1325880" cy="5943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0F4FF"/>
                </a:solidFill>
                <a:effectLst/>
                <a:uLnTx/>
                <a:uFillTx/>
                <a:latin typeface="Georgia"/>
                <a:ea typeface="+mn-ea"/>
                <a:cs typeface="+mn-cs"/>
              </a:rPr>
              <a:t>over</a:t>
            </a:r>
          </a:p>
        </p:txBody>
      </p:sp>
      <p:sp>
        <p:nvSpPr>
          <p:cNvPr id="11" name="Rounded Rectangle 10"/>
          <p:cNvSpPr/>
          <p:nvPr/>
        </p:nvSpPr>
        <p:spPr>
          <a:xfrm>
            <a:off x="10012680" y="1508760"/>
            <a:ext cx="1325880" cy="59436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0F4FF"/>
                </a:solidFill>
                <a:effectLst/>
                <a:uLnTx/>
                <a:uFillTx/>
                <a:latin typeface="Georgia"/>
                <a:ea typeface="+mn-ea"/>
                <a:cs typeface="+mn-cs"/>
              </a:rPr>
              <a:t>the</a:t>
            </a:r>
          </a:p>
        </p:txBody>
      </p:sp>
      <p:sp>
        <p:nvSpPr>
          <p:cNvPr id="12" name="TextBox 11"/>
          <p:cNvSpPr txBox="1"/>
          <p:nvPr/>
        </p:nvSpPr>
        <p:spPr>
          <a:xfrm>
            <a:off x="640080" y="2423160"/>
            <a:ext cx="10881360" cy="4572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2788920" y="2971800"/>
            <a:ext cx="6583680" cy="82296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X → Q,K,V → Attention → Contextual Representation</a:t>
            </a:r>
          </a:p>
        </p:txBody>
      </p:sp>
      <p:sp>
        <p:nvSpPr>
          <p:cNvPr id="14" name="TextBox 13"/>
          <p:cNvSpPr txBox="1"/>
          <p:nvPr/>
        </p:nvSpPr>
        <p:spPr>
          <a:xfrm>
            <a:off x="822960" y="4251960"/>
            <a:ext cx="1051560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a:ln>
                  <a:noFill/>
                </a:ln>
                <a:solidFill>
                  <a:srgbClr val="CDDAF0"/>
                </a:solidFill>
                <a:effectLst/>
                <a:uLnTx/>
                <a:uFillTx/>
                <a:latin typeface="Georgia"/>
                <a:ea typeface="+mn-ea"/>
                <a:cs typeface="+mn-cs"/>
              </a:rPr>
              <a:t>Each token's representation is influenced by the other relevant tokens before the output is calculated.</a:t>
            </a:r>
          </a:p>
        </p:txBody>
      </p:sp>
      <p:sp>
        <p:nvSpPr>
          <p:cNvPr id="15" name="Rounded Rectangle 14"/>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Attention supplies context; the output layer turns context into candidate-token scores.</a:t>
            </a:r>
          </a:p>
        </p:txBody>
      </p:sp>
      <p:sp>
        <p:nvSpPr>
          <p:cNvPr id="16"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2 — The Model Produces Logits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Each possible output token receives a raw numerical score.</a:t>
            </a:r>
          </a:p>
        </p:txBody>
      </p:sp>
      <p:sp>
        <p:nvSpPr>
          <p:cNvPr id="5" name="Rounded Rectangle 4"/>
          <p:cNvSpPr/>
          <p:nvPr/>
        </p:nvSpPr>
        <p:spPr>
          <a:xfrm>
            <a:off x="1097280" y="1325880"/>
            <a:ext cx="1828800" cy="56692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dog</a:t>
            </a:r>
          </a:p>
        </p:txBody>
      </p:sp>
      <p:sp>
        <p:nvSpPr>
          <p:cNvPr id="6" name="TextBox 5"/>
          <p:cNvSpPr txBox="1"/>
          <p:nvPr/>
        </p:nvSpPr>
        <p:spPr>
          <a:xfrm>
            <a:off x="3246120" y="1325880"/>
            <a:ext cx="192024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logit = 3.1</a:t>
            </a:r>
          </a:p>
        </p:txBody>
      </p:sp>
      <p:sp>
        <p:nvSpPr>
          <p:cNvPr id="7" name="Rounded Rectangle 6"/>
          <p:cNvSpPr/>
          <p:nvPr/>
        </p:nvSpPr>
        <p:spPr>
          <a:xfrm>
            <a:off x="5303520" y="1463040"/>
            <a:ext cx="429768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ounded Rectangle 7"/>
          <p:cNvSpPr/>
          <p:nvPr/>
        </p:nvSpPr>
        <p:spPr>
          <a:xfrm>
            <a:off x="1097280" y="2130552"/>
            <a:ext cx="1828800" cy="56692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fence</a:t>
            </a:r>
          </a:p>
        </p:txBody>
      </p:sp>
      <p:sp>
        <p:nvSpPr>
          <p:cNvPr id="9" name="TextBox 8"/>
          <p:cNvSpPr txBox="1"/>
          <p:nvPr/>
        </p:nvSpPr>
        <p:spPr>
          <a:xfrm>
            <a:off x="3246120" y="2130552"/>
            <a:ext cx="192024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logit = 2.5</a:t>
            </a:r>
          </a:p>
        </p:txBody>
      </p:sp>
      <p:sp>
        <p:nvSpPr>
          <p:cNvPr id="10" name="Rounded Rectangle 9"/>
          <p:cNvSpPr/>
          <p:nvPr/>
        </p:nvSpPr>
        <p:spPr>
          <a:xfrm>
            <a:off x="5303520" y="2267712"/>
            <a:ext cx="346587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p:nvSpPr>
        <p:spPr>
          <a:xfrm>
            <a:off x="1097280" y="2935224"/>
            <a:ext cx="1828800" cy="56692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log</a:t>
            </a:r>
          </a:p>
        </p:txBody>
      </p:sp>
      <p:sp>
        <p:nvSpPr>
          <p:cNvPr id="12" name="TextBox 11"/>
          <p:cNvSpPr txBox="1"/>
          <p:nvPr/>
        </p:nvSpPr>
        <p:spPr>
          <a:xfrm>
            <a:off x="3246120" y="2935224"/>
            <a:ext cx="192024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logit = 2.1</a:t>
            </a:r>
          </a:p>
        </p:txBody>
      </p:sp>
      <p:sp>
        <p:nvSpPr>
          <p:cNvPr id="13" name="Rounded Rectangle 12"/>
          <p:cNvSpPr/>
          <p:nvPr/>
        </p:nvSpPr>
        <p:spPr>
          <a:xfrm>
            <a:off x="5303520" y="3072384"/>
            <a:ext cx="2911331"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p:nvSpPr>
        <p:spPr>
          <a:xfrm>
            <a:off x="1097280" y="3739896"/>
            <a:ext cx="1828800" cy="56692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river</a:t>
            </a:r>
          </a:p>
        </p:txBody>
      </p:sp>
      <p:sp>
        <p:nvSpPr>
          <p:cNvPr id="15" name="TextBox 14"/>
          <p:cNvSpPr txBox="1"/>
          <p:nvPr/>
        </p:nvSpPr>
        <p:spPr>
          <a:xfrm>
            <a:off x="3246120" y="3739896"/>
            <a:ext cx="192024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logit = 1.2</a:t>
            </a:r>
          </a:p>
        </p:txBody>
      </p:sp>
      <p:sp>
        <p:nvSpPr>
          <p:cNvPr id="16" name="Rounded Rectangle 15"/>
          <p:cNvSpPr/>
          <p:nvPr/>
        </p:nvSpPr>
        <p:spPr>
          <a:xfrm>
            <a:off x="5303520" y="3877056"/>
            <a:ext cx="1663618"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6"/>
          <p:cNvSpPr/>
          <p:nvPr/>
        </p:nvSpPr>
        <p:spPr>
          <a:xfrm>
            <a:off x="1097280" y="4544568"/>
            <a:ext cx="1828800" cy="566928"/>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car</a:t>
            </a:r>
          </a:p>
        </p:txBody>
      </p:sp>
      <p:sp>
        <p:nvSpPr>
          <p:cNvPr id="18" name="TextBox 17"/>
          <p:cNvSpPr txBox="1"/>
          <p:nvPr/>
        </p:nvSpPr>
        <p:spPr>
          <a:xfrm>
            <a:off x="3246120" y="4544568"/>
            <a:ext cx="1920240" cy="56692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logit = 0.7</a:t>
            </a:r>
          </a:p>
        </p:txBody>
      </p:sp>
      <p:sp>
        <p:nvSpPr>
          <p:cNvPr id="19" name="Rounded Rectangle 18"/>
          <p:cNvSpPr/>
          <p:nvPr/>
        </p:nvSpPr>
        <p:spPr>
          <a:xfrm>
            <a:off x="5303520" y="4681728"/>
            <a:ext cx="970443"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9784080" y="1965960"/>
            <a:ext cx="1554480" cy="9144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6ADFFF"/>
                </a:solidFill>
                <a:effectLst/>
                <a:uLnTx/>
                <a:uFillTx/>
                <a:latin typeface="Georgia"/>
                <a:ea typeface="+mn-ea"/>
                <a:cs typeface="+mn-cs"/>
              </a:rPr>
              <a:t>Higher score
= stronger candidate</a:t>
            </a:r>
          </a:p>
        </p:txBody>
      </p:sp>
      <p:sp>
        <p:nvSpPr>
          <p:cNvPr id="21" name="Rounded Rectangle 20"/>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Logits are scores—not yet probabilities.</a:t>
            </a:r>
          </a:p>
        </p:txBody>
      </p:sp>
      <p:sp>
        <p:nvSpPr>
          <p:cNvPr id="22"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3 — Softmax Converts Scores to Probabilities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All candidate probabilities are normalized so they sum to 1.</a:t>
            </a:r>
          </a:p>
        </p:txBody>
      </p:sp>
      <p:sp>
        <p:nvSpPr>
          <p:cNvPr id="5" name="TextBox 4"/>
          <p:cNvSpPr txBox="1"/>
          <p:nvPr/>
        </p:nvSpPr>
        <p:spPr>
          <a:xfrm>
            <a:off x="914400" y="1325880"/>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3AD8C6"/>
                </a:solidFill>
                <a:effectLst/>
                <a:uLnTx/>
                <a:uFillTx/>
                <a:latin typeface="Georgia"/>
                <a:ea typeface="+mn-ea"/>
                <a:cs typeface="+mn-cs"/>
              </a:rPr>
              <a:t>dog</a:t>
            </a:r>
          </a:p>
        </p:txBody>
      </p:sp>
      <p:sp>
        <p:nvSpPr>
          <p:cNvPr id="6" name="Rounded Rectangle 5"/>
          <p:cNvSpPr/>
          <p:nvPr/>
        </p:nvSpPr>
        <p:spPr>
          <a:xfrm>
            <a:off x="2423160" y="1371600"/>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ounded Rectangle 6"/>
          <p:cNvSpPr/>
          <p:nvPr/>
        </p:nvSpPr>
        <p:spPr>
          <a:xfrm>
            <a:off x="2423160" y="1371600"/>
            <a:ext cx="5943600" cy="256032"/>
          </a:xfrm>
          <a:prstGeom prst="roundRect">
            <a:avLst/>
          </a:prstGeom>
          <a:solidFill>
            <a:srgbClr val="3AD8C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549640" y="1325880"/>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7D278"/>
                </a:solidFill>
                <a:effectLst/>
                <a:uLnTx/>
                <a:uFillTx/>
                <a:latin typeface="Georgia"/>
                <a:ea typeface="+mn-ea"/>
                <a:cs typeface="+mn-cs"/>
              </a:rPr>
              <a:t>30%</a:t>
            </a:r>
          </a:p>
        </p:txBody>
      </p:sp>
      <p:sp>
        <p:nvSpPr>
          <p:cNvPr id="9" name="TextBox 8"/>
          <p:cNvSpPr txBox="1"/>
          <p:nvPr/>
        </p:nvSpPr>
        <p:spPr>
          <a:xfrm>
            <a:off x="914400" y="2075688"/>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fence</a:t>
            </a:r>
          </a:p>
        </p:txBody>
      </p:sp>
      <p:sp>
        <p:nvSpPr>
          <p:cNvPr id="10" name="Rounded Rectangle 9"/>
          <p:cNvSpPr/>
          <p:nvPr/>
        </p:nvSpPr>
        <p:spPr>
          <a:xfrm>
            <a:off x="2423160" y="2121408"/>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p:nvSpPr>
        <p:spPr>
          <a:xfrm>
            <a:off x="2423160" y="2121408"/>
            <a:ext cx="475488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8549640" y="2075688"/>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24%</a:t>
            </a:r>
          </a:p>
        </p:txBody>
      </p:sp>
      <p:sp>
        <p:nvSpPr>
          <p:cNvPr id="13" name="TextBox 12"/>
          <p:cNvSpPr txBox="1"/>
          <p:nvPr/>
        </p:nvSpPr>
        <p:spPr>
          <a:xfrm>
            <a:off x="914400" y="2825496"/>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log</a:t>
            </a:r>
          </a:p>
        </p:txBody>
      </p:sp>
      <p:sp>
        <p:nvSpPr>
          <p:cNvPr id="14" name="Rounded Rectangle 13"/>
          <p:cNvSpPr/>
          <p:nvPr/>
        </p:nvSpPr>
        <p:spPr>
          <a:xfrm>
            <a:off x="2423160" y="2871215"/>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p:nvSpPr>
        <p:spPr>
          <a:xfrm>
            <a:off x="2423160" y="2871215"/>
            <a:ext cx="376428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549640" y="2825496"/>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19%</a:t>
            </a:r>
          </a:p>
        </p:txBody>
      </p:sp>
      <p:sp>
        <p:nvSpPr>
          <p:cNvPr id="17" name="TextBox 16"/>
          <p:cNvSpPr txBox="1"/>
          <p:nvPr/>
        </p:nvSpPr>
        <p:spPr>
          <a:xfrm>
            <a:off x="914400" y="3575304"/>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river</a:t>
            </a:r>
          </a:p>
        </p:txBody>
      </p:sp>
      <p:sp>
        <p:nvSpPr>
          <p:cNvPr id="18" name="Rounded Rectangle 17"/>
          <p:cNvSpPr/>
          <p:nvPr/>
        </p:nvSpPr>
        <p:spPr>
          <a:xfrm>
            <a:off x="2423160" y="3621024"/>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p:nvSpPr>
        <p:spPr>
          <a:xfrm>
            <a:off x="2423160" y="3621024"/>
            <a:ext cx="297180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549640" y="3575304"/>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15%</a:t>
            </a:r>
          </a:p>
        </p:txBody>
      </p:sp>
      <p:sp>
        <p:nvSpPr>
          <p:cNvPr id="21" name="TextBox 20"/>
          <p:cNvSpPr txBox="1"/>
          <p:nvPr/>
        </p:nvSpPr>
        <p:spPr>
          <a:xfrm>
            <a:off x="914400" y="4325112"/>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car</a:t>
            </a:r>
          </a:p>
        </p:txBody>
      </p:sp>
      <p:sp>
        <p:nvSpPr>
          <p:cNvPr id="22" name="Rounded Rectangle 21"/>
          <p:cNvSpPr/>
          <p:nvPr/>
        </p:nvSpPr>
        <p:spPr>
          <a:xfrm>
            <a:off x="2423160" y="4370831"/>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22"/>
          <p:cNvSpPr/>
          <p:nvPr/>
        </p:nvSpPr>
        <p:spPr>
          <a:xfrm>
            <a:off x="2423160" y="4370831"/>
            <a:ext cx="237744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8549640" y="4325112"/>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12%</a:t>
            </a:r>
          </a:p>
        </p:txBody>
      </p:sp>
      <p:sp>
        <p:nvSpPr>
          <p:cNvPr id="25" name="TextBox 24"/>
          <p:cNvSpPr txBox="1"/>
          <p:nvPr/>
        </p:nvSpPr>
        <p:spPr>
          <a:xfrm>
            <a:off x="9555480" y="1828800"/>
            <a:ext cx="155448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6ADFFF"/>
                </a:solidFill>
                <a:effectLst/>
                <a:uLnTx/>
                <a:uFillTx/>
                <a:latin typeface="Georgia"/>
                <a:ea typeface="+mn-ea"/>
                <a:cs typeface="+mn-cs"/>
              </a:rPr>
              <a:t>Σ pᵢ = 1</a:t>
            </a:r>
          </a:p>
        </p:txBody>
      </p:sp>
      <p:sp>
        <p:nvSpPr>
          <p:cNvPr id="26" name="TextBox 25"/>
          <p:cNvSpPr txBox="1"/>
          <p:nvPr/>
        </p:nvSpPr>
        <p:spPr>
          <a:xfrm>
            <a:off x="9372600" y="2971800"/>
            <a:ext cx="1828800" cy="9144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B3A7FF"/>
                </a:solidFill>
                <a:effectLst/>
                <a:uLnTx/>
                <a:uFillTx/>
                <a:latin typeface="Georgia"/>
                <a:ea typeface="+mn-ea"/>
                <a:cs typeface="+mn-cs"/>
              </a:rPr>
              <a:t>Many tokens
remain plausible</a:t>
            </a:r>
          </a:p>
        </p:txBody>
      </p:sp>
      <p:sp>
        <p:nvSpPr>
          <p:cNvPr id="27" name="Rounded Rectangle 26"/>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This distribution is what token-output entropy measures.</a:t>
            </a:r>
          </a:p>
        </p:txBody>
      </p:sp>
      <p:sp>
        <p:nvSpPr>
          <p:cNvPr id="2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High Token-Output Entropy</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Probability is spread among several plausible next tokens.</a:t>
            </a:r>
          </a:p>
        </p:txBody>
      </p:sp>
      <p:sp>
        <p:nvSpPr>
          <p:cNvPr id="5" name="TextBox 4"/>
          <p:cNvSpPr txBox="1"/>
          <p:nvPr/>
        </p:nvSpPr>
        <p:spPr>
          <a:xfrm>
            <a:off x="914400" y="1325880"/>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dog</a:t>
            </a:r>
          </a:p>
        </p:txBody>
      </p:sp>
      <p:sp>
        <p:nvSpPr>
          <p:cNvPr id="6" name="Rounded Rectangle 5"/>
          <p:cNvSpPr/>
          <p:nvPr/>
        </p:nvSpPr>
        <p:spPr>
          <a:xfrm>
            <a:off x="2423160" y="1371600"/>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ounded Rectangle 6"/>
          <p:cNvSpPr/>
          <p:nvPr/>
        </p:nvSpPr>
        <p:spPr>
          <a:xfrm>
            <a:off x="2423160" y="1371600"/>
            <a:ext cx="5230368"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549640" y="1325880"/>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22%</a:t>
            </a:r>
          </a:p>
        </p:txBody>
      </p:sp>
      <p:sp>
        <p:nvSpPr>
          <p:cNvPr id="9" name="TextBox 8"/>
          <p:cNvSpPr txBox="1"/>
          <p:nvPr/>
        </p:nvSpPr>
        <p:spPr>
          <a:xfrm>
            <a:off x="914400" y="2075688"/>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fence</a:t>
            </a:r>
          </a:p>
        </p:txBody>
      </p:sp>
      <p:sp>
        <p:nvSpPr>
          <p:cNvPr id="10" name="Rounded Rectangle 9"/>
          <p:cNvSpPr/>
          <p:nvPr/>
        </p:nvSpPr>
        <p:spPr>
          <a:xfrm>
            <a:off x="2423160" y="2121408"/>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p:nvSpPr>
        <p:spPr>
          <a:xfrm>
            <a:off x="2423160" y="2121408"/>
            <a:ext cx="475488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8549640" y="2075688"/>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20%</a:t>
            </a:r>
          </a:p>
        </p:txBody>
      </p:sp>
      <p:sp>
        <p:nvSpPr>
          <p:cNvPr id="13" name="TextBox 12"/>
          <p:cNvSpPr txBox="1"/>
          <p:nvPr/>
        </p:nvSpPr>
        <p:spPr>
          <a:xfrm>
            <a:off x="914400" y="2825496"/>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log</a:t>
            </a:r>
          </a:p>
        </p:txBody>
      </p:sp>
      <p:sp>
        <p:nvSpPr>
          <p:cNvPr id="14" name="Rounded Rectangle 13"/>
          <p:cNvSpPr/>
          <p:nvPr/>
        </p:nvSpPr>
        <p:spPr>
          <a:xfrm>
            <a:off x="2423160" y="2871215"/>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p:nvSpPr>
        <p:spPr>
          <a:xfrm>
            <a:off x="2423160" y="2871215"/>
            <a:ext cx="4517136"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549640" y="2825496"/>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19%</a:t>
            </a:r>
          </a:p>
        </p:txBody>
      </p:sp>
      <p:sp>
        <p:nvSpPr>
          <p:cNvPr id="17" name="TextBox 16"/>
          <p:cNvSpPr txBox="1"/>
          <p:nvPr/>
        </p:nvSpPr>
        <p:spPr>
          <a:xfrm>
            <a:off x="914400" y="3575304"/>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river</a:t>
            </a:r>
          </a:p>
        </p:txBody>
      </p:sp>
      <p:sp>
        <p:nvSpPr>
          <p:cNvPr id="18" name="Rounded Rectangle 17"/>
          <p:cNvSpPr/>
          <p:nvPr/>
        </p:nvSpPr>
        <p:spPr>
          <a:xfrm>
            <a:off x="2423160" y="3621024"/>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p:nvSpPr>
        <p:spPr>
          <a:xfrm>
            <a:off x="2423160" y="3621024"/>
            <a:ext cx="4279392"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549640" y="3575304"/>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18%</a:t>
            </a:r>
          </a:p>
        </p:txBody>
      </p:sp>
      <p:sp>
        <p:nvSpPr>
          <p:cNvPr id="21" name="TextBox 20"/>
          <p:cNvSpPr txBox="1"/>
          <p:nvPr/>
        </p:nvSpPr>
        <p:spPr>
          <a:xfrm>
            <a:off x="914400" y="4325112"/>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car</a:t>
            </a:r>
          </a:p>
        </p:txBody>
      </p:sp>
      <p:sp>
        <p:nvSpPr>
          <p:cNvPr id="22" name="Rounded Rectangle 21"/>
          <p:cNvSpPr/>
          <p:nvPr/>
        </p:nvSpPr>
        <p:spPr>
          <a:xfrm>
            <a:off x="2423160" y="4370831"/>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22"/>
          <p:cNvSpPr/>
          <p:nvPr/>
        </p:nvSpPr>
        <p:spPr>
          <a:xfrm>
            <a:off x="2423160" y="4370831"/>
            <a:ext cx="3803904"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8549640" y="4325112"/>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16%</a:t>
            </a:r>
          </a:p>
        </p:txBody>
      </p:sp>
      <p:sp>
        <p:nvSpPr>
          <p:cNvPr id="25" name="TextBox 24"/>
          <p:cNvSpPr txBox="1"/>
          <p:nvPr/>
        </p:nvSpPr>
        <p:spPr>
          <a:xfrm>
            <a:off x="9098280" y="1920240"/>
            <a:ext cx="214884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B3A7FF"/>
                </a:solidFill>
                <a:effectLst/>
                <a:uLnTx/>
                <a:uFillTx/>
                <a:latin typeface="Georgia"/>
                <a:ea typeface="+mn-ea"/>
                <a:cs typeface="+mn-cs"/>
              </a:rPr>
              <a:t>HIGH Htrain</a:t>
            </a:r>
          </a:p>
        </p:txBody>
      </p:sp>
      <p:sp>
        <p:nvSpPr>
          <p:cNvPr id="26" name="TextBox 25"/>
          <p:cNvSpPr txBox="1"/>
          <p:nvPr/>
        </p:nvSpPr>
        <p:spPr>
          <a:xfrm>
            <a:off x="8961120" y="2788920"/>
            <a:ext cx="2377440" cy="11430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CDDAF0"/>
                </a:solidFill>
                <a:effectLst/>
                <a:uLnTx/>
                <a:uFillTx/>
                <a:latin typeface="Georgia"/>
                <a:ea typeface="+mn-ea"/>
                <a:cs typeface="+mn-cs"/>
              </a:rPr>
              <a:t>The model is relatively
uncertain about what
comes next.</a:t>
            </a:r>
          </a:p>
        </p:txBody>
      </p:sp>
      <p:sp>
        <p:nvSpPr>
          <p:cNvPr id="27" name="Rounded Rectangle 26"/>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Broad distribution → more uncertainty → higher output entropy.</a:t>
            </a:r>
          </a:p>
        </p:txBody>
      </p:sp>
      <p:sp>
        <p:nvSpPr>
          <p:cNvPr id="2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As Learning Improves</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Weights change so the desired output can receive more probability.</a:t>
            </a:r>
          </a:p>
        </p:txBody>
      </p:sp>
      <p:sp>
        <p:nvSpPr>
          <p:cNvPr id="5" name="TextBox 4"/>
          <p:cNvSpPr txBox="1"/>
          <p:nvPr/>
        </p:nvSpPr>
        <p:spPr>
          <a:xfrm>
            <a:off x="914400" y="1325880"/>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3AD8C6"/>
                </a:solidFill>
                <a:effectLst/>
                <a:uLnTx/>
                <a:uFillTx/>
                <a:latin typeface="Georgia"/>
                <a:ea typeface="+mn-ea"/>
                <a:cs typeface="+mn-cs"/>
              </a:rPr>
              <a:t>dog</a:t>
            </a:r>
          </a:p>
        </p:txBody>
      </p:sp>
      <p:sp>
        <p:nvSpPr>
          <p:cNvPr id="6" name="Rounded Rectangle 5"/>
          <p:cNvSpPr/>
          <p:nvPr/>
        </p:nvSpPr>
        <p:spPr>
          <a:xfrm>
            <a:off x="2423160" y="1371600"/>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ounded Rectangle 6"/>
          <p:cNvSpPr/>
          <p:nvPr/>
        </p:nvSpPr>
        <p:spPr>
          <a:xfrm>
            <a:off x="2423160" y="1371600"/>
            <a:ext cx="5448300" cy="256032"/>
          </a:xfrm>
          <a:prstGeom prst="roundRect">
            <a:avLst/>
          </a:prstGeom>
          <a:solidFill>
            <a:srgbClr val="3AD8C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549640" y="1325880"/>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7D278"/>
                </a:solidFill>
                <a:effectLst/>
                <a:uLnTx/>
                <a:uFillTx/>
                <a:latin typeface="Georgia"/>
                <a:ea typeface="+mn-ea"/>
                <a:cs typeface="+mn-cs"/>
              </a:rPr>
              <a:t>55%</a:t>
            </a:r>
          </a:p>
        </p:txBody>
      </p:sp>
      <p:sp>
        <p:nvSpPr>
          <p:cNvPr id="9" name="TextBox 8"/>
          <p:cNvSpPr txBox="1"/>
          <p:nvPr/>
        </p:nvSpPr>
        <p:spPr>
          <a:xfrm>
            <a:off x="914400" y="2075688"/>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fence</a:t>
            </a:r>
          </a:p>
        </p:txBody>
      </p:sp>
      <p:sp>
        <p:nvSpPr>
          <p:cNvPr id="10" name="Rounded Rectangle 9"/>
          <p:cNvSpPr/>
          <p:nvPr/>
        </p:nvSpPr>
        <p:spPr>
          <a:xfrm>
            <a:off x="2423160" y="2121408"/>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p:nvSpPr>
        <p:spPr>
          <a:xfrm>
            <a:off x="2423160" y="2121408"/>
            <a:ext cx="158496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8549640" y="2075688"/>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16%</a:t>
            </a:r>
          </a:p>
        </p:txBody>
      </p:sp>
      <p:sp>
        <p:nvSpPr>
          <p:cNvPr id="13" name="TextBox 12"/>
          <p:cNvSpPr txBox="1"/>
          <p:nvPr/>
        </p:nvSpPr>
        <p:spPr>
          <a:xfrm>
            <a:off x="914400" y="2825496"/>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log</a:t>
            </a:r>
          </a:p>
        </p:txBody>
      </p:sp>
      <p:sp>
        <p:nvSpPr>
          <p:cNvPr id="14" name="Rounded Rectangle 13"/>
          <p:cNvSpPr/>
          <p:nvPr/>
        </p:nvSpPr>
        <p:spPr>
          <a:xfrm>
            <a:off x="2423160" y="2871215"/>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p:nvSpPr>
        <p:spPr>
          <a:xfrm>
            <a:off x="2423160" y="2871215"/>
            <a:ext cx="118872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549640" y="2825496"/>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12%</a:t>
            </a:r>
          </a:p>
        </p:txBody>
      </p:sp>
      <p:sp>
        <p:nvSpPr>
          <p:cNvPr id="17" name="TextBox 16"/>
          <p:cNvSpPr txBox="1"/>
          <p:nvPr/>
        </p:nvSpPr>
        <p:spPr>
          <a:xfrm>
            <a:off x="914400" y="3575304"/>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river</a:t>
            </a:r>
          </a:p>
        </p:txBody>
      </p:sp>
      <p:sp>
        <p:nvSpPr>
          <p:cNvPr id="18" name="Rounded Rectangle 17"/>
          <p:cNvSpPr/>
          <p:nvPr/>
        </p:nvSpPr>
        <p:spPr>
          <a:xfrm>
            <a:off x="2423160" y="3621024"/>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p:nvSpPr>
        <p:spPr>
          <a:xfrm>
            <a:off x="2423160" y="3621024"/>
            <a:ext cx="89154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549640" y="3575304"/>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9%</a:t>
            </a:r>
          </a:p>
        </p:txBody>
      </p:sp>
      <p:sp>
        <p:nvSpPr>
          <p:cNvPr id="21" name="TextBox 20"/>
          <p:cNvSpPr txBox="1"/>
          <p:nvPr/>
        </p:nvSpPr>
        <p:spPr>
          <a:xfrm>
            <a:off x="914400" y="4325112"/>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car</a:t>
            </a:r>
          </a:p>
        </p:txBody>
      </p:sp>
      <p:sp>
        <p:nvSpPr>
          <p:cNvPr id="22" name="Rounded Rectangle 21"/>
          <p:cNvSpPr/>
          <p:nvPr/>
        </p:nvSpPr>
        <p:spPr>
          <a:xfrm>
            <a:off x="2423160" y="4370831"/>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22"/>
          <p:cNvSpPr/>
          <p:nvPr/>
        </p:nvSpPr>
        <p:spPr>
          <a:xfrm>
            <a:off x="2423160" y="4370831"/>
            <a:ext cx="792480"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8549640" y="4325112"/>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8%</a:t>
            </a:r>
          </a:p>
        </p:txBody>
      </p:sp>
      <p:sp>
        <p:nvSpPr>
          <p:cNvPr id="25" name="Rounded Rectangle 24"/>
          <p:cNvSpPr/>
          <p:nvPr/>
        </p:nvSpPr>
        <p:spPr>
          <a:xfrm>
            <a:off x="9006840" y="1417320"/>
            <a:ext cx="2057400" cy="68580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Ptarget ↑</a:t>
            </a:r>
          </a:p>
        </p:txBody>
      </p:sp>
      <p:sp>
        <p:nvSpPr>
          <p:cNvPr id="26" name="Rounded Rectangle 25"/>
          <p:cNvSpPr/>
          <p:nvPr/>
        </p:nvSpPr>
        <p:spPr>
          <a:xfrm>
            <a:off x="9006840" y="2423160"/>
            <a:ext cx="2057400" cy="68580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3AD8C6"/>
                </a:solidFill>
                <a:effectLst/>
                <a:uLnTx/>
                <a:uFillTx/>
                <a:latin typeface="Georgia"/>
                <a:ea typeface="+mn-ea"/>
                <a:cs typeface="+mn-cs"/>
              </a:rPr>
              <a:t>Loss ↓</a:t>
            </a:r>
          </a:p>
        </p:txBody>
      </p:sp>
      <p:sp>
        <p:nvSpPr>
          <p:cNvPr id="27" name="Rounded Rectangle 26"/>
          <p:cNvSpPr/>
          <p:nvPr/>
        </p:nvSpPr>
        <p:spPr>
          <a:xfrm>
            <a:off x="9006840" y="3429000"/>
            <a:ext cx="2057400" cy="68580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B3A7FF"/>
                </a:solidFill>
                <a:effectLst/>
                <a:uLnTx/>
                <a:uFillTx/>
                <a:latin typeface="Georgia"/>
                <a:ea typeface="+mn-ea"/>
                <a:cs typeface="+mn-cs"/>
              </a:rPr>
              <a:t>Htrain ↓</a:t>
            </a:r>
          </a:p>
        </p:txBody>
      </p:sp>
      <p:sp>
        <p:nvSpPr>
          <p:cNvPr id="28" name="Rounded Rectangle 27"/>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Correct learning means confidence increasingly favors the target—not merely that entropy falls.</a:t>
            </a:r>
          </a:p>
        </p:txBody>
      </p:sp>
      <p:sp>
        <p:nvSpPr>
          <p:cNvPr id="29"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Low Token-Output Entropy</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One candidate now dominates the probability distribution.</a:t>
            </a:r>
          </a:p>
        </p:txBody>
      </p:sp>
      <p:sp>
        <p:nvSpPr>
          <p:cNvPr id="5" name="TextBox 4"/>
          <p:cNvSpPr txBox="1"/>
          <p:nvPr/>
        </p:nvSpPr>
        <p:spPr>
          <a:xfrm>
            <a:off x="914400" y="1325880"/>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3AD8C6"/>
                </a:solidFill>
                <a:effectLst/>
                <a:uLnTx/>
                <a:uFillTx/>
                <a:latin typeface="Georgia"/>
                <a:ea typeface="+mn-ea"/>
                <a:cs typeface="+mn-cs"/>
              </a:rPr>
              <a:t>dog</a:t>
            </a:r>
          </a:p>
        </p:txBody>
      </p:sp>
      <p:sp>
        <p:nvSpPr>
          <p:cNvPr id="6" name="Rounded Rectangle 5"/>
          <p:cNvSpPr/>
          <p:nvPr/>
        </p:nvSpPr>
        <p:spPr>
          <a:xfrm>
            <a:off x="2423160" y="1371600"/>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ounded Rectangle 6"/>
          <p:cNvSpPr/>
          <p:nvPr/>
        </p:nvSpPr>
        <p:spPr>
          <a:xfrm>
            <a:off x="2423160" y="1371600"/>
            <a:ext cx="5943600" cy="256032"/>
          </a:xfrm>
          <a:prstGeom prst="roundRect">
            <a:avLst/>
          </a:prstGeom>
          <a:solidFill>
            <a:srgbClr val="3AD8C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8549640" y="1325880"/>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7D278"/>
                </a:solidFill>
                <a:effectLst/>
                <a:uLnTx/>
                <a:uFillTx/>
                <a:latin typeface="Georgia"/>
                <a:ea typeface="+mn-ea"/>
                <a:cs typeface="+mn-cs"/>
              </a:rPr>
              <a:t>85%</a:t>
            </a:r>
          </a:p>
        </p:txBody>
      </p:sp>
      <p:sp>
        <p:nvSpPr>
          <p:cNvPr id="9" name="TextBox 8"/>
          <p:cNvSpPr txBox="1"/>
          <p:nvPr/>
        </p:nvSpPr>
        <p:spPr>
          <a:xfrm>
            <a:off x="914400" y="2075688"/>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fence</a:t>
            </a:r>
          </a:p>
        </p:txBody>
      </p:sp>
      <p:sp>
        <p:nvSpPr>
          <p:cNvPr id="10" name="Rounded Rectangle 9"/>
          <p:cNvSpPr/>
          <p:nvPr/>
        </p:nvSpPr>
        <p:spPr>
          <a:xfrm>
            <a:off x="2423160" y="2121408"/>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0"/>
          <p:cNvSpPr/>
          <p:nvPr/>
        </p:nvSpPr>
        <p:spPr>
          <a:xfrm>
            <a:off x="2423160" y="2121408"/>
            <a:ext cx="349623"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8549640" y="2075688"/>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5%</a:t>
            </a:r>
          </a:p>
        </p:txBody>
      </p:sp>
      <p:sp>
        <p:nvSpPr>
          <p:cNvPr id="13" name="TextBox 12"/>
          <p:cNvSpPr txBox="1"/>
          <p:nvPr/>
        </p:nvSpPr>
        <p:spPr>
          <a:xfrm>
            <a:off x="914400" y="2825496"/>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log</a:t>
            </a:r>
          </a:p>
        </p:txBody>
      </p:sp>
      <p:sp>
        <p:nvSpPr>
          <p:cNvPr id="14" name="Rounded Rectangle 13"/>
          <p:cNvSpPr/>
          <p:nvPr/>
        </p:nvSpPr>
        <p:spPr>
          <a:xfrm>
            <a:off x="2423160" y="2871215"/>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4"/>
          <p:cNvSpPr/>
          <p:nvPr/>
        </p:nvSpPr>
        <p:spPr>
          <a:xfrm>
            <a:off x="2423160" y="2871215"/>
            <a:ext cx="279698"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549640" y="2825496"/>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4%</a:t>
            </a:r>
          </a:p>
        </p:txBody>
      </p:sp>
      <p:sp>
        <p:nvSpPr>
          <p:cNvPr id="17" name="TextBox 16"/>
          <p:cNvSpPr txBox="1"/>
          <p:nvPr/>
        </p:nvSpPr>
        <p:spPr>
          <a:xfrm>
            <a:off x="914400" y="3575304"/>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river</a:t>
            </a:r>
          </a:p>
        </p:txBody>
      </p:sp>
      <p:sp>
        <p:nvSpPr>
          <p:cNvPr id="18" name="Rounded Rectangle 17"/>
          <p:cNvSpPr/>
          <p:nvPr/>
        </p:nvSpPr>
        <p:spPr>
          <a:xfrm>
            <a:off x="2423160" y="3621024"/>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8"/>
          <p:cNvSpPr/>
          <p:nvPr/>
        </p:nvSpPr>
        <p:spPr>
          <a:xfrm>
            <a:off x="2423160" y="3621024"/>
            <a:ext cx="209774"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549640" y="3575304"/>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3%</a:t>
            </a:r>
          </a:p>
        </p:txBody>
      </p:sp>
      <p:sp>
        <p:nvSpPr>
          <p:cNvPr id="21" name="TextBox 20"/>
          <p:cNvSpPr txBox="1"/>
          <p:nvPr/>
        </p:nvSpPr>
        <p:spPr>
          <a:xfrm>
            <a:off x="914400" y="4325112"/>
            <a:ext cx="1325880" cy="384048"/>
          </a:xfrm>
          <a:prstGeom prst="rect">
            <a:avLst/>
          </a:prstGeom>
          <a:noFill/>
        </p:spPr>
        <p:txBody>
          <a:bodyPr wrap="squar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car</a:t>
            </a:r>
          </a:p>
        </p:txBody>
      </p:sp>
      <p:sp>
        <p:nvSpPr>
          <p:cNvPr id="22" name="Rounded Rectangle 21"/>
          <p:cNvSpPr/>
          <p:nvPr/>
        </p:nvSpPr>
        <p:spPr>
          <a:xfrm>
            <a:off x="2423160" y="4370831"/>
            <a:ext cx="5943600" cy="256032"/>
          </a:xfrm>
          <a:prstGeom prst="roundRect">
            <a:avLst/>
          </a:prstGeom>
          <a:solidFill>
            <a:srgbClr val="0C142B"/>
          </a:solidFill>
          <a:ln>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22"/>
          <p:cNvSpPr/>
          <p:nvPr/>
        </p:nvSpPr>
        <p:spPr>
          <a:xfrm>
            <a:off x="2423160" y="4370831"/>
            <a:ext cx="209774" cy="256032"/>
          </a:xfrm>
          <a:prstGeom prst="roundRect">
            <a:avLst/>
          </a:prstGeom>
          <a:solidFill>
            <a:srgbClr val="A8C3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8549640" y="4325112"/>
            <a:ext cx="914400" cy="38404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CDDAF0"/>
                </a:solidFill>
                <a:effectLst/>
                <a:uLnTx/>
                <a:uFillTx/>
                <a:latin typeface="Georgia"/>
                <a:ea typeface="+mn-ea"/>
                <a:cs typeface="+mn-cs"/>
              </a:rPr>
              <a:t>3%</a:t>
            </a:r>
          </a:p>
        </p:txBody>
      </p:sp>
      <p:sp>
        <p:nvSpPr>
          <p:cNvPr id="25" name="TextBox 24"/>
          <p:cNvSpPr txBox="1"/>
          <p:nvPr/>
        </p:nvSpPr>
        <p:spPr>
          <a:xfrm>
            <a:off x="9052560" y="1874519"/>
            <a:ext cx="214884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3AD8C6"/>
                </a:solidFill>
                <a:effectLst/>
                <a:uLnTx/>
                <a:uFillTx/>
                <a:latin typeface="Georgia"/>
                <a:ea typeface="+mn-ea"/>
                <a:cs typeface="+mn-cs"/>
              </a:rPr>
              <a:t>LOW Htrain</a:t>
            </a:r>
          </a:p>
        </p:txBody>
      </p:sp>
      <p:sp>
        <p:nvSpPr>
          <p:cNvPr id="26" name="TextBox 25"/>
          <p:cNvSpPr txBox="1"/>
          <p:nvPr/>
        </p:nvSpPr>
        <p:spPr>
          <a:xfrm>
            <a:off x="8915400" y="2788920"/>
            <a:ext cx="2468880" cy="10972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CDDAF0"/>
                </a:solidFill>
                <a:effectLst/>
                <a:uLnTx/>
                <a:uFillTx/>
                <a:latin typeface="Georgia"/>
                <a:ea typeface="+mn-ea"/>
                <a:cs typeface="+mn-cs"/>
              </a:rPr>
              <a:t>Probability has
concentrated strongly
on “dog.”</a:t>
            </a:r>
          </a:p>
        </p:txBody>
      </p:sp>
      <p:sp>
        <p:nvSpPr>
          <p:cNvPr id="27" name="Rounded Rectangle 26"/>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C9D8FF"/>
                </a:solidFill>
                <a:effectLst/>
                <a:uLnTx/>
                <a:uFillTx/>
                <a:latin typeface="Georgia"/>
                <a:ea typeface="+mn-ea"/>
                <a:cs typeface="+mn-cs"/>
              </a:rPr>
              <a:t>Narrow distribution → less uncertainty → lower token-output entropy.</a:t>
            </a:r>
          </a:p>
        </p:txBody>
      </p:sp>
      <p:sp>
        <p:nvSpPr>
          <p:cNvPr id="2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Step 4 — Select the Next Token</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The probability distribution is used to choose or sample an output token.</a:t>
            </a:r>
          </a:p>
        </p:txBody>
      </p:sp>
      <p:sp>
        <p:nvSpPr>
          <p:cNvPr id="5" name="TextBox 4"/>
          <p:cNvSpPr txBox="1"/>
          <p:nvPr/>
        </p:nvSpPr>
        <p:spPr>
          <a:xfrm>
            <a:off x="685800" y="1371600"/>
            <a:ext cx="1078992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6ADFFF"/>
                </a:solidFill>
                <a:effectLst/>
                <a:uLnTx/>
                <a:uFillTx/>
                <a:latin typeface="Georgia"/>
                <a:ea typeface="+mn-ea"/>
                <a:cs typeface="+mn-cs"/>
              </a:rPr>
              <a:t>“the quick brown fox jumps over the”</a:t>
            </a:r>
          </a:p>
        </p:txBody>
      </p:sp>
      <p:sp>
        <p:nvSpPr>
          <p:cNvPr id="6" name="TextBox 5"/>
          <p:cNvSpPr txBox="1"/>
          <p:nvPr/>
        </p:nvSpPr>
        <p:spPr>
          <a:xfrm>
            <a:off x="4069080" y="2148840"/>
            <a:ext cx="402336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4251960" y="2743200"/>
            <a:ext cx="3657600" cy="914400"/>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04151D"/>
                </a:solidFill>
                <a:effectLst/>
                <a:uLnTx/>
                <a:uFillTx/>
                <a:latin typeface="Georgia"/>
                <a:ea typeface="+mn-ea"/>
                <a:cs typeface="+mn-cs"/>
              </a:rPr>
              <a:t>DOG
p = 0.85</a:t>
            </a:r>
          </a:p>
        </p:txBody>
      </p:sp>
      <p:sp>
        <p:nvSpPr>
          <p:cNvPr id="8" name="TextBox 7"/>
          <p:cNvSpPr txBox="1"/>
          <p:nvPr/>
        </p:nvSpPr>
        <p:spPr>
          <a:xfrm>
            <a:off x="731520" y="4160520"/>
            <a:ext cx="1069848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C9D8FF"/>
                </a:solidFill>
                <a:effectLst/>
                <a:uLnTx/>
                <a:uFillTx/>
                <a:latin typeface="Georgia"/>
                <a:ea typeface="+mn-ea"/>
                <a:cs typeface="+mn-cs"/>
              </a:rPr>
              <a:t>The selected token is appended to the sequence.</a:t>
            </a:r>
          </a:p>
        </p:txBody>
      </p:sp>
      <p:sp>
        <p:nvSpPr>
          <p:cNvPr id="9" name="TextBox 8"/>
          <p:cNvSpPr txBox="1"/>
          <p:nvPr/>
        </p:nvSpPr>
        <p:spPr>
          <a:xfrm>
            <a:off x="685800" y="4892040"/>
            <a:ext cx="107899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F7D278"/>
                </a:solidFill>
                <a:effectLst/>
                <a:uLnTx/>
                <a:uFillTx/>
                <a:latin typeface="Georgia"/>
                <a:ea typeface="+mn-ea"/>
                <a:cs typeface="+mn-cs"/>
              </a:rPr>
              <a:t>“the quick brown fox jumps over the dog”</a:t>
            </a:r>
          </a:p>
        </p:txBody>
      </p:sp>
      <p:sp>
        <p:nvSpPr>
          <p:cNvPr id="10" name="Rounded Rectangle 9"/>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Then the process can repeat to predict the following token.</a:t>
            </a:r>
          </a:p>
        </p:txBody>
      </p:sp>
      <p:sp>
        <p:nvSpPr>
          <p:cNvPr id="1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01168"/>
            <a:ext cx="1138428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C9D8FF"/>
                </a:solidFill>
                <a:effectLst/>
                <a:uLnTx/>
                <a:uFillTx/>
                <a:latin typeface="Georgia"/>
                <a:ea typeface="+mn-ea"/>
                <a:cs typeface="+mn-cs"/>
              </a:rPr>
              <a:t>Autoregressive Generation</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One predicted token becomes part of the context for the next prediction.</a:t>
            </a:r>
          </a:p>
        </p:txBody>
      </p:sp>
      <p:sp>
        <p:nvSpPr>
          <p:cNvPr id="5" name="Rounded Rectangle 4"/>
          <p:cNvSpPr/>
          <p:nvPr/>
        </p:nvSpPr>
        <p:spPr>
          <a:xfrm>
            <a:off x="594360" y="1234440"/>
            <a:ext cx="7955279" cy="65836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the quick brown fox jumps over the</a:t>
            </a:r>
          </a:p>
        </p:txBody>
      </p:sp>
      <p:sp>
        <p:nvSpPr>
          <p:cNvPr id="6" name="TextBox 5"/>
          <p:cNvSpPr txBox="1"/>
          <p:nvPr/>
        </p:nvSpPr>
        <p:spPr>
          <a:xfrm>
            <a:off x="8732520" y="1344168"/>
            <a:ext cx="41148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9281160" y="1234440"/>
            <a:ext cx="1920240" cy="65836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04151D"/>
                </a:solidFill>
                <a:effectLst/>
                <a:uLnTx/>
                <a:uFillTx/>
                <a:latin typeface="Georgia"/>
                <a:ea typeface="+mn-ea"/>
                <a:cs typeface="+mn-cs"/>
              </a:rPr>
              <a:t>dog</a:t>
            </a:r>
          </a:p>
        </p:txBody>
      </p:sp>
      <p:sp>
        <p:nvSpPr>
          <p:cNvPr id="8" name="Rounded Rectangle 7"/>
          <p:cNvSpPr/>
          <p:nvPr/>
        </p:nvSpPr>
        <p:spPr>
          <a:xfrm>
            <a:off x="594360" y="2651760"/>
            <a:ext cx="7955279" cy="65836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the quick brown fox jumps over the dog</a:t>
            </a:r>
          </a:p>
        </p:txBody>
      </p:sp>
      <p:sp>
        <p:nvSpPr>
          <p:cNvPr id="9" name="TextBox 8"/>
          <p:cNvSpPr txBox="1"/>
          <p:nvPr/>
        </p:nvSpPr>
        <p:spPr>
          <a:xfrm>
            <a:off x="8732520" y="2761488"/>
            <a:ext cx="41148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6ADFFF"/>
                </a:solidFill>
                <a:effectLst/>
                <a:uLnTx/>
                <a:uFillTx/>
                <a:latin typeface="Georgia"/>
                <a:ea typeface="+mn-ea"/>
                <a:cs typeface="+mn-cs"/>
              </a:rPr>
              <a:t>→</a:t>
            </a:r>
          </a:p>
        </p:txBody>
      </p:sp>
      <p:sp>
        <p:nvSpPr>
          <p:cNvPr id="10" name="Rounded Rectangle 9"/>
          <p:cNvSpPr/>
          <p:nvPr/>
        </p:nvSpPr>
        <p:spPr>
          <a:xfrm>
            <a:off x="9281160" y="2651760"/>
            <a:ext cx="1920240" cy="65836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04151D"/>
                </a:solidFill>
                <a:effectLst/>
                <a:uLnTx/>
                <a:uFillTx/>
                <a:latin typeface="Georgia"/>
                <a:ea typeface="+mn-ea"/>
                <a:cs typeface="+mn-cs"/>
              </a:rPr>
              <a:t>.</a:t>
            </a:r>
          </a:p>
        </p:txBody>
      </p:sp>
      <p:sp>
        <p:nvSpPr>
          <p:cNvPr id="11" name="Rounded Rectangle 10"/>
          <p:cNvSpPr/>
          <p:nvPr/>
        </p:nvSpPr>
        <p:spPr>
          <a:xfrm>
            <a:off x="594360" y="4069080"/>
            <a:ext cx="7955279" cy="658368"/>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0F4FF"/>
                </a:solidFill>
                <a:effectLst/>
                <a:uLnTx/>
                <a:uFillTx/>
                <a:latin typeface="Georgia"/>
                <a:ea typeface="+mn-ea"/>
                <a:cs typeface="+mn-cs"/>
              </a:rPr>
              <a:t>the quick brown fox jumps over the dog .</a:t>
            </a:r>
          </a:p>
        </p:txBody>
      </p:sp>
      <p:sp>
        <p:nvSpPr>
          <p:cNvPr id="12" name="TextBox 11"/>
          <p:cNvSpPr txBox="1"/>
          <p:nvPr/>
        </p:nvSpPr>
        <p:spPr>
          <a:xfrm>
            <a:off x="8732520" y="4178808"/>
            <a:ext cx="41148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6ADFFF"/>
                </a:solidFill>
                <a:effectLst/>
                <a:uLnTx/>
                <a:uFillTx/>
                <a:latin typeface="Georgia"/>
                <a:ea typeface="+mn-ea"/>
                <a:cs typeface="+mn-cs"/>
              </a:rPr>
              <a:t>→</a:t>
            </a:r>
          </a:p>
        </p:txBody>
      </p:sp>
      <p:sp>
        <p:nvSpPr>
          <p:cNvPr id="13" name="Rounded Rectangle 12"/>
          <p:cNvSpPr/>
          <p:nvPr/>
        </p:nvSpPr>
        <p:spPr>
          <a:xfrm>
            <a:off x="9281160" y="4069080"/>
            <a:ext cx="1920240" cy="658368"/>
          </a:xfrm>
          <a:prstGeom prst="roundRect">
            <a:avLst/>
          </a:prstGeom>
          <a:solidFill>
            <a:srgbClr val="3AD8C6"/>
          </a:solidFill>
          <a:ln w="15240">
            <a:solidFill>
              <a:srgbClr val="A4FFF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04151D"/>
                </a:solidFill>
                <a:effectLst/>
                <a:uLnTx/>
                <a:uFillTx/>
                <a:latin typeface="Georgia"/>
                <a:ea typeface="+mn-ea"/>
                <a:cs typeface="+mn-cs"/>
              </a:rPr>
              <a:t>The</a:t>
            </a:r>
          </a:p>
        </p:txBody>
      </p:sp>
      <p:sp>
        <p:nvSpPr>
          <p:cNvPr id="14" name="Rounded Rectangle 13"/>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Generate one token → append it → recompute → predict the next token.</a:t>
            </a:r>
          </a:p>
        </p:txBody>
      </p:sp>
      <p:sp>
        <p:nvSpPr>
          <p:cNvPr id="15"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A8C3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182097"/>
            <a:ext cx="11384280" cy="47705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rgbClr val="C9D8FF"/>
                </a:solidFill>
                <a:effectLst/>
                <a:uLnTx/>
                <a:uFillTx/>
                <a:latin typeface="Georgia"/>
                <a:ea typeface="+mn-ea"/>
                <a:cs typeface="+mn-cs"/>
              </a:rPr>
              <a:t>Next-Token Prediction in Your </a:t>
            </a:r>
            <a:r>
              <a:rPr kumimoji="0" lang="en-US" sz="2500" b="1" i="0" u="none" strike="noStrike" kern="1200" cap="none" spc="0" normalizeH="0" baseline="0" noProof="0" dirty="0">
                <a:ln>
                  <a:noFill/>
                </a:ln>
                <a:solidFill>
                  <a:srgbClr val="C9D8FF"/>
                </a:solidFill>
                <a:effectLst/>
                <a:uLnTx/>
                <a:uFillTx/>
                <a:latin typeface="Georgia"/>
                <a:ea typeface="+mn-ea"/>
                <a:cs typeface="+mn-cs"/>
              </a:rPr>
              <a:t>Python</a:t>
            </a:r>
            <a:r>
              <a:rPr kumimoji="0" sz="2500" b="1" i="0" u="none" strike="noStrike" kern="1200" cap="none" spc="0" normalizeH="0" baseline="0" noProof="0" dirty="0">
                <a:ln>
                  <a:noFill/>
                </a:ln>
                <a:solidFill>
                  <a:srgbClr val="C9D8FF"/>
                </a:solidFill>
                <a:effectLst/>
                <a:uLnTx/>
                <a:uFillTx/>
                <a:latin typeface="Georgia"/>
                <a:ea typeface="+mn-ea"/>
                <a:cs typeface="+mn-cs"/>
              </a:rPr>
              <a:t> Model</a:t>
            </a:r>
          </a:p>
        </p:txBody>
      </p:sp>
      <p:sp>
        <p:nvSpPr>
          <p:cNvPr id="4" name="TextBox 3"/>
          <p:cNvSpPr txBox="1"/>
          <p:nvPr/>
        </p:nvSpPr>
        <p:spPr>
          <a:xfrm>
            <a:off x="640080" y="658368"/>
            <a:ext cx="1092708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DDAF0"/>
                </a:solidFill>
                <a:effectLst/>
                <a:uLnTx/>
                <a:uFillTx/>
                <a:latin typeface="Georgia"/>
                <a:ea typeface="+mn-ea"/>
                <a:cs typeface="+mn-cs"/>
              </a:rPr>
              <a:t>This connects several of your diagnostic plots into one story.</a:t>
            </a:r>
          </a:p>
        </p:txBody>
      </p:sp>
      <p:sp>
        <p:nvSpPr>
          <p:cNvPr id="5" name="Rounded Rectangle 4"/>
          <p:cNvSpPr/>
          <p:nvPr/>
        </p:nvSpPr>
        <p:spPr>
          <a:xfrm>
            <a:off x="548640" y="1417320"/>
            <a:ext cx="201168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3A7FF"/>
                </a:solidFill>
                <a:effectLst/>
                <a:uLnTx/>
                <a:uFillTx/>
                <a:latin typeface="Georgia"/>
                <a:ea typeface="+mn-ea"/>
                <a:cs typeface="+mn-cs"/>
              </a:rPr>
              <a:t>Context
X</a:t>
            </a:r>
          </a:p>
        </p:txBody>
      </p:sp>
      <p:sp>
        <p:nvSpPr>
          <p:cNvPr id="6" name="TextBox 5"/>
          <p:cNvSpPr txBox="1"/>
          <p:nvPr/>
        </p:nvSpPr>
        <p:spPr>
          <a:xfrm>
            <a:off x="2697480" y="1572768"/>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6ADFFF"/>
                </a:solidFill>
                <a:effectLst/>
                <a:uLnTx/>
                <a:uFillTx/>
                <a:latin typeface="Georgia"/>
                <a:ea typeface="+mn-ea"/>
                <a:cs typeface="+mn-cs"/>
              </a:rPr>
              <a:t>→</a:t>
            </a:r>
          </a:p>
        </p:txBody>
      </p:sp>
      <p:sp>
        <p:nvSpPr>
          <p:cNvPr id="7" name="Rounded Rectangle 6"/>
          <p:cNvSpPr/>
          <p:nvPr/>
        </p:nvSpPr>
        <p:spPr>
          <a:xfrm>
            <a:off x="3154680" y="1417320"/>
            <a:ext cx="201168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ADFFF"/>
                </a:solidFill>
                <a:effectLst/>
                <a:uLnTx/>
                <a:uFillTx/>
                <a:latin typeface="Georgia"/>
                <a:ea typeface="+mn-ea"/>
                <a:cs typeface="+mn-cs"/>
              </a:rPr>
              <a:t>Transformer
Calculations</a:t>
            </a:r>
          </a:p>
        </p:txBody>
      </p:sp>
      <p:sp>
        <p:nvSpPr>
          <p:cNvPr id="8" name="TextBox 7"/>
          <p:cNvSpPr txBox="1"/>
          <p:nvPr/>
        </p:nvSpPr>
        <p:spPr>
          <a:xfrm>
            <a:off x="5303520" y="1572768"/>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6ADFFF"/>
                </a:solidFill>
                <a:effectLst/>
                <a:uLnTx/>
                <a:uFillTx/>
                <a:latin typeface="Georgia"/>
                <a:ea typeface="+mn-ea"/>
                <a:cs typeface="+mn-cs"/>
              </a:rPr>
              <a:t>→</a:t>
            </a:r>
          </a:p>
        </p:txBody>
      </p:sp>
      <p:sp>
        <p:nvSpPr>
          <p:cNvPr id="9" name="Rounded Rectangle 8"/>
          <p:cNvSpPr/>
          <p:nvPr/>
        </p:nvSpPr>
        <p:spPr>
          <a:xfrm>
            <a:off x="5760720" y="1417320"/>
            <a:ext cx="201168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7D278"/>
                </a:solidFill>
                <a:effectLst/>
                <a:uLnTx/>
                <a:uFillTx/>
                <a:latin typeface="Georgia"/>
                <a:ea typeface="+mn-ea"/>
                <a:cs typeface="+mn-cs"/>
              </a:rPr>
              <a:t>Output
Probabilities</a:t>
            </a:r>
          </a:p>
        </p:txBody>
      </p:sp>
      <p:sp>
        <p:nvSpPr>
          <p:cNvPr id="10" name="TextBox 9"/>
          <p:cNvSpPr txBox="1"/>
          <p:nvPr/>
        </p:nvSpPr>
        <p:spPr>
          <a:xfrm>
            <a:off x="7909560" y="1572768"/>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6ADFFF"/>
                </a:solidFill>
                <a:effectLst/>
                <a:uLnTx/>
                <a:uFillTx/>
                <a:latin typeface="Georgia"/>
                <a:ea typeface="+mn-ea"/>
                <a:cs typeface="+mn-cs"/>
              </a:rPr>
              <a:t>→</a:t>
            </a:r>
          </a:p>
        </p:txBody>
      </p:sp>
      <p:sp>
        <p:nvSpPr>
          <p:cNvPr id="11" name="Rounded Rectangle 10"/>
          <p:cNvSpPr/>
          <p:nvPr/>
        </p:nvSpPr>
        <p:spPr>
          <a:xfrm>
            <a:off x="8366760" y="1417320"/>
            <a:ext cx="2743200" cy="731520"/>
          </a:xfrm>
          <a:prstGeom prst="roundRect">
            <a:avLst/>
          </a:prstGeom>
          <a:solidFill>
            <a:srgbClr val="111A36"/>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3AD8C6"/>
                </a:solidFill>
                <a:effectLst/>
                <a:uLnTx/>
                <a:uFillTx/>
                <a:latin typeface="Georgia"/>
                <a:ea typeface="+mn-ea"/>
                <a:cs typeface="+mn-cs"/>
              </a:rPr>
              <a:t>Predicted Token</a:t>
            </a:r>
          </a:p>
        </p:txBody>
      </p:sp>
      <p:sp>
        <p:nvSpPr>
          <p:cNvPr id="12" name="Rounded Rectangle 11"/>
          <p:cNvSpPr/>
          <p:nvPr/>
        </p:nvSpPr>
        <p:spPr>
          <a:xfrm>
            <a:off x="914400" y="2971800"/>
            <a:ext cx="2926080" cy="77724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7D278"/>
                </a:solidFill>
                <a:effectLst/>
                <a:uLnTx/>
                <a:uFillTx/>
                <a:latin typeface="Georgia"/>
                <a:ea typeface="+mn-ea"/>
                <a:cs typeface="+mn-cs"/>
              </a:rPr>
              <a:t>Ptarget ↑
correct token gains probability</a:t>
            </a:r>
          </a:p>
        </p:txBody>
      </p:sp>
      <p:sp>
        <p:nvSpPr>
          <p:cNvPr id="13" name="Rounded Rectangle 12"/>
          <p:cNvSpPr/>
          <p:nvPr/>
        </p:nvSpPr>
        <p:spPr>
          <a:xfrm>
            <a:off x="4617720" y="2971800"/>
            <a:ext cx="2926080" cy="77724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6ADFFF"/>
                </a:solidFill>
                <a:effectLst/>
                <a:uLnTx/>
                <a:uFillTx/>
                <a:latin typeface="Georgia"/>
                <a:ea typeface="+mn-ea"/>
                <a:cs typeface="+mn-cs"/>
              </a:rPr>
              <a:t>Pmax
strongest candidate</a:t>
            </a:r>
          </a:p>
        </p:txBody>
      </p:sp>
      <p:sp>
        <p:nvSpPr>
          <p:cNvPr id="14" name="Rounded Rectangle 13"/>
          <p:cNvSpPr/>
          <p:nvPr/>
        </p:nvSpPr>
        <p:spPr>
          <a:xfrm>
            <a:off x="8321040" y="2971800"/>
            <a:ext cx="2926080" cy="777240"/>
          </a:xfrm>
          <a:prstGeom prst="roundRect">
            <a:avLst/>
          </a:prstGeom>
          <a:solidFill>
            <a:srgbClr val="0C142B"/>
          </a:solidFill>
          <a:ln w="1524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B3A7FF"/>
                </a:solidFill>
                <a:effectLst/>
                <a:uLnTx/>
                <a:uFillTx/>
                <a:latin typeface="Georgia"/>
                <a:ea typeface="+mn-ea"/>
                <a:cs typeface="+mn-cs"/>
              </a:rPr>
              <a:t>Htrain ↓
output uncertainty falls</a:t>
            </a:r>
          </a:p>
        </p:txBody>
      </p:sp>
      <p:sp>
        <p:nvSpPr>
          <p:cNvPr id="15" name="TextBox 14"/>
          <p:cNvSpPr txBox="1"/>
          <p:nvPr/>
        </p:nvSpPr>
        <p:spPr>
          <a:xfrm>
            <a:off x="777240" y="4343400"/>
            <a:ext cx="1060704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C9D8FF"/>
                </a:solidFill>
                <a:effectLst/>
                <a:uLnTx/>
                <a:uFillTx/>
                <a:latin typeface="Georgia"/>
                <a:ea typeface="+mn-ea"/>
                <a:cs typeface="+mn-cs"/>
              </a:rPr>
              <a:t>Together, these plots show whether the model is becoming both more confident and more correct about its output.</a:t>
            </a:r>
          </a:p>
        </p:txBody>
      </p:sp>
      <p:sp>
        <p:nvSpPr>
          <p:cNvPr id="16" name="Rounded Rectangle 15"/>
          <p:cNvSpPr/>
          <p:nvPr/>
        </p:nvSpPr>
        <p:spPr>
          <a:xfrm>
            <a:off x="1143000" y="6053328"/>
            <a:ext cx="9921240" cy="457200"/>
          </a:xfrm>
          <a:prstGeom prst="roundRect">
            <a:avLst/>
          </a:prstGeom>
          <a:solidFill>
            <a:srgbClr val="0C142B"/>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C9D8FF"/>
                </a:solidFill>
                <a:effectLst/>
                <a:uLnTx/>
                <a:uFillTx/>
                <a:latin typeface="Georgia"/>
                <a:ea typeface="+mn-ea"/>
                <a:cs typeface="+mn-cs"/>
              </a:rPr>
              <a:t>Attention explains relationships; next-token probabilities show the model's output decision.</a:t>
            </a:r>
          </a:p>
        </p:txBody>
      </p:sp>
      <p:sp>
        <p:nvSpPr>
          <p:cNvPr id="1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7</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A3A0DB15-B518-D547-8C98-997576F031B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3AAD44-2ACB-8120-5825-69DA2087337B}"/>
              </a:ext>
            </a:extLst>
          </p:cNvPr>
          <p:cNvSpPr txBox="1"/>
          <p:nvPr/>
        </p:nvSpPr>
        <p:spPr>
          <a:xfrm>
            <a:off x="2434990" y="57537"/>
            <a:ext cx="7337266" cy="707886"/>
          </a:xfrm>
          <a:prstGeom prst="rect">
            <a:avLst/>
          </a:prstGeom>
          <a:noFill/>
        </p:spPr>
        <p:txBody>
          <a:bodyPr wrap="none" anchor="ctr">
            <a:spAutoFit/>
          </a:bodyPr>
          <a:lstStyle/>
          <a:p>
            <a:pPr algn="ctr"/>
            <a:r>
              <a:rPr lang="en-US" sz="4000" dirty="0">
                <a:solidFill>
                  <a:srgbClr val="F0F4FF"/>
                </a:solidFill>
                <a:latin typeface="Georgia"/>
              </a:rPr>
              <a:t>WATCHING THE LLM LEARN</a:t>
            </a:r>
            <a:endParaRPr sz="4000" b="1" u="sng" dirty="0">
              <a:solidFill>
                <a:srgbClr val="12325A"/>
              </a:solidFill>
            </a:endParaRPr>
          </a:p>
        </p:txBody>
      </p:sp>
      <p:sp>
        <p:nvSpPr>
          <p:cNvPr id="3" name="TextBox 2">
            <a:extLst>
              <a:ext uri="{FF2B5EF4-FFF2-40B4-BE49-F238E27FC236}">
                <a16:creationId xmlns:a16="http://schemas.microsoft.com/office/drawing/2014/main" id="{D57F8EFD-AB76-8D3B-5C56-41C33BD8EBF9}"/>
              </a:ext>
            </a:extLst>
          </p:cNvPr>
          <p:cNvSpPr txBox="1"/>
          <p:nvPr/>
        </p:nvSpPr>
        <p:spPr>
          <a:xfrm>
            <a:off x="2216047" y="1153031"/>
            <a:ext cx="7729425" cy="1077218"/>
          </a:xfrm>
          <a:prstGeom prst="rect">
            <a:avLst/>
          </a:prstGeom>
          <a:noFill/>
        </p:spPr>
        <p:txBody>
          <a:bodyPr wrap="none" anchor="ctr">
            <a:spAutoFit/>
          </a:bodyPr>
          <a:lstStyle/>
          <a:p>
            <a:pPr algn="ctr"/>
            <a:r>
              <a:rPr lang="en-US" sz="3200" dirty="0">
                <a:solidFill>
                  <a:srgbClr val="41DCC6"/>
                </a:solidFill>
                <a:latin typeface="Georgia"/>
              </a:rPr>
              <a:t>Attention shows us what the model is doing.</a:t>
            </a:r>
            <a:br>
              <a:rPr lang="en-US" sz="3200" dirty="0"/>
            </a:br>
            <a:r>
              <a:rPr lang="en-US" sz="3200" dirty="0">
                <a:solidFill>
                  <a:srgbClr val="41DCC6"/>
                </a:solidFill>
                <a:latin typeface="Georgia"/>
              </a:rPr>
              <a:t>The nine plots show us whether it is learning.</a:t>
            </a:r>
            <a:endParaRPr sz="3200" b="1" dirty="0">
              <a:solidFill>
                <a:srgbClr val="24568C"/>
              </a:solidFill>
            </a:endParaRPr>
          </a:p>
        </p:txBody>
      </p:sp>
      <p:sp>
        <p:nvSpPr>
          <p:cNvPr id="4"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extLst>
      <p:ext uri="{BB962C8B-B14F-4D97-AF65-F5344CB8AC3E}">
        <p14:creationId xmlns:p14="http://schemas.microsoft.com/office/powerpoint/2010/main" val="70927387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TextBox 1"/>
          <p:cNvSpPr txBox="1"/>
          <p:nvPr/>
        </p:nvSpPr>
        <p:spPr>
          <a:xfrm>
            <a:off x="0" y="510158"/>
            <a:ext cx="11932920" cy="707886"/>
          </a:xfrm>
          <a:prstGeom prst="rect">
            <a:avLst/>
          </a:prstGeom>
          <a:noFill/>
        </p:spPr>
        <p:txBody>
          <a:bodyPr wrap="square" anchor="ctr">
            <a:spAutoFit/>
          </a:bodyPr>
          <a:lstStyle/>
          <a:p>
            <a:pPr algn="ctr"/>
            <a:r>
              <a:rPr sz="4000" b="1" u="sng" dirty="0">
                <a:solidFill>
                  <a:srgbClr val="F0F4FF"/>
                </a:solidFill>
                <a:latin typeface="Georgia"/>
              </a:rPr>
              <a:t>Explaining the 9 </a:t>
            </a:r>
            <a:r>
              <a:rPr lang="en-US" sz="4000" b="1" u="sng" dirty="0">
                <a:solidFill>
                  <a:srgbClr val="F0F4FF"/>
                </a:solidFill>
                <a:latin typeface="Georgia"/>
              </a:rPr>
              <a:t>Python</a:t>
            </a:r>
            <a:r>
              <a:rPr sz="4000" b="1" u="sng" dirty="0">
                <a:solidFill>
                  <a:srgbClr val="F0F4FF"/>
                </a:solidFill>
                <a:latin typeface="Georgia"/>
              </a:rPr>
              <a:t> Training Plots</a:t>
            </a:r>
          </a:p>
        </p:txBody>
      </p:sp>
      <p:sp>
        <p:nvSpPr>
          <p:cNvPr id="3" name="TextBox 2"/>
          <p:cNvSpPr txBox="1"/>
          <p:nvPr/>
        </p:nvSpPr>
        <p:spPr>
          <a:xfrm>
            <a:off x="80010" y="2037215"/>
            <a:ext cx="11932920" cy="707886"/>
          </a:xfrm>
          <a:prstGeom prst="rect">
            <a:avLst/>
          </a:prstGeom>
          <a:noFill/>
        </p:spPr>
        <p:txBody>
          <a:bodyPr wrap="square" anchor="ctr">
            <a:spAutoFit/>
          </a:bodyPr>
          <a:lstStyle/>
          <a:p>
            <a:pPr algn="ctr"/>
            <a:r>
              <a:rPr sz="4000" b="0" dirty="0">
                <a:solidFill>
                  <a:srgbClr val="41DCC6"/>
                </a:solidFill>
                <a:latin typeface="Georgia"/>
              </a:rPr>
              <a:t>Transformer / Q-K-V Attention Demonstration</a:t>
            </a:r>
          </a:p>
        </p:txBody>
      </p:sp>
      <p:sp>
        <p:nvSpPr>
          <p:cNvPr id="4" name="Rounded Rectangle 3"/>
          <p:cNvSpPr/>
          <p:nvPr/>
        </p:nvSpPr>
        <p:spPr>
          <a:xfrm>
            <a:off x="1051560" y="3703320"/>
            <a:ext cx="2926080" cy="1097280"/>
          </a:xfrm>
          <a:prstGeom prst="roundRect">
            <a:avLst/>
          </a:prstGeom>
          <a:solidFill>
            <a:srgbClr val="1A2346"/>
          </a:solidFill>
          <a:ln w="15240">
            <a:solidFill>
              <a:srgbClr val="69DA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400" b="1">
                <a:solidFill>
                  <a:srgbClr val="B8A9FF"/>
                </a:solidFill>
                <a:latin typeface="Georgia"/>
              </a:rPr>
              <a:t>Output Learning
Htrain, Loss, Ptarget</a:t>
            </a:r>
          </a:p>
        </p:txBody>
      </p:sp>
      <p:sp>
        <p:nvSpPr>
          <p:cNvPr id="5" name="Rounded Rectangle 4"/>
          <p:cNvSpPr/>
          <p:nvPr/>
        </p:nvSpPr>
        <p:spPr>
          <a:xfrm>
            <a:off x="4617720" y="3703320"/>
            <a:ext cx="2926080" cy="1097280"/>
          </a:xfrm>
          <a:prstGeom prst="roundRect">
            <a:avLst/>
          </a:prstGeom>
          <a:solidFill>
            <a:srgbClr val="1A2346"/>
          </a:solidFill>
          <a:ln w="15240">
            <a:solidFill>
              <a:srgbClr val="69DA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400" b="1">
                <a:solidFill>
                  <a:srgbClr val="F7CF69"/>
                </a:solidFill>
                <a:latin typeface="Georgia"/>
              </a:rPr>
              <a:t>Probability Diagnostics
Pmax, KL, Ratio</a:t>
            </a:r>
          </a:p>
        </p:txBody>
      </p:sp>
      <p:sp>
        <p:nvSpPr>
          <p:cNvPr id="6" name="Rounded Rectangle 5"/>
          <p:cNvSpPr/>
          <p:nvPr/>
        </p:nvSpPr>
        <p:spPr>
          <a:xfrm>
            <a:off x="8183878" y="3703320"/>
            <a:ext cx="3486151" cy="1097280"/>
          </a:xfrm>
          <a:prstGeom prst="roundRect">
            <a:avLst/>
          </a:prstGeom>
          <a:solidFill>
            <a:srgbClr val="1A2346"/>
          </a:solidFill>
          <a:ln w="15240">
            <a:solidFill>
              <a:srgbClr val="69DA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400" b="1" dirty="0">
                <a:solidFill>
                  <a:srgbClr val="41DCC6"/>
                </a:solidFill>
                <a:latin typeface="Georgia"/>
              </a:rPr>
              <a:t>Temperature &amp; Attention
</a:t>
            </a:r>
            <a:r>
              <a:rPr sz="2400" b="1" dirty="0" err="1">
                <a:solidFill>
                  <a:srgbClr val="41DCC6"/>
                </a:solidFill>
                <a:latin typeface="Georgia"/>
              </a:rPr>
              <a:t>Hmean</a:t>
            </a:r>
            <a:r>
              <a:rPr sz="2400" b="1" dirty="0">
                <a:solidFill>
                  <a:srgbClr val="41DCC6"/>
                </a:solidFill>
                <a:latin typeface="Georgia"/>
              </a:rPr>
              <a:t>, Hatt, </a:t>
            </a:r>
            <a:r>
              <a:rPr sz="2400" b="1" dirty="0" err="1">
                <a:solidFill>
                  <a:srgbClr val="41DCC6"/>
                </a:solidFill>
                <a:latin typeface="Georgia"/>
              </a:rPr>
              <a:t>Adiag</a:t>
            </a:r>
            <a:endParaRPr sz="2400" b="1" dirty="0">
              <a:solidFill>
                <a:srgbClr val="41DCC6"/>
              </a:solidFill>
              <a:latin typeface="Georgia"/>
            </a:endParaRPr>
          </a:p>
        </p:txBody>
      </p:sp>
      <p:cxnSp>
        <p:nvCxnSpPr>
          <p:cNvPr id="7" name="Connector 6"/>
          <p:cNvCxnSpPr>
            <a:cxnSpLocks/>
          </p:cNvCxnSpPr>
          <p:nvPr/>
        </p:nvCxnSpPr>
        <p:spPr>
          <a:xfrm>
            <a:off x="3977639" y="4133087"/>
            <a:ext cx="640081" cy="0"/>
          </a:xfrm>
          <a:prstGeom prst="line">
            <a:avLst/>
          </a:prstGeom>
          <a:ln w="25400">
            <a:solidFill>
              <a:srgbClr val="5DD5FF"/>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a:cxnSpLocks/>
          </p:cNvCxnSpPr>
          <p:nvPr/>
        </p:nvCxnSpPr>
        <p:spPr>
          <a:xfrm>
            <a:off x="7543800" y="4133087"/>
            <a:ext cx="640079" cy="0"/>
          </a:xfrm>
          <a:prstGeom prst="line">
            <a:avLst/>
          </a:prstGeom>
          <a:ln w="25400">
            <a:solidFill>
              <a:srgbClr val="5DD5FF"/>
            </a:solidFill>
          </a:ln>
        </p:spPr>
        <p:style>
          <a:lnRef idx="2">
            <a:schemeClr val="accent1"/>
          </a:lnRef>
          <a:fillRef idx="0">
            <a:schemeClr val="accent1"/>
          </a:fillRef>
          <a:effectRef idx="1">
            <a:schemeClr val="accent1"/>
          </a:effectRef>
          <a:fontRef idx="minor">
            <a:schemeClr val="tx1"/>
          </a:fontRef>
        </p:style>
      </p:cxnSp>
      <p:sp>
        <p:nvSpPr>
          <p:cNvPr id="9"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TextBox 1"/>
          <p:cNvSpPr txBox="1"/>
          <p:nvPr/>
        </p:nvSpPr>
        <p:spPr>
          <a:xfrm>
            <a:off x="411480" y="30105"/>
            <a:ext cx="11384280" cy="707886"/>
          </a:xfrm>
          <a:prstGeom prst="rect">
            <a:avLst/>
          </a:prstGeom>
          <a:noFill/>
        </p:spPr>
        <p:txBody>
          <a:bodyPr wrap="square" anchor="ctr">
            <a:spAutoFit/>
          </a:bodyPr>
          <a:lstStyle/>
          <a:p>
            <a:pPr algn="ctr"/>
            <a:r>
              <a:rPr sz="4000" b="1" dirty="0">
                <a:solidFill>
                  <a:srgbClr val="F0F4FF"/>
                </a:solidFill>
                <a:latin typeface="Georgia"/>
              </a:rPr>
              <a:t>How to Read the Plots Together</a:t>
            </a:r>
          </a:p>
        </p:txBody>
      </p:sp>
      <p:sp>
        <p:nvSpPr>
          <p:cNvPr id="3" name="Rounded Rectangle 2"/>
          <p:cNvSpPr/>
          <p:nvPr/>
        </p:nvSpPr>
        <p:spPr>
          <a:xfrm>
            <a:off x="594360" y="1371600"/>
            <a:ext cx="3108960" cy="868680"/>
          </a:xfrm>
          <a:prstGeom prst="roundRect">
            <a:avLst/>
          </a:prstGeom>
          <a:solidFill>
            <a:srgbClr val="1A2346"/>
          </a:solidFill>
          <a:ln w="15240">
            <a:solidFill>
              <a:srgbClr val="69DA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100" b="1">
                <a:solidFill>
                  <a:srgbClr val="B8A9FF"/>
                </a:solidFill>
                <a:latin typeface="Georgia"/>
              </a:rPr>
              <a:t>Loss ↓
Htrain ↓</a:t>
            </a:r>
          </a:p>
        </p:txBody>
      </p:sp>
      <p:sp>
        <p:nvSpPr>
          <p:cNvPr id="4" name="Rounded Rectangle 3"/>
          <p:cNvSpPr/>
          <p:nvPr/>
        </p:nvSpPr>
        <p:spPr>
          <a:xfrm>
            <a:off x="4526280" y="1371600"/>
            <a:ext cx="3108960" cy="868680"/>
          </a:xfrm>
          <a:prstGeom prst="roundRect">
            <a:avLst/>
          </a:prstGeom>
          <a:solidFill>
            <a:srgbClr val="1A2346"/>
          </a:solidFill>
          <a:ln w="15240">
            <a:solidFill>
              <a:srgbClr val="69DA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100" b="1">
                <a:solidFill>
                  <a:srgbClr val="F7CF69"/>
                </a:solidFill>
                <a:latin typeface="Georgia"/>
              </a:rPr>
              <a:t>Ptarget ↑
Pmax ↑</a:t>
            </a:r>
          </a:p>
        </p:txBody>
      </p:sp>
      <p:sp>
        <p:nvSpPr>
          <p:cNvPr id="5" name="Rounded Rectangle 4"/>
          <p:cNvSpPr/>
          <p:nvPr/>
        </p:nvSpPr>
        <p:spPr>
          <a:xfrm>
            <a:off x="8458200" y="1371600"/>
            <a:ext cx="3108960" cy="868680"/>
          </a:xfrm>
          <a:prstGeom prst="roundRect">
            <a:avLst/>
          </a:prstGeom>
          <a:solidFill>
            <a:srgbClr val="1A2346"/>
          </a:solidFill>
          <a:ln w="15240">
            <a:solidFill>
              <a:srgbClr val="69DA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100" b="1">
                <a:solidFill>
                  <a:srgbClr val="41DCC6"/>
                </a:solidFill>
                <a:latin typeface="Georgia"/>
              </a:rPr>
              <a:t>Hatt ↓
Adiag ↑</a:t>
            </a:r>
          </a:p>
        </p:txBody>
      </p:sp>
      <p:cxnSp>
        <p:nvCxnSpPr>
          <p:cNvPr id="6" name="Connector 5"/>
          <p:cNvCxnSpPr/>
          <p:nvPr/>
        </p:nvCxnSpPr>
        <p:spPr>
          <a:xfrm>
            <a:off x="3703320" y="1810512"/>
            <a:ext cx="822960" cy="0"/>
          </a:xfrm>
          <a:prstGeom prst="line">
            <a:avLst/>
          </a:prstGeom>
          <a:ln w="25400">
            <a:solidFill>
              <a:srgbClr val="5DD5FF"/>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635240" y="1810512"/>
            <a:ext cx="822960" cy="0"/>
          </a:xfrm>
          <a:prstGeom prst="line">
            <a:avLst/>
          </a:prstGeom>
          <a:ln w="25400">
            <a:solidFill>
              <a:srgbClr val="5DD5FF"/>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838764" y="3335303"/>
            <a:ext cx="10515600" cy="731520"/>
          </a:xfrm>
          <a:prstGeom prst="rect">
            <a:avLst/>
          </a:prstGeom>
          <a:noFill/>
        </p:spPr>
        <p:txBody>
          <a:bodyPr wrap="square" anchor="ctr">
            <a:spAutoFit/>
          </a:bodyPr>
          <a:lstStyle/>
          <a:p>
            <a:pPr algn="ctr"/>
            <a:r>
              <a:rPr sz="2500" b="1">
                <a:solidFill>
                  <a:srgbClr val="F0F4FF"/>
                </a:solidFill>
                <a:latin typeface="Georgia"/>
              </a:rPr>
              <a:t>The best learning signature is not one curve alone.</a:t>
            </a:r>
          </a:p>
        </p:txBody>
      </p:sp>
      <p:sp>
        <p:nvSpPr>
          <p:cNvPr id="9" name="TextBox 8"/>
          <p:cNvSpPr txBox="1"/>
          <p:nvPr/>
        </p:nvSpPr>
        <p:spPr>
          <a:xfrm>
            <a:off x="914400" y="4247941"/>
            <a:ext cx="10332720" cy="830997"/>
          </a:xfrm>
          <a:prstGeom prst="rect">
            <a:avLst/>
          </a:prstGeom>
          <a:noFill/>
        </p:spPr>
        <p:txBody>
          <a:bodyPr wrap="square" anchor="ctr">
            <a:spAutoFit/>
          </a:bodyPr>
          <a:lstStyle/>
          <a:p>
            <a:pPr algn="ctr"/>
            <a:r>
              <a:rPr sz="2400" b="0" dirty="0">
                <a:solidFill>
                  <a:srgbClr val="41DCC6"/>
                </a:solidFill>
                <a:latin typeface="Georgia"/>
              </a:rPr>
              <a:t>You want the output to become confident, the correct target to win, </a:t>
            </a:r>
            <a:endParaRPr lang="en-US" sz="2400" b="0" dirty="0">
              <a:solidFill>
                <a:srgbClr val="12345B"/>
              </a:solidFill>
            </a:endParaRPr>
          </a:p>
          <a:p>
            <a:pPr algn="ctr"/>
            <a:r>
              <a:rPr sz="2400" b="0" dirty="0">
                <a:solidFill>
                  <a:srgbClr val="41DCC6"/>
                </a:solidFill>
                <a:latin typeface="Georgia"/>
              </a:rPr>
              <a:t>and the attention mechanism to become more focused.</a:t>
            </a:r>
          </a:p>
        </p:txBody>
      </p:sp>
      <p:sp>
        <p:nvSpPr>
          <p:cNvPr id="10" name="TextBox 9"/>
          <p:cNvSpPr txBox="1"/>
          <p:nvPr/>
        </p:nvSpPr>
        <p:spPr>
          <a:xfrm>
            <a:off x="914400" y="5482382"/>
            <a:ext cx="10332720" cy="830997"/>
          </a:xfrm>
          <a:prstGeom prst="rect">
            <a:avLst/>
          </a:prstGeom>
          <a:noFill/>
        </p:spPr>
        <p:txBody>
          <a:bodyPr wrap="square" anchor="ctr">
            <a:spAutoFit/>
          </a:bodyPr>
          <a:lstStyle/>
          <a:p>
            <a:pPr algn="ctr"/>
            <a:r>
              <a:rPr sz="2400" b="1" dirty="0">
                <a:solidFill>
                  <a:srgbClr val="41DCC6"/>
                </a:solidFill>
                <a:latin typeface="Georgia"/>
              </a:rPr>
              <a:t>In presentation language: the plots show error falling, </a:t>
            </a:r>
            <a:endParaRPr lang="en-US" sz="2400" b="1" dirty="0">
              <a:solidFill>
                <a:srgbClr val="555555"/>
              </a:solidFill>
            </a:endParaRPr>
          </a:p>
          <a:p>
            <a:pPr algn="ctr"/>
            <a:r>
              <a:rPr sz="2400" b="1" dirty="0">
                <a:solidFill>
                  <a:srgbClr val="41DCC6"/>
                </a:solidFill>
                <a:latin typeface="Georgia"/>
              </a:rPr>
              <a:t>certainty rising, and attention organizing.</a:t>
            </a:r>
          </a:p>
        </p:txBody>
      </p:sp>
      <p:sp>
        <p:nvSpPr>
          <p:cNvPr id="1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High Entropy: The Model Is Unsure</a:t>
            </a:r>
          </a:p>
        </p:txBody>
      </p:sp>
      <p:sp>
        <p:nvSpPr>
          <p:cNvPr id="3" name="Rounded Rectangle 2"/>
          <p:cNvSpPr/>
          <p:nvPr/>
        </p:nvSpPr>
        <p:spPr>
          <a:xfrm>
            <a:off x="914400" y="1417320"/>
            <a:ext cx="2377440" cy="68580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EB4FF"/>
                </a:solidFill>
                <a:effectLst/>
                <a:uLnTx/>
                <a:uFillTx/>
                <a:latin typeface="Calibri"/>
                <a:ea typeface="+mn-ea"/>
                <a:cs typeface="+mn-cs"/>
              </a:rPr>
              <a:t>8 equal choices</a:t>
            </a:r>
          </a:p>
        </p:txBody>
      </p:sp>
      <p:sp>
        <p:nvSpPr>
          <p:cNvPr id="4" name="TextBox 3"/>
          <p:cNvSpPr txBox="1"/>
          <p:nvPr/>
        </p:nvSpPr>
        <p:spPr>
          <a:xfrm>
            <a:off x="3657600" y="1417320"/>
            <a:ext cx="7315200" cy="68580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0F4FF"/>
                </a:solidFill>
                <a:effectLst/>
                <a:uLnTx/>
                <a:uFillTx/>
                <a:latin typeface="Calibri"/>
                <a:ea typeface="+mn-ea"/>
                <a:cs typeface="+mn-cs"/>
              </a:rPr>
              <a:t>p = 1/8 = 0.125 for each token</a:t>
            </a:r>
          </a:p>
        </p:txBody>
      </p:sp>
      <p:sp>
        <p:nvSpPr>
          <p:cNvPr id="5" name="TextBox 4"/>
          <p:cNvSpPr txBox="1"/>
          <p:nvPr/>
        </p:nvSpPr>
        <p:spPr>
          <a:xfrm>
            <a:off x="914400" y="2423160"/>
            <a:ext cx="1033272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5D278"/>
                </a:solidFill>
                <a:effectLst/>
                <a:uLnTx/>
                <a:uFillTx/>
                <a:latin typeface="Calibri"/>
                <a:ea typeface="+mn-ea"/>
                <a:cs typeface="+mn-cs"/>
              </a:rPr>
              <a:t>H = −8(0.125 ln 0.125) = ln(8) ≈ 2.079</a:t>
            </a:r>
          </a:p>
        </p:txBody>
      </p:sp>
      <p:sp>
        <p:nvSpPr>
          <p:cNvPr id="6" name="TextBox 5"/>
          <p:cNvSpPr txBox="1"/>
          <p:nvPr/>
        </p:nvSpPr>
        <p:spPr>
          <a:xfrm>
            <a:off x="914400" y="3657600"/>
            <a:ext cx="103327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dirty="0">
                <a:ln>
                  <a:noFill/>
                </a:ln>
                <a:solidFill>
                  <a:srgbClr val="69DCFF"/>
                </a:solidFill>
                <a:effectLst/>
                <a:uLnTx/>
                <a:uFillTx/>
                <a:latin typeface="Calibri"/>
                <a:ea typeface="+mn-ea"/>
                <a:cs typeface="+mn-cs"/>
              </a:rPr>
              <a:t>For 8 equally likely choices, 2.079 is the maximum possible entropy.</a:t>
            </a:r>
          </a:p>
        </p:txBody>
      </p:sp>
      <p:sp>
        <p:nvSpPr>
          <p:cNvPr id="7" name="TextBox 6"/>
          <p:cNvSpPr txBox="1"/>
          <p:nvPr/>
        </p:nvSpPr>
        <p:spPr>
          <a:xfrm>
            <a:off x="914400" y="4754880"/>
            <a:ext cx="103327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a:ln>
                  <a:noFill/>
                </a:ln>
                <a:solidFill>
                  <a:srgbClr val="B9C6E1"/>
                </a:solidFill>
                <a:effectLst/>
                <a:uLnTx/>
                <a:uFillTx/>
                <a:latin typeface="Calibri"/>
                <a:ea typeface="+mn-ea"/>
                <a:cs typeface="+mn-cs"/>
              </a:rPr>
              <a:t>Interpretation: the model has not yet strongly selected one of the eight alternatives.</a:t>
            </a:r>
          </a:p>
        </p:txBody>
      </p:sp>
      <p:sp>
        <p:nvSpPr>
          <p:cNvPr id="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a:extLst>
            <a:ext uri="{FF2B5EF4-FFF2-40B4-BE49-F238E27FC236}">
              <a16:creationId xmlns:a16="http://schemas.microsoft.com/office/drawing/2014/main" id="{D8592A15-D667-CBAD-CCB0-E5C8C54C75A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C7E443-5355-0CAC-DA5D-E18190990540}"/>
              </a:ext>
            </a:extLst>
          </p:cNvPr>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High Entropy: The </a:t>
            </a:r>
            <a:r>
              <a:rPr kumimoji="0" sz="4000" b="1" i="0" u="none" strike="noStrike" kern="1200" cap="none" spc="0" normalizeH="0" baseline="0" noProof="0" dirty="0">
                <a:ln>
                  <a:noFill/>
                </a:ln>
                <a:solidFill>
                  <a:srgbClr val="6DDCFF"/>
                </a:solidFill>
                <a:effectLst/>
                <a:uLnTx/>
                <a:uFillTx/>
                <a:latin typeface="Calibri"/>
                <a:ea typeface="+mn-ea"/>
                <a:cs typeface="+mn-cs"/>
              </a:rPr>
              <a:t>Model Is </a:t>
            </a:r>
            <a:r>
              <a:rPr kumimoji="0" sz="4000" b="1" i="0" u="none" strike="noStrike" kern="1200" cap="none" spc="0" normalizeH="0" baseline="0" noProof="0" dirty="0">
                <a:ln>
                  <a:noFill/>
                </a:ln>
                <a:solidFill>
                  <a:srgbClr val="69DCFF"/>
                </a:solidFill>
                <a:effectLst/>
                <a:uLnTx/>
                <a:uFillTx/>
                <a:latin typeface="Calibri"/>
                <a:ea typeface="+mn-ea"/>
                <a:cs typeface="+mn-cs"/>
              </a:rPr>
              <a:t>Unsure</a:t>
            </a:r>
          </a:p>
        </p:txBody>
      </p:sp>
      <mc:AlternateContent xmlns:mc="http://schemas.openxmlformats.org/markup-compatibility/2006" xmlns:a14="http://schemas.microsoft.com/office/drawing/2010/main">
        <mc:Choice Requires="a14">
          <p:sp>
            <p:nvSpPr>
              <p:cNvPr id="3" name="Rounded Rectangle 2">
                <a:extLst>
                  <a:ext uri="{FF2B5EF4-FFF2-40B4-BE49-F238E27FC236}">
                    <a16:creationId xmlns:a16="http://schemas.microsoft.com/office/drawing/2014/main" id="{6AB6365E-D2EC-F7FE-D002-96B087327C14}"/>
                  </a:ext>
                </a:extLst>
              </p:cNvPr>
              <p:cNvSpPr/>
              <p:nvPr/>
            </p:nvSpPr>
            <p:spPr>
              <a:xfrm>
                <a:off x="2036618" y="1417319"/>
                <a:ext cx="8453102" cy="4086333"/>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r>
                  <a:rPr lang="en-US" sz="2800" b="1" dirty="0">
                    <a:solidFill>
                      <a:srgbClr val="6DDCFF"/>
                    </a:solidFill>
                  </a:rPr>
                  <a:t>Why Different Maximum Entropies?</a:t>
                </a:r>
              </a:p>
              <a:p>
                <a:pPr/>
                <a:r>
                  <a:rPr lang="en-US" sz="2800" b="1" dirty="0">
                    <a:solidFill>
                      <a:srgbClr val="6DDCFF"/>
                    </a:solidFill>
                  </a:rPr>
                  <a:t>8 attention positions:</a:t>
                </a:r>
                <a:br>
                  <a:rPr lang="en-US" sz="2800" dirty="0">
                    <a:solidFill>
                      <a:srgbClr val="6DDCFF"/>
                    </a:solidFill>
                  </a:rPr>
                </a:br>
                <a14:m>
                  <m:oMathPara xmlns:m="http://schemas.openxmlformats.org/officeDocument/2006/math">
                    <m:oMath>
                      <m:sSub>
                        <m:sSubPr>
                          <m:ctrlPr>
                            <a:rPr lang="en-US" sz="2800" i="1">
                              <a:solidFill>
                                <a:srgbClr val="6DDCFF"/>
                              </a:solidFill>
                              <a:latin typeface="Cambria Math" panose="02040503050406030204" pitchFamily="18" charset="0"/>
                            </a:rPr>
                          </m:ctrlPr>
                        </m:sSubPr>
                        <m:e>
                          <m:r>
                            <a:rPr lang="en-US" sz="2800" i="1">
                              <a:solidFill>
                                <a:srgbClr val="6DDCFF"/>
                              </a:solidFill>
                              <a:latin typeface="Cambria Math" panose="02040503050406030204" pitchFamily="18" charset="0"/>
                            </a:rPr>
                            <m:t>𝐻</m:t>
                          </m:r>
                        </m:e>
                        <m:sub>
                          <m:r>
                            <m:rPr>
                              <m:sty m:val="p"/>
                            </m:rPr>
                            <a:rPr lang="en-US" sz="2800">
                              <a:solidFill>
                                <a:srgbClr val="6DDCFF"/>
                              </a:solidFill>
                              <a:latin typeface="Cambria Math" panose="02040503050406030204" pitchFamily="18" charset="0"/>
                            </a:rPr>
                            <m:t>max</m:t>
                          </m:r>
                        </m:sub>
                      </m:sSub>
                      <m:r>
                        <a:rPr lang="en-US" sz="2800">
                          <a:solidFill>
                            <a:srgbClr val="6DDCFF"/>
                          </a:solidFill>
                          <a:latin typeface="Cambria Math" panose="02040503050406030204" pitchFamily="18" charset="0"/>
                        </a:rPr>
                        <m:t>=</m:t>
                      </m:r>
                      <m:r>
                        <m:rPr>
                          <m:sty m:val="p"/>
                        </m:rPr>
                        <a:rPr lang="en-US" sz="2800">
                          <a:solidFill>
                            <a:srgbClr val="6DDCFF"/>
                          </a:solidFill>
                          <a:latin typeface="Cambria Math" panose="02040503050406030204" pitchFamily="18" charset="0"/>
                        </a:rPr>
                        <m:t>ln</m:t>
                      </m:r>
                      <m:r>
                        <a:rPr lang="en-US" sz="2800">
                          <a:solidFill>
                            <a:srgbClr val="6DDCFF"/>
                          </a:solidFill>
                          <a:latin typeface="Cambria Math" panose="02040503050406030204" pitchFamily="18" charset="0"/>
                        </a:rPr>
                        <m:t>⁡</m:t>
                      </m:r>
                      <m:d>
                        <m:dPr>
                          <m:ctrlPr>
                            <a:rPr lang="en-US" sz="2800">
                              <a:solidFill>
                                <a:srgbClr val="6DDCFF"/>
                              </a:solidFill>
                              <a:latin typeface="Cambria Math" panose="02040503050406030204" pitchFamily="18" charset="0"/>
                            </a:rPr>
                          </m:ctrlPr>
                        </m:dPr>
                        <m:e>
                          <m:r>
                            <a:rPr lang="en-US" sz="2800">
                              <a:solidFill>
                                <a:srgbClr val="6DDCFF"/>
                              </a:solidFill>
                              <a:latin typeface="Cambria Math" panose="02040503050406030204" pitchFamily="18" charset="0"/>
                            </a:rPr>
                            <m:t>8</m:t>
                          </m:r>
                        </m:e>
                      </m:d>
                      <m:r>
                        <a:rPr lang="en-US" sz="2800">
                          <a:solidFill>
                            <a:srgbClr val="6DDCFF"/>
                          </a:solidFill>
                          <a:latin typeface="Cambria Math" panose="02040503050406030204" pitchFamily="18" charset="0"/>
                        </a:rPr>
                        <m:t>=2.079</m:t>
                      </m:r>
                    </m:oMath>
                  </m:oMathPara>
                </a14:m>
                <a:endParaRPr lang="en-US" sz="2800" dirty="0">
                  <a:solidFill>
                    <a:srgbClr val="6DDCFF"/>
                  </a:solidFill>
                </a:endParaRPr>
              </a:p>
              <a:p>
                <a:pPr/>
                <a:r>
                  <a:rPr lang="en-US" sz="2800" b="1" dirty="0">
                    <a:solidFill>
                      <a:srgbClr val="6DDCFF"/>
                    </a:solidFill>
                  </a:rPr>
                  <a:t>80 possible output tokens/classes:</a:t>
                </a:r>
                <a:br>
                  <a:rPr lang="en-US" sz="2800" dirty="0">
                    <a:solidFill>
                      <a:srgbClr val="6DDCFF"/>
                    </a:solidFill>
                  </a:rPr>
                </a:br>
                <a14:m>
                  <m:oMathPara xmlns:m="http://schemas.openxmlformats.org/officeDocument/2006/math">
                    <m:oMath>
                      <m:sSub>
                        <m:sSubPr>
                          <m:ctrlPr>
                            <a:rPr lang="en-US" sz="2800" i="1">
                              <a:solidFill>
                                <a:srgbClr val="6DDCFF"/>
                              </a:solidFill>
                              <a:latin typeface="Cambria Math" panose="02040503050406030204" pitchFamily="18" charset="0"/>
                            </a:rPr>
                          </m:ctrlPr>
                        </m:sSubPr>
                        <m:e>
                          <m:r>
                            <a:rPr lang="en-US" sz="2800" i="1">
                              <a:solidFill>
                                <a:srgbClr val="6DDCFF"/>
                              </a:solidFill>
                              <a:latin typeface="Cambria Math" panose="02040503050406030204" pitchFamily="18" charset="0"/>
                            </a:rPr>
                            <m:t>𝐻</m:t>
                          </m:r>
                        </m:e>
                        <m:sub>
                          <m:r>
                            <m:rPr>
                              <m:sty m:val="p"/>
                            </m:rPr>
                            <a:rPr lang="en-US" sz="2800">
                              <a:solidFill>
                                <a:srgbClr val="6DDCFF"/>
                              </a:solidFill>
                              <a:latin typeface="Cambria Math" panose="02040503050406030204" pitchFamily="18" charset="0"/>
                            </a:rPr>
                            <m:t>max</m:t>
                          </m:r>
                        </m:sub>
                      </m:sSub>
                      <m:r>
                        <a:rPr lang="en-US" sz="2800">
                          <a:solidFill>
                            <a:srgbClr val="6DDCFF"/>
                          </a:solidFill>
                          <a:latin typeface="Cambria Math" panose="02040503050406030204" pitchFamily="18" charset="0"/>
                        </a:rPr>
                        <m:t>=</m:t>
                      </m:r>
                      <m:r>
                        <m:rPr>
                          <m:sty m:val="p"/>
                        </m:rPr>
                        <a:rPr lang="en-US" sz="2800">
                          <a:solidFill>
                            <a:srgbClr val="6DDCFF"/>
                          </a:solidFill>
                          <a:latin typeface="Cambria Math" panose="02040503050406030204" pitchFamily="18" charset="0"/>
                        </a:rPr>
                        <m:t>ln</m:t>
                      </m:r>
                      <m:r>
                        <a:rPr lang="en-US" sz="2800">
                          <a:solidFill>
                            <a:srgbClr val="6DDCFF"/>
                          </a:solidFill>
                          <a:latin typeface="Cambria Math" panose="02040503050406030204" pitchFamily="18" charset="0"/>
                        </a:rPr>
                        <m:t>⁡</m:t>
                      </m:r>
                      <m:d>
                        <m:dPr>
                          <m:ctrlPr>
                            <a:rPr lang="en-US" sz="2800">
                              <a:solidFill>
                                <a:srgbClr val="6DDCFF"/>
                              </a:solidFill>
                              <a:latin typeface="Cambria Math" panose="02040503050406030204" pitchFamily="18" charset="0"/>
                            </a:rPr>
                          </m:ctrlPr>
                        </m:dPr>
                        <m:e>
                          <m:r>
                            <a:rPr lang="en-US" sz="2800">
                              <a:solidFill>
                                <a:srgbClr val="6DDCFF"/>
                              </a:solidFill>
                              <a:latin typeface="Cambria Math" panose="02040503050406030204" pitchFamily="18" charset="0"/>
                            </a:rPr>
                            <m:t>80</m:t>
                          </m:r>
                        </m:e>
                      </m:d>
                      <m:r>
                        <a:rPr lang="en-US" sz="2800">
                          <a:solidFill>
                            <a:srgbClr val="6DDCFF"/>
                          </a:solidFill>
                          <a:latin typeface="Cambria Math" panose="02040503050406030204" pitchFamily="18" charset="0"/>
                        </a:rPr>
                        <m:t>=4.382</m:t>
                      </m:r>
                    </m:oMath>
                  </m:oMathPara>
                </a14:m>
                <a:endParaRPr lang="en-US" sz="2800" dirty="0">
                  <a:solidFill>
                    <a:srgbClr val="6DDCFF"/>
                  </a:solidFill>
                </a:endParaRPr>
              </a:p>
              <a:p>
                <a:r>
                  <a:rPr lang="en-US" sz="2800" b="1" dirty="0">
                    <a:solidFill>
                      <a:srgbClr val="6DDCFF"/>
                    </a:solidFill>
                  </a:rPr>
                  <a:t>Entropy depends on the number of possible choices.</a:t>
                </a:r>
                <a:endParaRPr lang="en-US" sz="2800" dirty="0">
                  <a:solidFill>
                    <a:srgbClr val="6DDCFF"/>
                  </a:solidFill>
                </a:endParaRPr>
              </a:p>
            </p:txBody>
          </p:sp>
        </mc:Choice>
        <mc:Fallback xmlns="">
          <p:sp>
            <p:nvSpPr>
              <p:cNvPr id="3" name="Rounded Rectangle 2">
                <a:extLst>
                  <a:ext uri="{FF2B5EF4-FFF2-40B4-BE49-F238E27FC236}">
                    <a16:creationId xmlns:a16="http://schemas.microsoft.com/office/drawing/2014/main" id="{6AB6365E-D2EC-F7FE-D002-96B087327C14}"/>
                  </a:ext>
                </a:extLst>
              </p:cNvPr>
              <p:cNvSpPr>
                <a:spLocks noRot="1" noChangeAspect="1" noMove="1" noResize="1" noEditPoints="1" noAdjustHandles="1" noChangeArrowheads="1" noChangeShapeType="1" noTextEdit="1"/>
              </p:cNvSpPr>
              <p:nvPr/>
            </p:nvSpPr>
            <p:spPr>
              <a:xfrm>
                <a:off x="2036618" y="1417319"/>
                <a:ext cx="8453102" cy="4086333"/>
              </a:xfrm>
              <a:prstGeom prst="roundRect">
                <a:avLst/>
              </a:prstGeom>
              <a:blipFill>
                <a:blip r:embed="rId2"/>
                <a:stretch>
                  <a:fillRect/>
                </a:stretch>
              </a:blipFill>
              <a:ln>
                <a:solidFill>
                  <a:srgbClr val="69DCFF"/>
                </a:solidFill>
              </a:ln>
            </p:spPr>
            <p:txBody>
              <a:bodyPr/>
              <a:lstStyle/>
              <a:p>
                <a:r>
                  <a:rPr lang="en-US">
                    <a:noFill/>
                  </a:rPr>
                  <a:t> </a:t>
                </a:r>
              </a:p>
            </p:txBody>
          </p:sp>
        </mc:Fallback>
      </mc:AlternateContent>
      <p:sp>
        <p:nvSpPr>
          <p:cNvPr id="4"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extLst>
      <p:ext uri="{BB962C8B-B14F-4D97-AF65-F5344CB8AC3E}">
        <p14:creationId xmlns:p14="http://schemas.microsoft.com/office/powerpoint/2010/main" val="37099653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Low Entropy: The Model Becomes Confident</a:t>
            </a:r>
          </a:p>
        </p:txBody>
      </p:sp>
      <p:pic>
        <p:nvPicPr>
          <p:cNvPr id="3" name="Picture 2" descr="entropy_probabilities.png"/>
          <p:cNvPicPr>
            <a:picLocks noChangeAspect="1"/>
          </p:cNvPicPr>
          <p:nvPr/>
        </p:nvPicPr>
        <p:blipFill>
          <a:blip r:embed="rId2"/>
          <a:stretch>
            <a:fillRect/>
          </a:stretch>
        </p:blipFill>
        <p:spPr>
          <a:xfrm>
            <a:off x="1325880" y="1188720"/>
            <a:ext cx="9509760" cy="5282413"/>
          </a:xfrm>
          <a:prstGeom prst="rect">
            <a:avLst/>
          </a:prstGeom>
        </p:spPr>
      </p:pic>
      <p:sp>
        <p:nvSpPr>
          <p:cNvPr id="4" name="TextBox 3"/>
          <p:cNvSpPr txBox="1"/>
          <p:nvPr/>
        </p:nvSpPr>
        <p:spPr>
          <a:xfrm>
            <a:off x="731520" y="5623560"/>
            <a:ext cx="1078992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9DCFF"/>
                </a:solidFill>
                <a:effectLst/>
                <a:uLnTx/>
                <a:uFillTx/>
                <a:latin typeface="Calibri"/>
                <a:ea typeface="+mn-ea"/>
                <a:cs typeface="+mn-cs"/>
              </a:rPr>
              <a:t>Training often moves the output from a broad distribution toward a sharper one.</a:t>
            </a:r>
          </a:p>
        </p:txBody>
      </p:sp>
      <p:sp>
        <p:nvSpPr>
          <p:cNvPr id="5"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How to Read </a:t>
            </a:r>
            <a:r>
              <a:rPr kumimoji="0" sz="4000" b="1" i="0" u="none" strike="noStrike" kern="1200" cap="none" spc="0" normalizeH="0" baseline="0" noProof="0" dirty="0" err="1">
                <a:ln>
                  <a:noFill/>
                </a:ln>
                <a:solidFill>
                  <a:srgbClr val="69DCFF"/>
                </a:solidFill>
                <a:effectLst/>
                <a:uLnTx/>
                <a:uFillTx/>
                <a:latin typeface="Calibri"/>
                <a:ea typeface="+mn-ea"/>
                <a:cs typeface="+mn-cs"/>
              </a:rPr>
              <a:t>Htrain</a:t>
            </a:r>
            <a:r>
              <a:rPr kumimoji="0" sz="4000" b="1" i="0" u="none" strike="noStrike" kern="1200" cap="none" spc="0" normalizeH="0" baseline="0" noProof="0" dirty="0">
                <a:ln>
                  <a:noFill/>
                </a:ln>
                <a:solidFill>
                  <a:srgbClr val="69DCFF"/>
                </a:solidFill>
                <a:effectLst/>
                <a:uLnTx/>
                <a:uFillTx/>
                <a:latin typeface="Calibri"/>
                <a:ea typeface="+mn-ea"/>
                <a:cs typeface="+mn-cs"/>
              </a:rPr>
              <a:t> in </a:t>
            </a:r>
            <a:r>
              <a:rPr lang="en-US" sz="4000" b="1" dirty="0">
                <a:solidFill>
                  <a:srgbClr val="69DCFF"/>
                </a:solidFill>
                <a:latin typeface="Calibri"/>
              </a:rPr>
              <a:t>the</a:t>
            </a:r>
            <a:r>
              <a:rPr kumimoji="0" sz="4000" b="1" i="0" u="none" strike="noStrike" kern="1200" cap="none" spc="0" normalizeH="0" baseline="0" noProof="0" dirty="0">
                <a:ln>
                  <a:noFill/>
                </a:ln>
                <a:solidFill>
                  <a:srgbClr val="69DCFF"/>
                </a:solidFill>
                <a:effectLst/>
                <a:uLnTx/>
                <a:uFillTx/>
                <a:latin typeface="Calibri"/>
                <a:ea typeface="+mn-ea"/>
                <a:cs typeface="+mn-cs"/>
              </a:rPr>
              <a:t> </a:t>
            </a:r>
            <a:r>
              <a:rPr kumimoji="0" lang="en-US" sz="4000" b="1" i="0" u="none" strike="noStrike" kern="1200" cap="none" spc="0" normalizeH="0" baseline="0" noProof="0" dirty="0">
                <a:ln>
                  <a:noFill/>
                </a:ln>
                <a:solidFill>
                  <a:srgbClr val="69DCFF"/>
                </a:solidFill>
                <a:effectLst/>
                <a:uLnTx/>
                <a:uFillTx/>
                <a:latin typeface="Calibri"/>
                <a:ea typeface="+mn-ea"/>
                <a:cs typeface="+mn-cs"/>
              </a:rPr>
              <a:t>Python</a:t>
            </a:r>
            <a:r>
              <a:rPr kumimoji="0" sz="4000" b="1" i="0" u="none" strike="noStrike" kern="1200" cap="none" spc="0" normalizeH="0" baseline="0" noProof="0" dirty="0">
                <a:ln>
                  <a:noFill/>
                </a:ln>
                <a:solidFill>
                  <a:srgbClr val="69DCFF"/>
                </a:solidFill>
                <a:effectLst/>
                <a:uLnTx/>
                <a:uFillTx/>
                <a:latin typeface="Calibri"/>
                <a:ea typeface="+mn-ea"/>
                <a:cs typeface="+mn-cs"/>
              </a:rPr>
              <a:t> Model</a:t>
            </a:r>
          </a:p>
        </p:txBody>
      </p:sp>
      <p:sp>
        <p:nvSpPr>
          <p:cNvPr id="3" name="Rounded Rectangle 2"/>
          <p:cNvSpPr/>
          <p:nvPr/>
        </p:nvSpPr>
        <p:spPr>
          <a:xfrm>
            <a:off x="640080" y="1325880"/>
            <a:ext cx="3108960" cy="77724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BEB4FF"/>
                </a:solidFill>
                <a:effectLst/>
                <a:uLnTx/>
                <a:uFillTx/>
                <a:latin typeface="Calibri"/>
                <a:ea typeface="+mn-ea"/>
                <a:cs typeface="+mn-cs"/>
              </a:rPr>
              <a:t>Beginning
Htrain high</a:t>
            </a:r>
          </a:p>
        </p:txBody>
      </p:sp>
      <p:sp>
        <p:nvSpPr>
          <p:cNvPr id="4" name="Rounded Rectangle 3"/>
          <p:cNvSpPr/>
          <p:nvPr/>
        </p:nvSpPr>
        <p:spPr>
          <a:xfrm>
            <a:off x="4526280" y="1325880"/>
            <a:ext cx="3108960" cy="77724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5D278"/>
                </a:solidFill>
                <a:effectLst/>
                <a:uLnTx/>
                <a:uFillTx/>
                <a:latin typeface="Calibri"/>
                <a:ea typeface="+mn-ea"/>
                <a:cs typeface="+mn-cs"/>
              </a:rPr>
              <a:t>During learning
Htrain falls</a:t>
            </a:r>
          </a:p>
        </p:txBody>
      </p:sp>
      <p:sp>
        <p:nvSpPr>
          <p:cNvPr id="5" name="Rounded Rectangle 4"/>
          <p:cNvSpPr/>
          <p:nvPr/>
        </p:nvSpPr>
        <p:spPr>
          <a:xfrm>
            <a:off x="8412480" y="1325880"/>
            <a:ext cx="3108960" cy="77724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46DCC3"/>
                </a:solidFill>
                <a:effectLst/>
                <a:uLnTx/>
                <a:uFillTx/>
                <a:latin typeface="Calibri"/>
                <a:ea typeface="+mn-ea"/>
                <a:cs typeface="+mn-cs"/>
              </a:rPr>
              <a:t>Later
output is sharper</a:t>
            </a:r>
          </a:p>
        </p:txBody>
      </p:sp>
      <p:sp>
        <p:nvSpPr>
          <p:cNvPr id="6" name="TextBox 5"/>
          <p:cNvSpPr txBox="1"/>
          <p:nvPr/>
        </p:nvSpPr>
        <p:spPr>
          <a:xfrm>
            <a:off x="731520" y="2743200"/>
            <a:ext cx="107899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300" b="1" i="0" u="none" strike="noStrike" kern="1200" cap="none" spc="0" normalizeH="0" baseline="0" noProof="0">
                <a:ln>
                  <a:noFill/>
                </a:ln>
                <a:solidFill>
                  <a:srgbClr val="69DCFF"/>
                </a:solidFill>
                <a:effectLst/>
                <a:uLnTx/>
                <a:uFillTx/>
                <a:latin typeface="Calibri"/>
                <a:ea typeface="+mn-ea"/>
                <a:cs typeface="+mn-cs"/>
              </a:rPr>
              <a:t>Htrain ↓ means the output distribution is becoming less uncertain.</a:t>
            </a:r>
          </a:p>
        </p:txBody>
      </p:sp>
      <p:sp>
        <p:nvSpPr>
          <p:cNvPr id="7" name="TextBox 6"/>
          <p:cNvSpPr txBox="1"/>
          <p:nvPr/>
        </p:nvSpPr>
        <p:spPr>
          <a:xfrm>
            <a:off x="731520" y="3703320"/>
            <a:ext cx="107899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dirty="0">
                <a:ln>
                  <a:noFill/>
                </a:ln>
                <a:solidFill>
                  <a:srgbClr val="F5D278"/>
                </a:solidFill>
                <a:effectLst/>
                <a:uLnTx/>
                <a:uFillTx/>
                <a:latin typeface="Calibri"/>
                <a:ea typeface="+mn-ea"/>
                <a:cs typeface="+mn-cs"/>
              </a:rPr>
              <a:t>But low entropy alone does NOT prove the model learned the correct answer.</a:t>
            </a:r>
          </a:p>
        </p:txBody>
      </p:sp>
      <p:sp>
        <p:nvSpPr>
          <p:cNvPr id="8" name="TextBox 7"/>
          <p:cNvSpPr txBox="1"/>
          <p:nvPr/>
        </p:nvSpPr>
        <p:spPr>
          <a:xfrm>
            <a:off x="731520" y="4754880"/>
            <a:ext cx="1078992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F0F4FF"/>
                </a:solidFill>
                <a:effectLst/>
                <a:uLnTx/>
                <a:uFillTx/>
                <a:latin typeface="Calibri"/>
                <a:ea typeface="+mn-ea"/>
                <a:cs typeface="+mn-cs"/>
              </a:rPr>
              <a:t>Check Ptarget too: if Htrain falls while Ptarget rises, confidence is concentrating on the desired token.</a:t>
            </a:r>
          </a:p>
        </p:txBody>
      </p:sp>
      <p:sp>
        <p:nvSpPr>
          <p:cNvPr id="9"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Token-Output Entropy vs. Attention Entropy</a:t>
            </a:r>
          </a:p>
        </p:txBody>
      </p:sp>
      <p:sp>
        <p:nvSpPr>
          <p:cNvPr id="3" name="Rounded Rectangle 2"/>
          <p:cNvSpPr/>
          <p:nvPr/>
        </p:nvSpPr>
        <p:spPr>
          <a:xfrm>
            <a:off x="685800" y="1417320"/>
            <a:ext cx="5029200" cy="96012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69DCFF"/>
                </a:solidFill>
                <a:effectLst/>
                <a:uLnTx/>
                <a:uFillTx/>
                <a:latin typeface="Calibri"/>
                <a:ea typeface="+mn-ea"/>
                <a:cs typeface="+mn-cs"/>
              </a:rPr>
              <a:t>Token-output entropy — </a:t>
            </a:r>
            <a:r>
              <a:rPr kumimoji="0" sz="1900" b="1" i="0" u="none" strike="noStrike" kern="1200" cap="none" spc="0" normalizeH="0" baseline="0" noProof="0" dirty="0" err="1">
                <a:ln>
                  <a:noFill/>
                </a:ln>
                <a:solidFill>
                  <a:srgbClr val="69DCFF"/>
                </a:solidFill>
                <a:effectLst/>
                <a:uLnTx/>
                <a:uFillTx/>
                <a:latin typeface="Calibri"/>
                <a:ea typeface="+mn-ea"/>
                <a:cs typeface="+mn-cs"/>
              </a:rPr>
              <a:t>Htrain</a:t>
            </a:r>
            <a:r>
              <a:rPr kumimoji="0" sz="1900" b="1" i="0" u="none" strike="noStrike" kern="1200" cap="none" spc="0" normalizeH="0" baseline="0" noProof="0" dirty="0">
                <a:ln>
                  <a:noFill/>
                </a:ln>
                <a:solidFill>
                  <a:srgbClr val="69DCFF"/>
                </a:solidFill>
                <a:effectLst/>
                <a:uLnTx/>
                <a:uFillTx/>
                <a:latin typeface="Calibri"/>
                <a:ea typeface="+mn-ea"/>
                <a:cs typeface="+mn-cs"/>
              </a:rPr>
              <a:t>
How uncertain is the model's OUTPUT </a:t>
            </a:r>
            <a:endParaRPr kumimoji="0" lang="en-US" sz="1900" b="1" i="0" u="none" strike="noStrike" kern="1200" cap="none" spc="0" normalizeH="0" baseline="0" noProof="0" dirty="0">
              <a:ln>
                <a:noFill/>
              </a:ln>
              <a:solidFill>
                <a:srgbClr val="69DCFF"/>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69DCFF"/>
                </a:solidFill>
                <a:effectLst/>
                <a:uLnTx/>
                <a:uFillTx/>
                <a:latin typeface="Calibri"/>
                <a:ea typeface="+mn-ea"/>
                <a:cs typeface="+mn-cs"/>
              </a:rPr>
              <a:t>token distribution?</a:t>
            </a:r>
          </a:p>
        </p:txBody>
      </p:sp>
      <p:sp>
        <p:nvSpPr>
          <p:cNvPr id="4" name="Rounded Rectangle 3"/>
          <p:cNvSpPr/>
          <p:nvPr/>
        </p:nvSpPr>
        <p:spPr>
          <a:xfrm>
            <a:off x="6446520" y="1417320"/>
            <a:ext cx="5029200" cy="96012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BEB4FF"/>
                </a:solidFill>
                <a:effectLst/>
                <a:uLnTx/>
                <a:uFillTx/>
                <a:latin typeface="Calibri"/>
                <a:ea typeface="+mn-ea"/>
                <a:cs typeface="+mn-cs"/>
              </a:rPr>
              <a:t>Attention entropy — Hatt
How spread out is ATTENTION </a:t>
            </a:r>
            <a:endParaRPr kumimoji="0" lang="en-US" sz="1900" b="1" i="0" u="none" strike="noStrike" kern="1200" cap="none" spc="0" normalizeH="0" baseline="0" noProof="0" dirty="0">
              <a:ln>
                <a:noFill/>
              </a:ln>
              <a:solidFill>
                <a:srgbClr val="BEB4FF"/>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BEB4FF"/>
                </a:solidFill>
                <a:effectLst/>
                <a:uLnTx/>
                <a:uFillTx/>
                <a:latin typeface="Calibri"/>
                <a:ea typeface="+mn-ea"/>
                <a:cs typeface="+mn-cs"/>
              </a:rPr>
              <a:t>across key positions?</a:t>
            </a:r>
          </a:p>
        </p:txBody>
      </p:sp>
      <p:sp>
        <p:nvSpPr>
          <p:cNvPr id="5" name="TextBox 4"/>
          <p:cNvSpPr txBox="1"/>
          <p:nvPr/>
        </p:nvSpPr>
        <p:spPr>
          <a:xfrm>
            <a:off x="731520" y="3107509"/>
            <a:ext cx="107899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5D278"/>
                </a:solidFill>
                <a:effectLst/>
                <a:uLnTx/>
                <a:uFillTx/>
                <a:latin typeface="Calibri"/>
                <a:ea typeface="+mn-ea"/>
                <a:cs typeface="+mn-cs"/>
              </a:rPr>
              <a:t>They measure two different distributions.</a:t>
            </a:r>
          </a:p>
        </p:txBody>
      </p:sp>
      <p:sp>
        <p:nvSpPr>
          <p:cNvPr id="6" name="TextBox 5"/>
          <p:cNvSpPr txBox="1"/>
          <p:nvPr/>
        </p:nvSpPr>
        <p:spPr>
          <a:xfrm>
            <a:off x="914400" y="3995812"/>
            <a:ext cx="10332720" cy="9694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dirty="0" err="1">
                <a:ln>
                  <a:noFill/>
                </a:ln>
                <a:solidFill>
                  <a:srgbClr val="F0F4FF"/>
                </a:solidFill>
                <a:effectLst/>
                <a:uLnTx/>
                <a:uFillTx/>
                <a:latin typeface="Calibri"/>
                <a:ea typeface="+mn-ea"/>
                <a:cs typeface="+mn-cs"/>
              </a:rPr>
              <a:t>Htrain</a:t>
            </a:r>
            <a:r>
              <a:rPr kumimoji="0" sz="1900" b="0" i="0" u="none" strike="noStrike" kern="1200" cap="none" spc="0" normalizeH="0" baseline="0" noProof="0" dirty="0">
                <a:ln>
                  <a:noFill/>
                </a:ln>
                <a:solidFill>
                  <a:srgbClr val="F0F4FF"/>
                </a:solidFill>
                <a:effectLst/>
                <a:uLnTx/>
                <a:uFillTx/>
                <a:latin typeface="Calibri"/>
                <a:ea typeface="+mn-ea"/>
                <a:cs typeface="+mn-cs"/>
              </a:rPr>
              <a:t> can fall even if attention remains broad. </a:t>
            </a:r>
            <a:endParaRPr kumimoji="0" lang="en-US" sz="1900" b="0" i="0" u="none" strike="noStrike" kern="1200" cap="none" spc="0" normalizeH="0" baseline="0" noProof="0" dirty="0">
              <a:ln>
                <a:noFill/>
              </a:ln>
              <a:solidFill>
                <a:srgbClr val="F0F4FF"/>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dirty="0">
                <a:ln>
                  <a:noFill/>
                </a:ln>
                <a:solidFill>
                  <a:srgbClr val="F0F4FF"/>
                </a:solidFill>
                <a:effectLst/>
                <a:uLnTx/>
                <a:uFillTx/>
                <a:latin typeface="Calibri"/>
                <a:ea typeface="+mn-ea"/>
                <a:cs typeface="+mn-cs"/>
              </a:rPr>
              <a:t>Conversely, attention can become focused </a:t>
            </a:r>
            <a:endParaRPr kumimoji="0" lang="en-US" sz="1900" b="0" i="0" u="none" strike="noStrike" kern="1200" cap="none" spc="0" normalizeH="0" baseline="0" noProof="0" dirty="0">
              <a:ln>
                <a:noFill/>
              </a:ln>
              <a:solidFill>
                <a:srgbClr val="F0F4FF"/>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dirty="0">
                <a:ln>
                  <a:noFill/>
                </a:ln>
                <a:solidFill>
                  <a:srgbClr val="F0F4FF"/>
                </a:solidFill>
                <a:effectLst/>
                <a:uLnTx/>
                <a:uFillTx/>
                <a:latin typeface="Calibri"/>
                <a:ea typeface="+mn-ea"/>
                <a:cs typeface="+mn-cs"/>
              </a:rPr>
              <a:t>without guaranteeing the correct output token.</a:t>
            </a:r>
          </a:p>
        </p:txBody>
      </p:sp>
      <p:sp>
        <p:nvSpPr>
          <p:cNvPr id="7" name="TextBox 6"/>
          <p:cNvSpPr txBox="1"/>
          <p:nvPr/>
        </p:nvSpPr>
        <p:spPr>
          <a:xfrm>
            <a:off x="731520" y="5370314"/>
            <a:ext cx="1078992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69DCFF"/>
                </a:solidFill>
                <a:effectLst/>
                <a:uLnTx/>
                <a:uFillTx/>
                <a:latin typeface="Calibri"/>
                <a:ea typeface="+mn-ea"/>
                <a:cs typeface="+mn-cs"/>
              </a:rPr>
              <a:t>This distinction is important when interpreting our nine </a:t>
            </a:r>
            <a:r>
              <a:rPr kumimoji="0" lang="en-US" sz="1800" b="1" i="0" u="none" strike="noStrike" kern="1200" cap="none" spc="0" normalizeH="0" baseline="0" noProof="0" dirty="0">
                <a:ln>
                  <a:noFill/>
                </a:ln>
                <a:solidFill>
                  <a:srgbClr val="69DCFF"/>
                </a:solidFill>
                <a:effectLst/>
                <a:uLnTx/>
                <a:uFillTx/>
                <a:latin typeface="Calibri"/>
                <a:ea typeface="+mn-ea"/>
                <a:cs typeface="+mn-cs"/>
              </a:rPr>
              <a:t>Python</a:t>
            </a:r>
            <a:r>
              <a:rPr kumimoji="0" sz="1800" b="1" i="0" u="none" strike="noStrike" kern="1200" cap="none" spc="0" normalizeH="0" baseline="0" noProof="0" dirty="0">
                <a:ln>
                  <a:noFill/>
                </a:ln>
                <a:solidFill>
                  <a:srgbClr val="69DCFF"/>
                </a:solidFill>
                <a:effectLst/>
                <a:uLnTx/>
                <a:uFillTx/>
                <a:latin typeface="Calibri"/>
                <a:ea typeface="+mn-ea"/>
                <a:cs typeface="+mn-cs"/>
              </a:rPr>
              <a:t> plots.</a:t>
            </a:r>
          </a:p>
        </p:txBody>
      </p:sp>
      <p:sp>
        <p:nvSpPr>
          <p:cNvPr id="8"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060A18"/>
        </a:solidFill>
        <a:effectLst/>
      </p:bgPr>
    </p:bg>
    <p:spTree>
      <p:nvGrpSpPr>
        <p:cNvPr id="1" name=""/>
        <p:cNvGrpSpPr/>
        <p:nvPr/>
      </p:nvGrpSpPr>
      <p:grpSpPr>
        <a:xfrm>
          <a:off x="0" y="0"/>
          <a:ext cx="0" cy="0"/>
          <a:chOff x="0" y="0"/>
          <a:chExt cx="0" cy="0"/>
        </a:xfrm>
      </p:grpSpPr>
      <p:sp>
        <p:nvSpPr>
          <p:cNvPr id="2" name="TextBox 1"/>
          <p:cNvSpPr txBox="1"/>
          <p:nvPr/>
        </p:nvSpPr>
        <p:spPr>
          <a:xfrm>
            <a:off x="411480" y="34677"/>
            <a:ext cx="113385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69DCFF"/>
                </a:solidFill>
                <a:effectLst/>
                <a:uLnTx/>
                <a:uFillTx/>
                <a:latin typeface="Calibri"/>
                <a:ea typeface="+mn-ea"/>
                <a:cs typeface="+mn-cs"/>
              </a:rPr>
              <a:t>One-Slide Interpretation</a:t>
            </a:r>
          </a:p>
        </p:txBody>
      </p:sp>
      <p:sp>
        <p:nvSpPr>
          <p:cNvPr id="3" name="TextBox 2"/>
          <p:cNvSpPr txBox="1"/>
          <p:nvPr/>
        </p:nvSpPr>
        <p:spPr>
          <a:xfrm>
            <a:off x="731520" y="1325880"/>
            <a:ext cx="107899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dirty="0">
                <a:ln>
                  <a:noFill/>
                </a:ln>
                <a:solidFill>
                  <a:srgbClr val="69DCFF"/>
                </a:solidFill>
                <a:effectLst/>
                <a:uLnTx/>
                <a:uFillTx/>
                <a:latin typeface="Calibri"/>
                <a:ea typeface="+mn-ea"/>
                <a:cs typeface="+mn-cs"/>
              </a:rPr>
              <a:t>TOKEN-OUTPUT ENTROPY = OUTPUT UNCERTAINTY</a:t>
            </a:r>
          </a:p>
        </p:txBody>
      </p:sp>
      <p:sp>
        <p:nvSpPr>
          <p:cNvPr id="4" name="Rounded Rectangle 3"/>
          <p:cNvSpPr/>
          <p:nvPr/>
        </p:nvSpPr>
        <p:spPr>
          <a:xfrm>
            <a:off x="914400" y="2514600"/>
            <a:ext cx="2926080" cy="8229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BEB4FF"/>
                </a:solidFill>
                <a:effectLst/>
                <a:uLnTx/>
                <a:uFillTx/>
                <a:latin typeface="Calibri"/>
                <a:ea typeface="+mn-ea"/>
                <a:cs typeface="+mn-cs"/>
              </a:rPr>
              <a:t>High Htrain
Many plausible tokens</a:t>
            </a:r>
          </a:p>
        </p:txBody>
      </p:sp>
      <p:sp>
        <p:nvSpPr>
          <p:cNvPr id="5" name="Rounded Rectangle 4"/>
          <p:cNvSpPr/>
          <p:nvPr/>
        </p:nvSpPr>
        <p:spPr>
          <a:xfrm>
            <a:off x="4617720" y="2514600"/>
            <a:ext cx="2926080" cy="8229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5D278"/>
                </a:solidFill>
                <a:effectLst/>
                <a:uLnTx/>
                <a:uFillTx/>
                <a:latin typeface="Calibri"/>
                <a:ea typeface="+mn-ea"/>
                <a:cs typeface="+mn-cs"/>
              </a:rPr>
              <a:t>Training
weights change</a:t>
            </a:r>
          </a:p>
        </p:txBody>
      </p:sp>
      <p:sp>
        <p:nvSpPr>
          <p:cNvPr id="6" name="Rounded Rectangle 5"/>
          <p:cNvSpPr/>
          <p:nvPr/>
        </p:nvSpPr>
        <p:spPr>
          <a:xfrm>
            <a:off x="8321040" y="2514600"/>
            <a:ext cx="2926080" cy="822960"/>
          </a:xfrm>
          <a:prstGeom prst="roundRect">
            <a:avLst/>
          </a:prstGeom>
          <a:solidFill>
            <a:srgbClr val="0A142D"/>
          </a:solidFill>
          <a:ln>
            <a:solidFill>
              <a:srgbClr val="69DC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46DCC3"/>
                </a:solidFill>
                <a:effectLst/>
                <a:uLnTx/>
                <a:uFillTx/>
                <a:latin typeface="Calibri"/>
                <a:ea typeface="+mn-ea"/>
                <a:cs typeface="+mn-cs"/>
              </a:rPr>
              <a:t>Low Htrain
output concentrates</a:t>
            </a:r>
          </a:p>
        </p:txBody>
      </p:sp>
      <p:sp>
        <p:nvSpPr>
          <p:cNvPr id="7" name="TextBox 6"/>
          <p:cNvSpPr txBox="1"/>
          <p:nvPr/>
        </p:nvSpPr>
        <p:spPr>
          <a:xfrm>
            <a:off x="731520" y="4160520"/>
            <a:ext cx="107899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a:ln>
                  <a:noFill/>
                </a:ln>
                <a:solidFill>
                  <a:srgbClr val="F0F4FF"/>
                </a:solidFill>
                <a:effectLst/>
                <a:uLnTx/>
                <a:uFillTx/>
                <a:latin typeface="Calibri"/>
                <a:ea typeface="+mn-ea"/>
                <a:cs typeface="+mn-cs"/>
              </a:rPr>
              <a:t>Best evidence of successful learning:</a:t>
            </a:r>
          </a:p>
        </p:txBody>
      </p:sp>
      <p:sp>
        <p:nvSpPr>
          <p:cNvPr id="8" name="TextBox 7"/>
          <p:cNvSpPr txBox="1"/>
          <p:nvPr/>
        </p:nvSpPr>
        <p:spPr>
          <a:xfrm>
            <a:off x="731520" y="4892040"/>
            <a:ext cx="107899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F5D278"/>
                </a:solidFill>
                <a:effectLst/>
                <a:uLnTx/>
                <a:uFillTx/>
                <a:latin typeface="Calibri"/>
                <a:ea typeface="+mn-ea"/>
                <a:cs typeface="+mn-cs"/>
              </a:rPr>
              <a:t>Loss ↓   +   Htrain ↓   +   Ptarget ↑</a:t>
            </a:r>
          </a:p>
        </p:txBody>
      </p:sp>
      <p:sp>
        <p:nvSpPr>
          <p:cNvPr id="9" name="TextBox 8"/>
          <p:cNvSpPr txBox="1"/>
          <p:nvPr/>
        </p:nvSpPr>
        <p:spPr>
          <a:xfrm>
            <a:off x="731520" y="5806440"/>
            <a:ext cx="1078992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69DCFF"/>
                </a:solidFill>
                <a:effectLst/>
                <a:uLnTx/>
                <a:uFillTx/>
                <a:latin typeface="Calibri"/>
                <a:ea typeface="+mn-ea"/>
                <a:cs typeface="+mn-cs"/>
              </a:rPr>
              <a:t>The model becomes both more certain and more correct.</a:t>
            </a:r>
          </a:p>
        </p:txBody>
      </p:sp>
      <p:sp>
        <p:nvSpPr>
          <p:cNvPr id="10"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8</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CA9E0F-0C97-61C1-FA1E-FDABE71DD01A}"/>
              </a:ext>
            </a:extLst>
          </p:cNvPr>
          <p:cNvPicPr>
            <a:picLocks noChangeAspect="1"/>
          </p:cNvPicPr>
          <p:nvPr/>
        </p:nvPicPr>
        <p:blipFill>
          <a:blip r:embed="rId2"/>
          <a:stretch>
            <a:fillRect/>
          </a:stretch>
        </p:blipFill>
        <p:spPr>
          <a:xfrm>
            <a:off x="-88864" y="2592185"/>
            <a:ext cx="12035699" cy="4030824"/>
          </a:xfrm>
          <a:prstGeom prst="rect">
            <a:avLst/>
          </a:prstGeom>
        </p:spPr>
      </p:pic>
      <p:pic>
        <p:nvPicPr>
          <p:cNvPr id="8" name="Picture 7">
            <a:extLst>
              <a:ext uri="{FF2B5EF4-FFF2-40B4-BE49-F238E27FC236}">
                <a16:creationId xmlns:a16="http://schemas.microsoft.com/office/drawing/2014/main" id="{948664A5-793C-226E-6B68-203BEC7F264C}"/>
              </a:ext>
            </a:extLst>
          </p:cNvPr>
          <p:cNvPicPr>
            <a:picLocks noChangeAspect="1"/>
          </p:cNvPicPr>
          <p:nvPr/>
        </p:nvPicPr>
        <p:blipFill>
          <a:blip r:embed="rId3"/>
          <a:stretch>
            <a:fillRect/>
          </a:stretch>
        </p:blipFill>
        <p:spPr>
          <a:xfrm>
            <a:off x="2529649" y="431673"/>
            <a:ext cx="7784863" cy="647319"/>
          </a:xfrm>
          <a:prstGeom prst="rect">
            <a:avLst/>
          </a:prstGeom>
        </p:spPr>
      </p:pic>
      <p:pic>
        <p:nvPicPr>
          <p:cNvPr id="10" name="Picture 9">
            <a:extLst>
              <a:ext uri="{FF2B5EF4-FFF2-40B4-BE49-F238E27FC236}">
                <a16:creationId xmlns:a16="http://schemas.microsoft.com/office/drawing/2014/main" id="{DB90E1B7-C9E5-05F3-0AD0-C9DF5A2B1E01}"/>
              </a:ext>
            </a:extLst>
          </p:cNvPr>
          <p:cNvPicPr>
            <a:picLocks noChangeAspect="1"/>
          </p:cNvPicPr>
          <p:nvPr/>
        </p:nvPicPr>
        <p:blipFill>
          <a:blip r:embed="rId4"/>
          <a:stretch>
            <a:fillRect/>
          </a:stretch>
        </p:blipFill>
        <p:spPr>
          <a:xfrm>
            <a:off x="-88864" y="1024768"/>
            <a:ext cx="12192000" cy="1574641"/>
          </a:xfrm>
          <a:prstGeom prst="rect">
            <a:avLst/>
          </a:prstGeom>
        </p:spPr>
      </p:pic>
      <p:sp>
        <p:nvSpPr>
          <p:cNvPr id="11"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9</a:t>
            </a:r>
          </a:p>
        </p:txBody>
      </p:sp>
    </p:spTree>
    <p:extLst>
      <p:ext uri="{BB962C8B-B14F-4D97-AF65-F5344CB8AC3E}">
        <p14:creationId xmlns:p14="http://schemas.microsoft.com/office/powerpoint/2010/main" val="32932609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ECC41-3652-E9C2-394F-F21D2AE2217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6B06A08-2121-7AD0-03C1-E9DF7B08154B}"/>
              </a:ext>
            </a:extLst>
          </p:cNvPr>
          <p:cNvPicPr>
            <a:picLocks noChangeAspect="1"/>
          </p:cNvPicPr>
          <p:nvPr/>
        </p:nvPicPr>
        <p:blipFill>
          <a:blip r:embed="rId2"/>
          <a:stretch>
            <a:fillRect/>
          </a:stretch>
        </p:blipFill>
        <p:spPr>
          <a:xfrm>
            <a:off x="2529649" y="431673"/>
            <a:ext cx="7784863" cy="647319"/>
          </a:xfrm>
          <a:prstGeom prst="rect">
            <a:avLst/>
          </a:prstGeom>
        </p:spPr>
      </p:pic>
      <p:pic>
        <p:nvPicPr>
          <p:cNvPr id="6" name="Picture 5">
            <a:extLst>
              <a:ext uri="{FF2B5EF4-FFF2-40B4-BE49-F238E27FC236}">
                <a16:creationId xmlns:a16="http://schemas.microsoft.com/office/drawing/2014/main" id="{E4882227-27EB-CA49-DA1F-A3944AC98C85}"/>
              </a:ext>
            </a:extLst>
          </p:cNvPr>
          <p:cNvPicPr>
            <a:picLocks noChangeAspect="1"/>
          </p:cNvPicPr>
          <p:nvPr/>
        </p:nvPicPr>
        <p:blipFill>
          <a:blip r:embed="rId3"/>
          <a:stretch>
            <a:fillRect/>
          </a:stretch>
        </p:blipFill>
        <p:spPr>
          <a:xfrm>
            <a:off x="1" y="1970442"/>
            <a:ext cx="12192000" cy="3853045"/>
          </a:xfrm>
          <a:prstGeom prst="rect">
            <a:avLst/>
          </a:prstGeom>
        </p:spPr>
      </p:pic>
      <p:pic>
        <p:nvPicPr>
          <p:cNvPr id="9" name="Picture 8">
            <a:extLst>
              <a:ext uri="{FF2B5EF4-FFF2-40B4-BE49-F238E27FC236}">
                <a16:creationId xmlns:a16="http://schemas.microsoft.com/office/drawing/2014/main" id="{D442895D-6890-3743-6CD4-677B115294AE}"/>
              </a:ext>
            </a:extLst>
          </p:cNvPr>
          <p:cNvPicPr>
            <a:picLocks noChangeAspect="1"/>
          </p:cNvPicPr>
          <p:nvPr/>
        </p:nvPicPr>
        <p:blipFill>
          <a:blip r:embed="rId4"/>
          <a:stretch>
            <a:fillRect/>
          </a:stretch>
        </p:blipFill>
        <p:spPr>
          <a:xfrm>
            <a:off x="423041" y="1354710"/>
            <a:ext cx="11345918" cy="647319"/>
          </a:xfrm>
          <a:prstGeom prst="rect">
            <a:avLst/>
          </a:prstGeom>
        </p:spPr>
      </p:pic>
      <p:sp>
        <p:nvSpPr>
          <p:cNvPr id="10"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9</a:t>
            </a:r>
          </a:p>
        </p:txBody>
      </p:sp>
    </p:spTree>
    <p:extLst>
      <p:ext uri="{BB962C8B-B14F-4D97-AF65-F5344CB8AC3E}">
        <p14:creationId xmlns:p14="http://schemas.microsoft.com/office/powerpoint/2010/main" val="104352331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8730D-9337-92F1-180F-0FDF1236768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96EE7EA-1512-239C-CEBF-7CEEB082F800}"/>
              </a:ext>
            </a:extLst>
          </p:cNvPr>
          <p:cNvPicPr>
            <a:picLocks noChangeAspect="1"/>
          </p:cNvPicPr>
          <p:nvPr/>
        </p:nvPicPr>
        <p:blipFill>
          <a:blip r:embed="rId2"/>
          <a:stretch>
            <a:fillRect/>
          </a:stretch>
        </p:blipFill>
        <p:spPr>
          <a:xfrm>
            <a:off x="2529649" y="431673"/>
            <a:ext cx="7784863" cy="647319"/>
          </a:xfrm>
          <a:prstGeom prst="rect">
            <a:avLst/>
          </a:prstGeom>
        </p:spPr>
      </p:pic>
      <p:pic>
        <p:nvPicPr>
          <p:cNvPr id="9" name="Picture 8">
            <a:extLst>
              <a:ext uri="{FF2B5EF4-FFF2-40B4-BE49-F238E27FC236}">
                <a16:creationId xmlns:a16="http://schemas.microsoft.com/office/drawing/2014/main" id="{5CD12FCF-2733-7A49-B8E4-1604FCA21643}"/>
              </a:ext>
            </a:extLst>
          </p:cNvPr>
          <p:cNvPicPr>
            <a:picLocks noChangeAspect="1"/>
          </p:cNvPicPr>
          <p:nvPr/>
        </p:nvPicPr>
        <p:blipFill>
          <a:blip r:embed="rId3"/>
          <a:stretch>
            <a:fillRect/>
          </a:stretch>
        </p:blipFill>
        <p:spPr>
          <a:xfrm>
            <a:off x="3196787" y="1694492"/>
            <a:ext cx="5798426" cy="3981831"/>
          </a:xfrm>
          <a:prstGeom prst="rect">
            <a:avLst/>
          </a:prstGeom>
        </p:spPr>
      </p:pic>
      <p:sp>
        <p:nvSpPr>
          <p:cNvPr id="10"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9</a:t>
            </a:r>
          </a:p>
        </p:txBody>
      </p:sp>
    </p:spTree>
    <p:extLst>
      <p:ext uri="{BB962C8B-B14F-4D97-AF65-F5344CB8AC3E}">
        <p14:creationId xmlns:p14="http://schemas.microsoft.com/office/powerpoint/2010/main" val="290107221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4998-AEC6-EC9D-B136-43E5342A41BF}"/>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89818719-1A83-A869-83BF-E109C32BA3B8}"/>
              </a:ext>
            </a:extLst>
          </p:cNvPr>
          <p:cNvPicPr>
            <a:picLocks noChangeAspect="1"/>
          </p:cNvPicPr>
          <p:nvPr/>
        </p:nvPicPr>
        <p:blipFill>
          <a:blip r:embed="rId4"/>
          <a:stretch>
            <a:fillRect/>
          </a:stretch>
        </p:blipFill>
        <p:spPr>
          <a:xfrm>
            <a:off x="0" y="37353"/>
            <a:ext cx="12192000" cy="6783294"/>
          </a:xfrm>
          <a:prstGeom prst="rect">
            <a:avLst/>
          </a:prstGeom>
        </p:spPr>
      </p:pic>
      <p:pic>
        <p:nvPicPr>
          <p:cNvPr id="5" name="TWK Attention_Layers_IntellGifs_No_Arrowheads_10sec_Final">
            <a:hlinkClick r:id="" action="ppaction://media"/>
            <a:extLst>
              <a:ext uri="{FF2B5EF4-FFF2-40B4-BE49-F238E27FC236}">
                <a16:creationId xmlns:a16="http://schemas.microsoft.com/office/drawing/2014/main" id="{79E81976-C29A-D881-0E80-7322FB3E086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37353"/>
            <a:ext cx="12192000" cy="6858000"/>
          </a:xfrm>
          <a:prstGeom prst="rect">
            <a:avLst/>
          </a:prstGeom>
        </p:spPr>
      </p:pic>
      <p:sp>
        <p:nvSpPr>
          <p:cNvPr id="13"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9</a:t>
            </a:r>
          </a:p>
        </p:txBody>
      </p:sp>
    </p:spTree>
    <p:extLst>
      <p:ext uri="{BB962C8B-B14F-4D97-AF65-F5344CB8AC3E}">
        <p14:creationId xmlns:p14="http://schemas.microsoft.com/office/powerpoint/2010/main" val="334713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A3847-B2A8-C868-D96E-89BAE7D309C7}"/>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7D3AC456-A046-0098-D7D5-44FCC70F0F0F}"/>
              </a:ext>
            </a:extLst>
          </p:cNvPr>
          <p:cNvPicPr>
            <a:picLocks noChangeAspect="1"/>
          </p:cNvPicPr>
          <p:nvPr/>
        </p:nvPicPr>
        <p:blipFill>
          <a:blip r:embed="rId2"/>
          <a:stretch>
            <a:fillRect/>
          </a:stretch>
        </p:blipFill>
        <p:spPr>
          <a:xfrm>
            <a:off x="3239" y="0"/>
            <a:ext cx="12185522" cy="6858000"/>
          </a:xfrm>
          <a:prstGeom prst="rect">
            <a:avLst/>
          </a:prstGeom>
        </p:spPr>
      </p:pic>
      <p:sp>
        <p:nvSpPr>
          <p:cNvPr id="5"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9</a:t>
            </a:r>
          </a:p>
        </p:txBody>
      </p:sp>
    </p:spTree>
    <p:extLst>
      <p:ext uri="{BB962C8B-B14F-4D97-AF65-F5344CB8AC3E}">
        <p14:creationId xmlns:p14="http://schemas.microsoft.com/office/powerpoint/2010/main" val="256203528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F7B4C845-8681-E4D8-05CE-8E1C0E63AC3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9F33508-9482-7D72-FB24-46BDBB7B0A5B}"/>
              </a:ext>
            </a:extLst>
          </p:cNvPr>
          <p:cNvSpPr txBox="1"/>
          <p:nvPr/>
        </p:nvSpPr>
        <p:spPr>
          <a:xfrm>
            <a:off x="1402376" y="1544062"/>
            <a:ext cx="8932253" cy="1077218"/>
          </a:xfrm>
          <a:prstGeom prst="rect">
            <a:avLst/>
          </a:prstGeom>
          <a:noFill/>
        </p:spPr>
        <p:txBody>
          <a:bodyPr wrap="none" anchor="ctr">
            <a:spAutoFit/>
          </a:bodyPr>
          <a:lstStyle/>
          <a:p>
            <a:pPr algn="ctr"/>
            <a:r>
              <a:rPr lang="en-US" sz="3200" b="1" dirty="0">
                <a:solidFill>
                  <a:srgbClr val="41DCC6"/>
                </a:solidFill>
                <a:latin typeface="Georgia"/>
              </a:rPr>
              <a:t>The</a:t>
            </a:r>
            <a:r>
              <a:rPr sz="3200" b="1" dirty="0">
                <a:solidFill>
                  <a:srgbClr val="41DCC6"/>
                </a:solidFill>
                <a:latin typeface="Georgia"/>
              </a:rPr>
              <a:t> </a:t>
            </a:r>
            <a:r>
              <a:rPr lang="en-US" sz="3200" b="1" dirty="0">
                <a:solidFill>
                  <a:srgbClr val="41DCC6"/>
                </a:solidFill>
                <a:latin typeface="Georgia"/>
              </a:rPr>
              <a:t>P</a:t>
            </a:r>
            <a:r>
              <a:rPr sz="3200" b="1" dirty="0">
                <a:solidFill>
                  <a:srgbClr val="41DCC6"/>
                </a:solidFill>
                <a:latin typeface="Georgia"/>
              </a:rPr>
              <a:t>urpose </a:t>
            </a:r>
            <a:r>
              <a:rPr lang="en-US" sz="3200" b="1" dirty="0">
                <a:solidFill>
                  <a:srgbClr val="41DCC6"/>
                </a:solidFill>
                <a:latin typeface="Georgia"/>
              </a:rPr>
              <a:t>of this work is </a:t>
            </a:r>
            <a:r>
              <a:rPr sz="3200" b="1" dirty="0">
                <a:solidFill>
                  <a:srgbClr val="41DCC6"/>
                </a:solidFill>
                <a:latin typeface="Georgia"/>
              </a:rPr>
              <a:t> </a:t>
            </a:r>
            <a:r>
              <a:rPr lang="en-US" sz="3200" b="1" dirty="0">
                <a:solidFill>
                  <a:srgbClr val="41DCC6"/>
                </a:solidFill>
                <a:latin typeface="Georgia"/>
              </a:rPr>
              <a:t>E</a:t>
            </a:r>
            <a:r>
              <a:rPr sz="3200" b="1" dirty="0">
                <a:solidFill>
                  <a:srgbClr val="41DCC6"/>
                </a:solidFill>
                <a:latin typeface="Georgia"/>
              </a:rPr>
              <a:t>ducational: </a:t>
            </a:r>
            <a:endParaRPr lang="en-US" sz="3200" b="1" dirty="0">
              <a:solidFill>
                <a:srgbClr val="24568C"/>
              </a:solidFill>
            </a:endParaRPr>
          </a:p>
          <a:p>
            <a:pPr algn="ctr"/>
            <a:r>
              <a:rPr sz="3200" b="1" u="sng" dirty="0">
                <a:solidFill>
                  <a:srgbClr val="41DCC6"/>
                </a:solidFill>
                <a:latin typeface="Georgia"/>
              </a:rPr>
              <a:t>to make </a:t>
            </a:r>
            <a:r>
              <a:rPr sz="3200" b="1" i="1" u="sng" dirty="0">
                <a:solidFill>
                  <a:srgbClr val="41DCC6"/>
                </a:solidFill>
                <a:latin typeface="Georgia"/>
              </a:rPr>
              <a:t>the hidden mathematics visible.</a:t>
            </a:r>
          </a:p>
        </p:txBody>
      </p:sp>
      <p:sp>
        <p:nvSpPr>
          <p:cNvPr id="6" name="Rounded Rectangle 5">
            <a:extLst>
              <a:ext uri="{FF2B5EF4-FFF2-40B4-BE49-F238E27FC236}">
                <a16:creationId xmlns:a16="http://schemas.microsoft.com/office/drawing/2014/main" id="{42E83D44-0ABE-6B18-57C4-49DDF209C003}"/>
              </a:ext>
            </a:extLst>
          </p:cNvPr>
          <p:cNvSpPr/>
          <p:nvPr/>
        </p:nvSpPr>
        <p:spPr>
          <a:xfrm>
            <a:off x="2498516" y="3261221"/>
            <a:ext cx="6675120" cy="1018309"/>
          </a:xfrm>
          <a:prstGeom prst="roundRect">
            <a:avLst/>
          </a:prstGeom>
          <a:solidFill>
            <a:srgbClr val="111A36"/>
          </a:solidFill>
          <a:ln w="17780">
            <a:solidFill>
              <a:srgbClr val="69DA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3200" b="1" dirty="0">
                <a:solidFill>
                  <a:srgbClr val="F7CF69"/>
                </a:solidFill>
                <a:latin typeface="Georgia"/>
              </a:rPr>
              <a:t>Small enough to see — </a:t>
            </a:r>
            <a:endParaRPr lang="en-US" sz="3200" b="1" dirty="0">
              <a:solidFill>
                <a:srgbClr val="12325A"/>
              </a:solidFill>
            </a:endParaRPr>
          </a:p>
          <a:p>
            <a:pPr algn="ctr"/>
            <a:r>
              <a:rPr sz="3200" b="1" dirty="0">
                <a:solidFill>
                  <a:srgbClr val="F7CF69"/>
                </a:solidFill>
                <a:latin typeface="Georgia"/>
              </a:rPr>
              <a:t>faithful enough to teach</a:t>
            </a:r>
          </a:p>
        </p:txBody>
      </p:sp>
      <p:sp>
        <p:nvSpPr>
          <p:cNvPr id="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9</a:t>
            </a:r>
          </a:p>
        </p:txBody>
      </p:sp>
    </p:spTree>
    <p:extLst>
      <p:ext uri="{BB962C8B-B14F-4D97-AF65-F5344CB8AC3E}">
        <p14:creationId xmlns:p14="http://schemas.microsoft.com/office/powerpoint/2010/main" val="68344194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1. Output Entropy — Uncertainty in the Prediction</a:t>
            </a:r>
          </a:p>
        </p:txBody>
      </p:sp>
      <p:pic>
        <p:nvPicPr>
          <p:cNvPr id="3" name="Picture 2" descr="01_Entropy.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13719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Entropy measures how spread out the model’s output probabilities are.</a:t>
            </a:r>
          </a:p>
        </p:txBody>
      </p:sp>
      <p:sp>
        <p:nvSpPr>
          <p:cNvPr id="6" name="TextBox 5"/>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curve fall as the output becomes less uncertain.</a:t>
            </a:r>
          </a:p>
        </p:txBody>
      </p:sp>
      <p:sp>
        <p:nvSpPr>
          <p:cNvPr id="7" name="TextBox 6"/>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The model is becoming more decisive about its prediction.</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2. Loss — How Wrong Is the Model?</a:t>
            </a:r>
          </a:p>
        </p:txBody>
      </p:sp>
      <p:pic>
        <p:nvPicPr>
          <p:cNvPr id="3" name="Picture 2" descr="02_Loss.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27569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Loss is the training error: here, −ln[p(target)].</a:t>
            </a:r>
          </a:p>
        </p:txBody>
      </p:sp>
      <p:sp>
        <p:nvSpPr>
          <p:cNvPr id="6" name="TextBox 5"/>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loss fall as the desired target receives more probability.</a:t>
            </a:r>
          </a:p>
        </p:txBody>
      </p:sp>
      <p:sp>
        <p:nvSpPr>
          <p:cNvPr id="7" name="TextBox 6"/>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Weight updates are improving the desired prediction.</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3. Entropy–Loss Phase — The Learning Path</a:t>
            </a:r>
          </a:p>
        </p:txBody>
      </p:sp>
      <p:pic>
        <p:nvPicPr>
          <p:cNvPr id="3" name="Picture 2" descr="03_Entropy_Loss_Phase.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27569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Loss is plotted against entropy rather than against training step.</a:t>
            </a:r>
          </a:p>
        </p:txBody>
      </p:sp>
      <p:sp>
        <p:nvSpPr>
          <p:cNvPr id="6" name="TextBox 5"/>
          <p:cNvSpPr txBox="1"/>
          <p:nvPr/>
        </p:nvSpPr>
        <p:spPr>
          <a:xfrm>
            <a:off x="7955279" y="237163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trajectory move as error and uncertainty change together.</a:t>
            </a:r>
          </a:p>
        </p:txBody>
      </p:sp>
      <p:sp>
        <p:nvSpPr>
          <p:cNvPr id="7" name="TextBox 6"/>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is a compact portrait of the model’s changing training state.</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4. p(target) / p(max) — Probability Sharpening</a:t>
            </a:r>
          </a:p>
        </p:txBody>
      </p:sp>
      <p:pic>
        <p:nvPicPr>
          <p:cNvPr id="3" name="Picture 2" descr="04_Ptarget_Pmax.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13719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p(target) is the desired answer; p(max) is the model’s largest probability.</a:t>
            </a:r>
          </a:p>
        </p:txBody>
      </p:sp>
      <p:sp>
        <p:nvSpPr>
          <p:cNvPr id="6" name="TextBox 5"/>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target probability rise toward the dominant prediction.</a:t>
            </a:r>
          </a:p>
        </p:txBody>
      </p:sp>
      <p:sp>
        <p:nvSpPr>
          <p:cNvPr id="7" name="TextBox 6"/>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Training makes the desired candidate increasingly dominant.</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5. Attention Entropy — Is Attention Focused?</a:t>
            </a:r>
          </a:p>
        </p:txBody>
      </p:sp>
      <p:pic>
        <p:nvPicPr>
          <p:cNvPr id="3" name="Picture 2" descr="05_Attention_Entropy.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Hatt measures how broadly attention is distributed over the 8 context positions.</a:t>
            </a:r>
          </a:p>
        </p:txBody>
      </p:sp>
      <p:sp>
        <p:nvSpPr>
          <p:cNvPr id="6" name="TextBox 5"/>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Hatt fall as attention becomes more concentrated.</a:t>
            </a:r>
          </a:p>
        </p:txBody>
      </p:sp>
      <p:sp>
        <p:nvSpPr>
          <p:cNvPr id="7" name="TextBox 6"/>
          <p:cNvSpPr txBox="1"/>
          <p:nvPr/>
        </p:nvSpPr>
        <p:spPr>
          <a:xfrm>
            <a:off x="7955279" y="3766094"/>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The model is learning to focus rather than spread attention uniformly.</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6. Adiag — Attention on the Last Position</a:t>
            </a:r>
          </a:p>
        </p:txBody>
      </p:sp>
      <p:pic>
        <p:nvPicPr>
          <p:cNvPr id="3" name="Picture 2" descr="06_Adiag.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321861"/>
            <a:ext cx="3520440" cy="830997"/>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EEF4FC"/>
                </a:solidFill>
                <a:effectLst/>
                <a:uLnTx/>
                <a:uFillTx/>
                <a:latin typeface="Aptos"/>
                <a:ea typeface="+mn-ea"/>
                <a:cs typeface="+mn-cs"/>
              </a:rPr>
              <a:t>WHAT IT IS
Adiag is the average attention weight assigned to the final context position.</a:t>
            </a:r>
          </a:p>
        </p:txBody>
      </p:sp>
      <p:sp>
        <p:nvSpPr>
          <p:cNvPr id="6" name="TextBox 5"/>
          <p:cNvSpPr txBox="1"/>
          <p:nvPr/>
        </p:nvSpPr>
        <p:spPr>
          <a:xfrm>
            <a:off x="7955279" y="2679412"/>
            <a:ext cx="3520440" cy="584775"/>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56D6FF"/>
                </a:solidFill>
                <a:effectLst/>
                <a:uLnTx/>
                <a:uFillTx/>
                <a:latin typeface="Aptos"/>
                <a:ea typeface="+mn-ea"/>
                <a:cs typeface="+mn-cs"/>
              </a:rPr>
              <a:t>WHAT TO WATCH
Watch it rise during training.</a:t>
            </a:r>
          </a:p>
        </p:txBody>
      </p:sp>
      <p:sp>
        <p:nvSpPr>
          <p:cNvPr id="7" name="TextBox 6"/>
          <p:cNvSpPr txBox="1"/>
          <p:nvPr/>
        </p:nvSpPr>
        <p:spPr>
          <a:xfrm>
            <a:off x="7955279" y="3827650"/>
            <a:ext cx="3520440" cy="107721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EEF4FC"/>
                </a:solidFill>
                <a:effectLst/>
                <a:uLnTx/>
                <a:uFillTx/>
                <a:latin typeface="Aptos"/>
                <a:ea typeface="+mn-ea"/>
                <a:cs typeface="+mn-cs"/>
              </a:rPr>
              <a:t>AI MEANING
In this teaching model, positional bias is intentionally encouraged toward the last position.</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7. Mean Attention Profile — Where Does It Look?</a:t>
            </a:r>
          </a:p>
        </p:txBody>
      </p:sp>
      <p:pic>
        <p:nvPicPr>
          <p:cNvPr id="3" name="Picture 2" descr="07_Mean_Attention_Profile.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Eight values show average attention at each context position.</a:t>
            </a:r>
          </a:p>
        </p:txBody>
      </p:sp>
      <p:sp>
        <p:nvSpPr>
          <p:cNvPr id="6" name="TextBox 5"/>
          <p:cNvSpPr txBox="1"/>
          <p:nvPr/>
        </p:nvSpPr>
        <p:spPr>
          <a:xfrm>
            <a:off x="7955279" y="237163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profile reshape as additional training steps are included.</a:t>
            </a:r>
          </a:p>
        </p:txBody>
      </p:sp>
      <p:sp>
        <p:nvSpPr>
          <p:cNvPr id="7" name="TextBox 6"/>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reveals which context positions the model emphasizes overall.</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8. Attention Heatmap — Attention Evolving</a:t>
            </a:r>
          </a:p>
        </p:txBody>
      </p:sp>
      <p:pic>
        <p:nvPicPr>
          <p:cNvPr id="3" name="Picture 2" descr="08_Attention_Heatmap.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Rows are context positions; columns are training steps; intensity is attention weight.</a:t>
            </a:r>
          </a:p>
        </p:txBody>
      </p:sp>
      <p:sp>
        <p:nvSpPr>
          <p:cNvPr id="6" name="TextBox 5"/>
          <p:cNvSpPr txBox="1"/>
          <p:nvPr/>
        </p:nvSpPr>
        <p:spPr>
          <a:xfrm>
            <a:off x="7955279" y="2514600"/>
            <a:ext cx="3520440" cy="91440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image grow left-to-right as attention reorganizes.</a:t>
            </a:r>
          </a:p>
        </p:txBody>
      </p:sp>
      <p:sp>
        <p:nvSpPr>
          <p:cNvPr id="7" name="TextBox 6"/>
          <p:cNvSpPr txBox="1"/>
          <p:nvPr/>
        </p:nvSpPr>
        <p:spPr>
          <a:xfrm>
            <a:off x="7955279" y="3749039"/>
            <a:ext cx="3520440" cy="12344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This gives a direct visual impression of attention changing during learning.</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p:cNvGrpSpPr/>
        <p:nvPr/>
      </p:nvGrpSpPr>
      <p:grpSpPr>
        <a:xfrm>
          <a:off x="0" y="0"/>
          <a:ext cx="0" cy="0"/>
          <a:chOff x="0" y="0"/>
          <a:chExt cx="0" cy="0"/>
        </a:xfrm>
      </p:grpSpPr>
      <p:sp>
        <p:nvSpPr>
          <p:cNvPr id="2" name="TextBox 1"/>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9. KL Divergence — How Much Did the Prediction Change?</a:t>
            </a:r>
          </a:p>
        </p:txBody>
      </p:sp>
      <p:pic>
        <p:nvPicPr>
          <p:cNvPr id="3" name="Picture 2" descr="09_KL_Divergence.gif"/>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KL divergence compares one step’s output distribution with the preceding step.</a:t>
            </a:r>
          </a:p>
        </p:txBody>
      </p:sp>
      <p:sp>
        <p:nvSpPr>
          <p:cNvPr id="6" name="TextBox 5"/>
          <p:cNvSpPr txBox="1"/>
          <p:nvPr/>
        </p:nvSpPr>
        <p:spPr>
          <a:xfrm>
            <a:off x="7955279" y="237163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Spikes mean a larger change; small values mean consecutive predictions are similar.</a:t>
            </a:r>
          </a:p>
        </p:txBody>
      </p:sp>
      <p:sp>
        <p:nvSpPr>
          <p:cNvPr id="7" name="TextBox 6"/>
          <p:cNvSpPr txBox="1"/>
          <p:nvPr/>
        </p:nvSpPr>
        <p:spPr>
          <a:xfrm>
            <a:off x="7955279" y="3749039"/>
            <a:ext cx="3520440" cy="12344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shows whether learning is making large or small changes to the output distribution.</a:t>
            </a:r>
          </a:p>
        </p:txBody>
      </p:sp>
      <p:sp>
        <p:nvSpPr>
          <p:cNvPr id="8" name="TextBox 7"/>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446A7994-2A00-4085-6512-B1635336CC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D4A393-AAF5-F003-26C7-E845172539D6}"/>
              </a:ext>
            </a:extLst>
          </p:cNvPr>
          <p:cNvSpPr txBox="1"/>
          <p:nvPr/>
        </p:nvSpPr>
        <p:spPr>
          <a:xfrm>
            <a:off x="877638" y="2114937"/>
            <a:ext cx="9834744" cy="707886"/>
          </a:xfrm>
          <a:prstGeom prst="rect">
            <a:avLst/>
          </a:prstGeom>
          <a:noFill/>
        </p:spPr>
        <p:txBody>
          <a:bodyPr wrap="square" anchor="ctr">
            <a:spAutoFit/>
          </a:bodyPr>
          <a:lstStyle/>
          <a:p>
            <a:pPr algn="ctr"/>
            <a:r>
              <a:rPr lang="en-US" sz="4000" b="1" dirty="0">
                <a:solidFill>
                  <a:schemeClr val="bg1"/>
                </a:solidFill>
                <a:latin typeface="Georgia" panose="02040502050405020303" pitchFamily="18" charset="0"/>
              </a:rPr>
              <a:t>For Technical Details of LLM Model</a:t>
            </a:r>
            <a:endParaRPr lang="en-US" sz="4000" b="1" u="sng" dirty="0">
              <a:solidFill>
                <a:schemeClr val="bg1"/>
              </a:solidFill>
              <a:latin typeface="Georgia" panose="02040502050405020303" pitchFamily="18" charset="0"/>
            </a:endParaRPr>
          </a:p>
        </p:txBody>
      </p:sp>
      <p:sp>
        <p:nvSpPr>
          <p:cNvPr id="6" name="Rounded Rectangle 5">
            <a:extLst>
              <a:ext uri="{FF2B5EF4-FFF2-40B4-BE49-F238E27FC236}">
                <a16:creationId xmlns:a16="http://schemas.microsoft.com/office/drawing/2014/main" id="{145B9381-8F08-531A-2FAD-1453C4EFF157}"/>
              </a:ext>
            </a:extLst>
          </p:cNvPr>
          <p:cNvSpPr/>
          <p:nvPr/>
        </p:nvSpPr>
        <p:spPr>
          <a:xfrm>
            <a:off x="2548890" y="3695645"/>
            <a:ext cx="6675120" cy="1018309"/>
          </a:xfrm>
          <a:prstGeom prst="roundRect">
            <a:avLst/>
          </a:prstGeom>
          <a:solidFill>
            <a:srgbClr val="111A36"/>
          </a:solidFill>
          <a:ln w="17780">
            <a:solidFill>
              <a:srgbClr val="69DA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a:solidFill>
                  <a:srgbClr val="0070C0"/>
                </a:solidFill>
                <a:latin typeface="Georgia" panose="02040502050405020303" pitchFamily="18" charset="0"/>
              </a:rPr>
              <a:t>See:</a:t>
            </a:r>
            <a:r>
              <a:rPr lang="en-US" sz="4000" b="1" dirty="0">
                <a:solidFill>
                  <a:srgbClr val="0070C0"/>
                </a:solidFill>
                <a:latin typeface="+mj-lt"/>
              </a:rPr>
              <a:t>  </a:t>
            </a:r>
            <a:r>
              <a:rPr lang="en-US" sz="4000" b="1" dirty="0">
                <a:solidFill>
                  <a:srgbClr val="FFC000"/>
                </a:solidFill>
                <a:latin typeface="Monotype Corsiva" panose="03010101010201010101" pitchFamily="66" charset="0"/>
              </a:rPr>
              <a:t>WordLight.org/AI</a:t>
            </a:r>
            <a:endParaRPr sz="4000" b="1" dirty="0">
              <a:solidFill>
                <a:srgbClr val="FFC000"/>
              </a:solidFill>
              <a:latin typeface="Georgia"/>
            </a:endParaRPr>
          </a:p>
        </p:txBody>
      </p:sp>
      <p:sp>
        <p:nvSpPr>
          <p:cNvPr id="7" name="RoadmapBadge"/>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algn="ctr"/>
            <a:r>
              <a:rPr sz="1100" b="1">
                <a:solidFill>
                  <a:srgbClr val="F7D278"/>
                </a:solidFill>
                <a:latin typeface="Aptos"/>
              </a:rPr>
              <a:t>Roadmap 9</a:t>
            </a:r>
          </a:p>
        </p:txBody>
      </p:sp>
    </p:spTree>
    <p:extLst>
      <p:ext uri="{BB962C8B-B14F-4D97-AF65-F5344CB8AC3E}">
        <p14:creationId xmlns:p14="http://schemas.microsoft.com/office/powerpoint/2010/main" val="343594825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3AAF6-7CFB-7102-37F9-41F62B3C8C5E}"/>
              </a:ext>
            </a:extLst>
          </p:cNvPr>
          <p:cNvSpPr>
            <a:spLocks noGrp="1"/>
          </p:cNvSpPr>
          <p:nvPr>
            <p:ph type="ctrTitle"/>
          </p:nvPr>
        </p:nvSpPr>
        <p:spPr>
          <a:xfrm>
            <a:off x="685800" y="369865"/>
            <a:ext cx="9604612" cy="1022207"/>
          </a:xfrm>
        </p:spPr>
        <p:txBody>
          <a:bodyPr>
            <a:normAutofit fontScale="90000"/>
          </a:bodyPr>
          <a:lstStyle/>
          <a:p>
            <a:br>
              <a:rPr lang="en-US" dirty="0"/>
            </a:br>
            <a:r>
              <a:rPr lang="en-US" sz="6000" u="sng" dirty="0"/>
              <a:t>History of Artificial Intelligence</a:t>
            </a:r>
            <a:endParaRPr lang="en-US" sz="6000" u="sng" baseline="-25000" dirty="0">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a16="http://schemas.microsoft.com/office/drawing/2014/main" id="{B5124C2E-585D-FB9E-408C-5A03D75FD060}"/>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FF2860FC-F9D7-A7C8-D55B-5BE93B4023F1}"/>
              </a:ext>
            </a:extLst>
          </p:cNvPr>
          <p:cNvSpPr>
            <a:spLocks noGrp="1"/>
          </p:cNvSpPr>
          <p:nvPr>
            <p:ph type="sldNum" sz="quarter" idx="12"/>
          </p:nvPr>
        </p:nvSpPr>
        <p:spPr/>
        <p:txBody>
          <a:bodyPr/>
          <a:lstStyle/>
          <a:p>
            <a:fld id="{C1FF6DA9-008F-8B48-92A6-B652298478BF}" type="slidenum">
              <a:rPr lang="en-US" smtClean="0"/>
              <a:t>159</a:t>
            </a:fld>
            <a:endParaRPr lang="en-US" dirty="0"/>
          </a:p>
        </p:txBody>
      </p:sp>
      <p:pic>
        <p:nvPicPr>
          <p:cNvPr id="6" name="Picture 5">
            <a:extLst>
              <a:ext uri="{FF2B5EF4-FFF2-40B4-BE49-F238E27FC236}">
                <a16:creationId xmlns:a16="http://schemas.microsoft.com/office/drawing/2014/main" id="{F228FAC0-DAD4-688E-A177-69CC1455B477}"/>
              </a:ext>
            </a:extLst>
          </p:cNvPr>
          <p:cNvPicPr>
            <a:picLocks noChangeAspect="1"/>
          </p:cNvPicPr>
          <p:nvPr/>
        </p:nvPicPr>
        <p:blipFill>
          <a:blip r:embed="rId2"/>
          <a:stretch>
            <a:fillRect/>
          </a:stretch>
        </p:blipFill>
        <p:spPr>
          <a:xfrm>
            <a:off x="3412" y="0"/>
            <a:ext cx="12188588" cy="6858000"/>
          </a:xfrm>
          <a:prstGeom prst="rect">
            <a:avLst/>
          </a:prstGeom>
        </p:spPr>
      </p:pic>
    </p:spTree>
    <p:extLst>
      <p:ext uri="{BB962C8B-B14F-4D97-AF65-F5344CB8AC3E}">
        <p14:creationId xmlns:p14="http://schemas.microsoft.com/office/powerpoint/2010/main" val="1190124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12770</TotalTime>
  <Words>9286</Words>
  <Application>Microsoft Office PowerPoint</Application>
  <PresentationFormat>Widescreen</PresentationFormat>
  <Paragraphs>1784</Paragraphs>
  <Slides>159</Slides>
  <Notes>16</Notes>
  <HiddenSlides>0</HiddenSlides>
  <MMClips>3</MMClips>
  <ScaleCrop>false</ScaleCrop>
  <HeadingPairs>
    <vt:vector size="8" baseType="variant">
      <vt:variant>
        <vt:lpstr>Fonts Used</vt:lpstr>
      </vt:variant>
      <vt:variant>
        <vt:i4>16</vt:i4>
      </vt:variant>
      <vt:variant>
        <vt:lpstr>Theme</vt:lpstr>
      </vt:variant>
      <vt:variant>
        <vt:i4>5</vt:i4>
      </vt:variant>
      <vt:variant>
        <vt:lpstr>Embedded OLE Servers</vt:lpstr>
      </vt:variant>
      <vt:variant>
        <vt:i4>2</vt:i4>
      </vt:variant>
      <vt:variant>
        <vt:lpstr>Slide Titles</vt:lpstr>
      </vt:variant>
      <vt:variant>
        <vt:i4>159</vt:i4>
      </vt:variant>
    </vt:vector>
  </HeadingPairs>
  <TitlesOfParts>
    <vt:vector size="182" baseType="lpstr">
      <vt:lpstr>Algerian</vt:lpstr>
      <vt:lpstr>Aptos</vt:lpstr>
      <vt:lpstr>Aptos Display</vt:lpstr>
      <vt:lpstr>Arial</vt:lpstr>
      <vt:lpstr>Bell MT</vt:lpstr>
      <vt:lpstr>Calibri</vt:lpstr>
      <vt:lpstr>Calibri Light</vt:lpstr>
      <vt:lpstr>Cambria</vt:lpstr>
      <vt:lpstr>Cambria Math</vt:lpstr>
      <vt:lpstr>Comic Sans MS</vt:lpstr>
      <vt:lpstr>Congenial</vt:lpstr>
      <vt:lpstr>Courier New</vt:lpstr>
      <vt:lpstr>Georgia</vt:lpstr>
      <vt:lpstr>Monotype Corsiva</vt:lpstr>
      <vt:lpstr>Stencil</vt:lpstr>
      <vt:lpstr>Times New Roman</vt:lpstr>
      <vt:lpstr>Office Theme</vt:lpstr>
      <vt:lpstr>1_Office Theme</vt:lpstr>
      <vt:lpstr>2_Office Theme</vt:lpstr>
      <vt:lpstr>3_Office Theme</vt:lpstr>
      <vt:lpstr>4_Office Theme</vt:lpstr>
      <vt:lpstr>Mathcad</vt:lpstr>
      <vt:lpstr>Presentation</vt:lpstr>
      <vt:lpstr>PowerPoint Presentation</vt:lpstr>
      <vt:lpstr>PowerPoint Presentation</vt:lpstr>
      <vt:lpstr>PowerPoint Presentation</vt:lpstr>
      <vt:lpstr>Guidance Computer Integrated Circuits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ℕumber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ℕeuron – ℕeural ℕetwork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History of Artificial Intelligence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Thomas Kotowski</dc:creator>
  <cp:keywords/>
  <dc:description>generated using python-pptx</dc:description>
  <cp:lastModifiedBy>Thomas Kotowski</cp:lastModifiedBy>
  <cp:revision>80</cp:revision>
  <dcterms:created xsi:type="dcterms:W3CDTF">2013-01-27T09:14:16Z</dcterms:created>
  <dcterms:modified xsi:type="dcterms:W3CDTF">2026-09-25T20:04:08Z</dcterms:modified>
  <cp:category/>
</cp:coreProperties>
</file>